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1" r:id="rId5"/>
    <p:sldId id="265" r:id="rId6"/>
    <p:sldId id="269" r:id="rId7"/>
    <p:sldId id="267" r:id="rId8"/>
    <p:sldId id="270" r:id="rId9"/>
    <p:sldId id="272" r:id="rId10"/>
    <p:sldId id="273" r:id="rId11"/>
    <p:sldId id="274" r:id="rId12"/>
    <p:sldId id="275" r:id="rId13"/>
    <p:sldId id="266" r:id="rId14"/>
    <p:sldId id="262" r:id="rId15"/>
    <p:sldId id="260" r:id="rId16"/>
    <p:sldId id="256" r:id="rId1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ka Sofia" initials="GS" lastIdx="1" clrIdx="0">
    <p:extLst>
      <p:ext uri="{19B8F6BF-5375-455C-9EA6-DF929625EA0E}">
        <p15:presenceInfo xmlns:p15="http://schemas.microsoft.com/office/powerpoint/2012/main" userId="S::GikaS@aia.gr::35316442-c71f-43ac-9105-3fbff1ac1f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F4283-90D1-47D7-9C82-E69F46390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E5D09E-8419-4F82-A9C2-E350B438E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4CC93-4E62-44D2-BC18-9FF3EDF1A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1A0-605B-4FE0-8652-B50ECA64D3B2}" type="datetimeFigureOut">
              <a:rPr lang="el-GR" smtClean="0"/>
              <a:t>4/4/2022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71970-2B4E-4798-82A8-F1F5AF6B7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F3A12-9C77-495D-8962-382F2606D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B649-F455-4F59-8665-59B469F827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593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62BBD-4A12-4C4B-A000-16CA67F4F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55C5D1-A3FC-4587-8A32-9BADBFC76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59946-14BF-4F5A-B504-6EB32C4E7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1A0-605B-4FE0-8652-B50ECA64D3B2}" type="datetimeFigureOut">
              <a:rPr lang="el-GR" smtClean="0"/>
              <a:t>4/4/2022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DFC72-68BC-486A-9315-05AD9BFDF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F2D94-82F1-4804-92C2-A2BC7A53F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B649-F455-4F59-8665-59B469F827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922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8C30A-0DE3-49E7-BE76-AA9D56A255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572CE2-EE73-4505-A42B-F20048B47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7F81D-3CD2-4FED-B80D-180622F64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1A0-605B-4FE0-8652-B50ECA64D3B2}" type="datetimeFigureOut">
              <a:rPr lang="el-GR" smtClean="0"/>
              <a:t>4/4/2022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EE14E-711B-49D1-878D-E47B8F859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C0215-947D-4B23-BAF6-EB6E49DC8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B649-F455-4F59-8665-59B469F827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649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9FEC5-4989-4C10-8473-C10001C4F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13CDC-6F4D-439B-835F-617C0C987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FBCF8-6AF1-44DE-A2DD-2637119CF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1A0-605B-4FE0-8652-B50ECA64D3B2}" type="datetimeFigureOut">
              <a:rPr lang="el-GR" smtClean="0"/>
              <a:t>4/4/2022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40A5A-E445-4D25-B04A-33356976D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E3A79-00F6-4008-9406-6B1709C4D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B649-F455-4F59-8665-59B469F827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255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35549-BA27-443D-ADFA-55F84F565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F25DF-68CF-47D7-AB80-8DCA153C9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93BD6-85E3-4E92-AA59-37B7BF1D0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1A0-605B-4FE0-8652-B50ECA64D3B2}" type="datetimeFigureOut">
              <a:rPr lang="el-GR" smtClean="0"/>
              <a:t>4/4/2022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B75A7-6F93-4F0A-9A0F-642A32B8D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5BE98-B6BC-4D58-83D9-FA91A6D04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B649-F455-4F59-8665-59B469F827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725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66B90-0BFB-44E6-A9CF-B69FA11DE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4A430-5A41-4206-B438-26CEA9C57B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1CF160-71F4-48FA-B34B-33D041B33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0929C-F719-4D85-A0CE-3DFF0907B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1A0-605B-4FE0-8652-B50ECA64D3B2}" type="datetimeFigureOut">
              <a:rPr lang="el-GR" smtClean="0"/>
              <a:t>4/4/2022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88B4E-9C1F-4EEB-B356-B7E2335B0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21881-3A0B-47D4-91E2-F0D83DFF0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B649-F455-4F59-8665-59B469F827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515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A204C-ED62-499E-B23F-980609E04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3E83A-0C49-4637-AD4E-03ED2BD03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F3E8AA-1770-49C7-9305-83F1CED84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D3A771-88A5-428F-B2A8-2FD6C63E58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948ED5-DAFB-4577-89B6-9B41A4F08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BC9406-9C3A-437F-8505-205E905AC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1A0-605B-4FE0-8652-B50ECA64D3B2}" type="datetimeFigureOut">
              <a:rPr lang="el-GR" smtClean="0"/>
              <a:t>4/4/2022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215DC5-1080-4399-9C60-1E6425344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653295-A2EB-4FBA-933A-14B442506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B649-F455-4F59-8665-59B469F827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736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F70F9-9653-44AC-8FBB-FB527DC76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80217D-9FE2-47D5-959F-32417B0F0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1A0-605B-4FE0-8652-B50ECA64D3B2}" type="datetimeFigureOut">
              <a:rPr lang="el-GR" smtClean="0"/>
              <a:t>4/4/2022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326B07-3F66-4B09-BCE4-E883D2FE5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517699-3DA2-4469-A2C9-AE9D08B5C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B649-F455-4F59-8665-59B469F827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46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FBDD58-EDA5-485A-8CFA-FD621B916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1A0-605B-4FE0-8652-B50ECA64D3B2}" type="datetimeFigureOut">
              <a:rPr lang="el-GR" smtClean="0"/>
              <a:t>4/4/2022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E10267-7F80-4183-84D3-E4E867D64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DC94FC-29F5-485D-B911-49A439F63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B649-F455-4F59-8665-59B469F827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567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D6F57-09CD-424E-9910-5B8597323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7A5F6-EFD9-4395-B5C2-14361CD15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AD8896-ADC9-4B53-A8E0-7B6F293DD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518B7-3AA1-4B9B-A3A6-0121897D0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1A0-605B-4FE0-8652-B50ECA64D3B2}" type="datetimeFigureOut">
              <a:rPr lang="el-GR" smtClean="0"/>
              <a:t>4/4/2022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C2FAA-382C-43FD-B418-6E40BD9F7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1BAAD-554F-48E5-A162-4F6BA6D2B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B649-F455-4F59-8665-59B469F827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134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61663-49C4-442B-B6C1-66DCD961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7761FD-7A67-4286-B087-15B62933A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C083F-BE6A-4DA3-9607-DE551AF69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3E799-02CC-4239-9B1C-FA9D45A0C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D11A0-605B-4FE0-8652-B50ECA64D3B2}" type="datetimeFigureOut">
              <a:rPr lang="el-GR" smtClean="0"/>
              <a:t>4/4/2022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36BEA3-018D-4C70-B927-D46F66F5D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11730-6ADB-4E51-BED0-3B83BC5FC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3B649-F455-4F59-8665-59B469F827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894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AD8EFC-E0CC-4331-AE63-BFA12966F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B15559-A401-4C07-A723-0A7FACE97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CD9C0-A829-47B1-9CC3-3929CC437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D11A0-605B-4FE0-8652-B50ECA64D3B2}" type="datetimeFigureOut">
              <a:rPr lang="el-GR" smtClean="0"/>
              <a:t>4/4/2022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955ED-3635-48FB-A192-3DB0011D44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28B70-592E-433C-A4B0-7D47FEA5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3B649-F455-4F59-8665-59B469F827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84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blogs.sch.gr/mlagou/tag/aristoteliki-logiki/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s://www.capital.gr/o-kostas-stoupas-grafei/1629990/i-logiki-tou-aristoteli" TargetMode="External"/><Relationship Id="rId12" Type="http://schemas.openxmlformats.org/officeDocument/2006/relationships/hyperlink" Target="https://www.youtube.com/watch?v=XLG6wIhPPFg" TargetMode="External"/><Relationship Id="rId2" Type="http://schemas.openxmlformats.org/officeDocument/2006/relationships/hyperlink" Target="https://erkyna.gr/e_docs/periodiko/dimosieyseis/filologia/t02-06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nomikologikon.gr/authquotes.php?auth=5" TargetMode="External"/><Relationship Id="rId11" Type="http://schemas.openxmlformats.org/officeDocument/2006/relationships/hyperlink" Target="https://www.youtube.com/watch?v=l8jv5INBcns" TargetMode="External"/><Relationship Id="rId5" Type="http://schemas.openxmlformats.org/officeDocument/2006/relationships/hyperlink" Target="https://el.wikipedia.org/wiki/%CE%91%CF%81%CE%B9%CF%83%CF%84%CE%BF%CF%84%CE%AD%CE%BB%CE%B7%CF%82" TargetMode="External"/><Relationship Id="rId10" Type="http://schemas.openxmlformats.org/officeDocument/2006/relationships/hyperlink" Target="https://www.youtube.com/watch?v=yXWXTlp9NKg" TargetMode="External"/><Relationship Id="rId4" Type="http://schemas.openxmlformats.org/officeDocument/2006/relationships/hyperlink" Target="https://el.wikipedia.org/wiki/%CE%97%CE%B8%CE%B9%CE%BA%CE%AC_%CE%9D%CE%B9%CE%BA%CE%BF%CE%BC%CE%AC%CF%87%CE%B5%CE%B9%CE%B1" TargetMode="External"/><Relationship Id="rId9" Type="http://schemas.openxmlformats.org/officeDocument/2006/relationships/hyperlink" Target="https://sciencearchives.wordpress.com/2012/10/10/%CE%B7-%CE%B7%CE%B8%CE%B9%CE%BA%CE%AE-%CF%84%CE%BF%CF%85-%CE%B1%CF%81%CE%B9%CF%83%CF%84%CE%BF%CF%84%CE%AD%CE%BB%CE%B7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Ο πάνσοφος του αρχαίου κόσμου Αριστοτέλης - Newsbeast">
            <a:extLst>
              <a:ext uri="{FF2B5EF4-FFF2-40B4-BE49-F238E27FC236}">
                <a16:creationId xmlns:a16="http://schemas.microsoft.com/office/drawing/2014/main" id="{02F131BD-4DD8-4547-A744-F09AE11922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5" r="-1" b="31824"/>
          <a:stretch/>
        </p:blipFill>
        <p:spPr bwMode="auto">
          <a:xfrm>
            <a:off x="0" y="0"/>
            <a:ext cx="7893547" cy="685800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6DBE61A-A69C-4FE8-BA5D-CB6BD7125D02}"/>
              </a:ext>
            </a:extLst>
          </p:cNvPr>
          <p:cNvSpPr txBox="1"/>
          <p:nvPr/>
        </p:nvSpPr>
        <p:spPr>
          <a:xfrm>
            <a:off x="8470523" y="951978"/>
            <a:ext cx="326884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>
                <a:latin typeface="Bookman Old Style" panose="02050604050505020204" pitchFamily="18" charset="0"/>
              </a:rPr>
              <a:t>ΑΡΙΣΤΟΤΕΛΗΣ</a:t>
            </a:r>
          </a:p>
          <a:p>
            <a:endParaRPr lang="el-G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9B7A4A-09E9-4AE0-BEB5-3FD59F07B3BD}"/>
              </a:ext>
            </a:extLst>
          </p:cNvPr>
          <p:cNvSpPr txBox="1"/>
          <p:nvPr/>
        </p:nvSpPr>
        <p:spPr>
          <a:xfrm>
            <a:off x="7993883" y="2350231"/>
            <a:ext cx="39821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400" b="1" dirty="0">
                <a:latin typeface="Bookman Old Style" panose="02050604050505020204" pitchFamily="18" charset="0"/>
              </a:rPr>
              <a:t>Ο ΠΑΝΣΟΦΟΣ </a:t>
            </a:r>
          </a:p>
          <a:p>
            <a:pPr algn="ctr"/>
            <a:r>
              <a:rPr lang="el-GR" sz="2400" b="1" dirty="0">
                <a:latin typeface="Bookman Old Style" panose="02050604050505020204" pitchFamily="18" charset="0"/>
              </a:rPr>
              <a:t>ΤΟΥ ΑΡΧΑΙΟΥ ΚΟΣΜΟΥ</a:t>
            </a:r>
          </a:p>
        </p:txBody>
      </p:sp>
    </p:spTree>
    <p:extLst>
      <p:ext uri="{BB962C8B-B14F-4D97-AF65-F5344CB8AC3E}">
        <p14:creationId xmlns:p14="http://schemas.microsoft.com/office/powerpoint/2010/main" val="1454547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59264BFD-360D-430E-B593-7BC0D00FB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4538145-ACBA-40C0-AFBD-DE742723D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6" cy="6858000"/>
            <a:chOff x="1" y="0"/>
            <a:chExt cx="12191996" cy="6858000"/>
          </a:xfrm>
        </p:grpSpPr>
        <p:sp useBgFill="1">
          <p:nvSpPr>
            <p:cNvPr id="76" name="Rectangle 75">
              <a:extLst>
                <a:ext uri="{FF2B5EF4-FFF2-40B4-BE49-F238E27FC236}">
                  <a16:creationId xmlns:a16="http://schemas.microsoft.com/office/drawing/2014/main" id="{7BAD3960-6DE9-4457-8083-F6FFBD58D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3F5E368-26F9-408D-9C1D-D007FCE0C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9C77FE-4C25-4408-B71F-E46A66567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766" y="804315"/>
            <a:ext cx="6188779" cy="68001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b="1" dirty="0">
                <a:latin typeface="Bookman Old Style" panose="02050604050505020204" pitchFamily="18" charset="0"/>
              </a:rPr>
              <a:t>ΑΡΙΣΤΟΤΕΛΙΚΗ </a:t>
            </a:r>
            <a:r>
              <a:rPr lang="el-GR" sz="3200" b="1" dirty="0">
                <a:latin typeface="Bookman Old Style" panose="02050604050505020204" pitchFamily="18" charset="0"/>
              </a:rPr>
              <a:t>ΑΡΕΤΗ</a:t>
            </a:r>
            <a:endParaRPr lang="en-US" sz="3200" b="1" dirty="0">
              <a:latin typeface="Bookman Old Style" panose="02050604050505020204" pitchFamily="18" charset="0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249C1C3-EBDE-4C27-BD12-A6AE40A4D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7375" y="0"/>
            <a:ext cx="6404625" cy="6373368"/>
          </a:xfrm>
          <a:custGeom>
            <a:avLst/>
            <a:gdLst>
              <a:gd name="connsiteX0" fmla="*/ 353272 w 6404625"/>
              <a:gd name="connsiteY0" fmla="*/ 0 h 6373368"/>
              <a:gd name="connsiteX1" fmla="*/ 6404625 w 6404625"/>
              <a:gd name="connsiteY1" fmla="*/ 0 h 6373368"/>
              <a:gd name="connsiteX2" fmla="*/ 6404625 w 6404625"/>
              <a:gd name="connsiteY2" fmla="*/ 6008204 h 6373368"/>
              <a:gd name="connsiteX3" fmla="*/ 6374459 w 6404625"/>
              <a:gd name="connsiteY3" fmla="*/ 6023890 h 6373368"/>
              <a:gd name="connsiteX4" fmla="*/ 6290584 w 6404625"/>
              <a:gd name="connsiteY4" fmla="*/ 6049055 h 6373368"/>
              <a:gd name="connsiteX5" fmla="*/ 6203913 w 6404625"/>
              <a:gd name="connsiteY5" fmla="*/ 6060237 h 6373368"/>
              <a:gd name="connsiteX6" fmla="*/ 6114448 w 6404625"/>
              <a:gd name="connsiteY6" fmla="*/ 6063033 h 6373368"/>
              <a:gd name="connsiteX7" fmla="*/ 6019391 w 6404625"/>
              <a:gd name="connsiteY7" fmla="*/ 6054644 h 6373368"/>
              <a:gd name="connsiteX8" fmla="*/ 5924332 w 6404625"/>
              <a:gd name="connsiteY8" fmla="*/ 6043462 h 6373368"/>
              <a:gd name="connsiteX9" fmla="*/ 5829275 w 6404625"/>
              <a:gd name="connsiteY9" fmla="*/ 6029482 h 6373368"/>
              <a:gd name="connsiteX10" fmla="*/ 5734216 w 6404625"/>
              <a:gd name="connsiteY10" fmla="*/ 6018300 h 6373368"/>
              <a:gd name="connsiteX11" fmla="*/ 5639159 w 6404625"/>
              <a:gd name="connsiteY11" fmla="*/ 6012708 h 6373368"/>
              <a:gd name="connsiteX12" fmla="*/ 5546898 w 6404625"/>
              <a:gd name="connsiteY12" fmla="*/ 6012708 h 6373368"/>
              <a:gd name="connsiteX13" fmla="*/ 5460227 w 6404625"/>
              <a:gd name="connsiteY13" fmla="*/ 6023890 h 6373368"/>
              <a:gd name="connsiteX14" fmla="*/ 5370760 w 6404625"/>
              <a:gd name="connsiteY14" fmla="*/ 6046258 h 6373368"/>
              <a:gd name="connsiteX15" fmla="*/ 5289681 w 6404625"/>
              <a:gd name="connsiteY15" fmla="*/ 6079807 h 6373368"/>
              <a:gd name="connsiteX16" fmla="*/ 5205808 w 6404625"/>
              <a:gd name="connsiteY16" fmla="*/ 6124541 h 6373368"/>
              <a:gd name="connsiteX17" fmla="*/ 5121933 w 6404625"/>
              <a:gd name="connsiteY17" fmla="*/ 6169276 h 6373368"/>
              <a:gd name="connsiteX18" fmla="*/ 5038061 w 6404625"/>
              <a:gd name="connsiteY18" fmla="*/ 6219598 h 6373368"/>
              <a:gd name="connsiteX19" fmla="*/ 4956981 w 6404625"/>
              <a:gd name="connsiteY19" fmla="*/ 6267129 h 6373368"/>
              <a:gd name="connsiteX20" fmla="*/ 4870311 w 6404625"/>
              <a:gd name="connsiteY20" fmla="*/ 6309065 h 6373368"/>
              <a:gd name="connsiteX21" fmla="*/ 4786435 w 6404625"/>
              <a:gd name="connsiteY21" fmla="*/ 6342614 h 6373368"/>
              <a:gd name="connsiteX22" fmla="*/ 4699765 w 6404625"/>
              <a:gd name="connsiteY22" fmla="*/ 6364982 h 6373368"/>
              <a:gd name="connsiteX23" fmla="*/ 4610299 w 6404625"/>
              <a:gd name="connsiteY23" fmla="*/ 6373368 h 6373368"/>
              <a:gd name="connsiteX24" fmla="*/ 4520833 w 6404625"/>
              <a:gd name="connsiteY24" fmla="*/ 6364982 h 6373368"/>
              <a:gd name="connsiteX25" fmla="*/ 4434163 w 6404625"/>
              <a:gd name="connsiteY25" fmla="*/ 6342614 h 6373368"/>
              <a:gd name="connsiteX26" fmla="*/ 4350289 w 6404625"/>
              <a:gd name="connsiteY26" fmla="*/ 6309065 h 6373368"/>
              <a:gd name="connsiteX27" fmla="*/ 4263617 w 6404625"/>
              <a:gd name="connsiteY27" fmla="*/ 6267129 h 6373368"/>
              <a:gd name="connsiteX28" fmla="*/ 4182539 w 6404625"/>
              <a:gd name="connsiteY28" fmla="*/ 6219598 h 6373368"/>
              <a:gd name="connsiteX29" fmla="*/ 4098666 w 6404625"/>
              <a:gd name="connsiteY29" fmla="*/ 6169276 h 6373368"/>
              <a:gd name="connsiteX30" fmla="*/ 4014791 w 6404625"/>
              <a:gd name="connsiteY30" fmla="*/ 6124541 h 6373368"/>
              <a:gd name="connsiteX31" fmla="*/ 3930916 w 6404625"/>
              <a:gd name="connsiteY31" fmla="*/ 6079807 h 6373368"/>
              <a:gd name="connsiteX32" fmla="*/ 3847041 w 6404625"/>
              <a:gd name="connsiteY32" fmla="*/ 6046258 h 6373368"/>
              <a:gd name="connsiteX33" fmla="*/ 3760372 w 6404625"/>
              <a:gd name="connsiteY33" fmla="*/ 6023890 h 6373368"/>
              <a:gd name="connsiteX34" fmla="*/ 3673701 w 6404625"/>
              <a:gd name="connsiteY34" fmla="*/ 6012708 h 6373368"/>
              <a:gd name="connsiteX35" fmla="*/ 3581438 w 6404625"/>
              <a:gd name="connsiteY35" fmla="*/ 6012708 h 6373368"/>
              <a:gd name="connsiteX36" fmla="*/ 3486381 w 6404625"/>
              <a:gd name="connsiteY36" fmla="*/ 6018300 h 6373368"/>
              <a:gd name="connsiteX37" fmla="*/ 3391322 w 6404625"/>
              <a:gd name="connsiteY37" fmla="*/ 6029482 h 6373368"/>
              <a:gd name="connsiteX38" fmla="*/ 3296265 w 6404625"/>
              <a:gd name="connsiteY38" fmla="*/ 6043462 h 6373368"/>
              <a:gd name="connsiteX39" fmla="*/ 3201210 w 6404625"/>
              <a:gd name="connsiteY39" fmla="*/ 6054644 h 6373368"/>
              <a:gd name="connsiteX40" fmla="*/ 3106151 w 6404625"/>
              <a:gd name="connsiteY40" fmla="*/ 6063033 h 6373368"/>
              <a:gd name="connsiteX41" fmla="*/ 3016684 w 6404625"/>
              <a:gd name="connsiteY41" fmla="*/ 6060237 h 6373368"/>
              <a:gd name="connsiteX42" fmla="*/ 2930015 w 6404625"/>
              <a:gd name="connsiteY42" fmla="*/ 6049055 h 6373368"/>
              <a:gd name="connsiteX43" fmla="*/ 2846140 w 6404625"/>
              <a:gd name="connsiteY43" fmla="*/ 6023890 h 6373368"/>
              <a:gd name="connsiteX44" fmla="*/ 2776243 w 6404625"/>
              <a:gd name="connsiteY44" fmla="*/ 5987546 h 6373368"/>
              <a:gd name="connsiteX45" fmla="*/ 2709145 w 6404625"/>
              <a:gd name="connsiteY45" fmla="*/ 5940017 h 6373368"/>
              <a:gd name="connsiteX46" fmla="*/ 2650432 w 6404625"/>
              <a:gd name="connsiteY46" fmla="*/ 5884101 h 6373368"/>
              <a:gd name="connsiteX47" fmla="*/ 2591719 w 6404625"/>
              <a:gd name="connsiteY47" fmla="*/ 5819798 h 6373368"/>
              <a:gd name="connsiteX48" fmla="*/ 2538599 w 6404625"/>
              <a:gd name="connsiteY48" fmla="*/ 5752697 h 6373368"/>
              <a:gd name="connsiteX49" fmla="*/ 2485480 w 6404625"/>
              <a:gd name="connsiteY49" fmla="*/ 5682802 h 6373368"/>
              <a:gd name="connsiteX50" fmla="*/ 2432360 w 6404625"/>
              <a:gd name="connsiteY50" fmla="*/ 5612908 h 6373368"/>
              <a:gd name="connsiteX51" fmla="*/ 2379237 w 6404625"/>
              <a:gd name="connsiteY51" fmla="*/ 5545809 h 6373368"/>
              <a:gd name="connsiteX52" fmla="*/ 2323320 w 6404625"/>
              <a:gd name="connsiteY52" fmla="*/ 5481502 h 6373368"/>
              <a:gd name="connsiteX53" fmla="*/ 2259018 w 6404625"/>
              <a:gd name="connsiteY53" fmla="*/ 5425586 h 6373368"/>
              <a:gd name="connsiteX54" fmla="*/ 2197511 w 6404625"/>
              <a:gd name="connsiteY54" fmla="*/ 5375263 h 6373368"/>
              <a:gd name="connsiteX55" fmla="*/ 2127614 w 6404625"/>
              <a:gd name="connsiteY55" fmla="*/ 5336121 h 6373368"/>
              <a:gd name="connsiteX56" fmla="*/ 2052128 w 6404625"/>
              <a:gd name="connsiteY56" fmla="*/ 5302573 h 6373368"/>
              <a:gd name="connsiteX57" fmla="*/ 1971049 w 6404625"/>
              <a:gd name="connsiteY57" fmla="*/ 5274612 h 6373368"/>
              <a:gd name="connsiteX58" fmla="*/ 1887176 w 6404625"/>
              <a:gd name="connsiteY58" fmla="*/ 5249450 h 6373368"/>
              <a:gd name="connsiteX59" fmla="*/ 1803301 w 6404625"/>
              <a:gd name="connsiteY59" fmla="*/ 5227084 h 6373368"/>
              <a:gd name="connsiteX60" fmla="*/ 1716630 w 6404625"/>
              <a:gd name="connsiteY60" fmla="*/ 5204720 h 6373368"/>
              <a:gd name="connsiteX61" fmla="*/ 1635551 w 6404625"/>
              <a:gd name="connsiteY61" fmla="*/ 5179557 h 6373368"/>
              <a:gd name="connsiteX62" fmla="*/ 1554473 w 6404625"/>
              <a:gd name="connsiteY62" fmla="*/ 5151597 h 6373368"/>
              <a:gd name="connsiteX63" fmla="*/ 1478988 w 6404625"/>
              <a:gd name="connsiteY63" fmla="*/ 5118049 h 6373368"/>
              <a:gd name="connsiteX64" fmla="*/ 1411887 w 6404625"/>
              <a:gd name="connsiteY64" fmla="*/ 5076112 h 6373368"/>
              <a:gd name="connsiteX65" fmla="*/ 1350380 w 6404625"/>
              <a:gd name="connsiteY65" fmla="*/ 5025785 h 6373368"/>
              <a:gd name="connsiteX66" fmla="*/ 1300053 w 6404625"/>
              <a:gd name="connsiteY66" fmla="*/ 4964279 h 6373368"/>
              <a:gd name="connsiteX67" fmla="*/ 1258117 w 6404625"/>
              <a:gd name="connsiteY67" fmla="*/ 4897178 h 6373368"/>
              <a:gd name="connsiteX68" fmla="*/ 1224567 w 6404625"/>
              <a:gd name="connsiteY68" fmla="*/ 4821691 h 6373368"/>
              <a:gd name="connsiteX69" fmla="*/ 1196609 w 6404625"/>
              <a:gd name="connsiteY69" fmla="*/ 4740614 h 6373368"/>
              <a:gd name="connsiteX70" fmla="*/ 1171447 w 6404625"/>
              <a:gd name="connsiteY70" fmla="*/ 4659533 h 6373368"/>
              <a:gd name="connsiteX71" fmla="*/ 1149080 w 6404625"/>
              <a:gd name="connsiteY71" fmla="*/ 4572865 h 6373368"/>
              <a:gd name="connsiteX72" fmla="*/ 1126714 w 6404625"/>
              <a:gd name="connsiteY72" fmla="*/ 4488990 h 6373368"/>
              <a:gd name="connsiteX73" fmla="*/ 1101552 w 6404625"/>
              <a:gd name="connsiteY73" fmla="*/ 4405115 h 6373368"/>
              <a:gd name="connsiteX74" fmla="*/ 1073593 w 6404625"/>
              <a:gd name="connsiteY74" fmla="*/ 4324036 h 6373368"/>
              <a:gd name="connsiteX75" fmla="*/ 1040045 w 6404625"/>
              <a:gd name="connsiteY75" fmla="*/ 4248549 h 6373368"/>
              <a:gd name="connsiteX76" fmla="*/ 1000902 w 6404625"/>
              <a:gd name="connsiteY76" fmla="*/ 4178654 h 6373368"/>
              <a:gd name="connsiteX77" fmla="*/ 950576 w 6404625"/>
              <a:gd name="connsiteY77" fmla="*/ 4117146 h 6373368"/>
              <a:gd name="connsiteX78" fmla="*/ 894659 w 6404625"/>
              <a:gd name="connsiteY78" fmla="*/ 4052841 h 6373368"/>
              <a:gd name="connsiteX79" fmla="*/ 830356 w 6404625"/>
              <a:gd name="connsiteY79" fmla="*/ 3996926 h 6373368"/>
              <a:gd name="connsiteX80" fmla="*/ 760460 w 6404625"/>
              <a:gd name="connsiteY80" fmla="*/ 3943806 h 6373368"/>
              <a:gd name="connsiteX81" fmla="*/ 690567 w 6404625"/>
              <a:gd name="connsiteY81" fmla="*/ 3890685 h 6373368"/>
              <a:gd name="connsiteX82" fmla="*/ 620671 w 6404625"/>
              <a:gd name="connsiteY82" fmla="*/ 3837564 h 6373368"/>
              <a:gd name="connsiteX83" fmla="*/ 553571 w 6404625"/>
              <a:gd name="connsiteY83" fmla="*/ 3784444 h 6373368"/>
              <a:gd name="connsiteX84" fmla="*/ 489269 w 6404625"/>
              <a:gd name="connsiteY84" fmla="*/ 3725731 h 6373368"/>
              <a:gd name="connsiteX85" fmla="*/ 433350 w 6404625"/>
              <a:gd name="connsiteY85" fmla="*/ 3667021 h 6373368"/>
              <a:gd name="connsiteX86" fmla="*/ 385824 w 6404625"/>
              <a:gd name="connsiteY86" fmla="*/ 3599922 h 6373368"/>
              <a:gd name="connsiteX87" fmla="*/ 349477 w 6404625"/>
              <a:gd name="connsiteY87" fmla="*/ 3530025 h 6373368"/>
              <a:gd name="connsiteX88" fmla="*/ 324315 w 6404625"/>
              <a:gd name="connsiteY88" fmla="*/ 3446150 h 6373368"/>
              <a:gd name="connsiteX89" fmla="*/ 313131 w 6404625"/>
              <a:gd name="connsiteY89" fmla="*/ 3359479 h 6373368"/>
              <a:gd name="connsiteX90" fmla="*/ 310335 w 6404625"/>
              <a:gd name="connsiteY90" fmla="*/ 3270014 h 6373368"/>
              <a:gd name="connsiteX91" fmla="*/ 318723 w 6404625"/>
              <a:gd name="connsiteY91" fmla="*/ 3174955 h 6373368"/>
              <a:gd name="connsiteX92" fmla="*/ 329907 w 6404625"/>
              <a:gd name="connsiteY92" fmla="*/ 3079898 h 6373368"/>
              <a:gd name="connsiteX93" fmla="*/ 343885 w 6404625"/>
              <a:gd name="connsiteY93" fmla="*/ 2984841 h 6373368"/>
              <a:gd name="connsiteX94" fmla="*/ 355069 w 6404625"/>
              <a:gd name="connsiteY94" fmla="*/ 2889784 h 6373368"/>
              <a:gd name="connsiteX95" fmla="*/ 360659 w 6404625"/>
              <a:gd name="connsiteY95" fmla="*/ 2794725 h 6373368"/>
              <a:gd name="connsiteX96" fmla="*/ 360659 w 6404625"/>
              <a:gd name="connsiteY96" fmla="*/ 2702464 h 6373368"/>
              <a:gd name="connsiteX97" fmla="*/ 349477 w 6404625"/>
              <a:gd name="connsiteY97" fmla="*/ 2615793 h 6373368"/>
              <a:gd name="connsiteX98" fmla="*/ 327111 w 6404625"/>
              <a:gd name="connsiteY98" fmla="*/ 2529122 h 6373368"/>
              <a:gd name="connsiteX99" fmla="*/ 293561 w 6404625"/>
              <a:gd name="connsiteY99" fmla="*/ 2448045 h 6373368"/>
              <a:gd name="connsiteX100" fmla="*/ 251625 w 6404625"/>
              <a:gd name="connsiteY100" fmla="*/ 2364170 h 6373368"/>
              <a:gd name="connsiteX101" fmla="*/ 204096 w 6404625"/>
              <a:gd name="connsiteY101" fmla="*/ 2280295 h 6373368"/>
              <a:gd name="connsiteX102" fmla="*/ 153769 w 6404625"/>
              <a:gd name="connsiteY102" fmla="*/ 2196423 h 6373368"/>
              <a:gd name="connsiteX103" fmla="*/ 106240 w 6404625"/>
              <a:gd name="connsiteY103" fmla="*/ 2115344 h 6373368"/>
              <a:gd name="connsiteX104" fmla="*/ 64305 w 6404625"/>
              <a:gd name="connsiteY104" fmla="*/ 2028673 h 6373368"/>
              <a:gd name="connsiteX105" fmla="*/ 30754 w 6404625"/>
              <a:gd name="connsiteY105" fmla="*/ 1944798 h 6373368"/>
              <a:gd name="connsiteX106" fmla="*/ 8387 w 6404625"/>
              <a:gd name="connsiteY106" fmla="*/ 1858129 h 6373368"/>
              <a:gd name="connsiteX107" fmla="*/ 0 w 6404625"/>
              <a:gd name="connsiteY107" fmla="*/ 1768662 h 6373368"/>
              <a:gd name="connsiteX108" fmla="*/ 8387 w 6404625"/>
              <a:gd name="connsiteY108" fmla="*/ 1679195 h 6373368"/>
              <a:gd name="connsiteX109" fmla="*/ 30754 w 6404625"/>
              <a:gd name="connsiteY109" fmla="*/ 1592526 h 6373368"/>
              <a:gd name="connsiteX110" fmla="*/ 64305 w 6404625"/>
              <a:gd name="connsiteY110" fmla="*/ 1508651 h 6373368"/>
              <a:gd name="connsiteX111" fmla="*/ 106240 w 6404625"/>
              <a:gd name="connsiteY111" fmla="*/ 1421980 h 6373368"/>
              <a:gd name="connsiteX112" fmla="*/ 153769 w 6404625"/>
              <a:gd name="connsiteY112" fmla="*/ 1340903 h 6373368"/>
              <a:gd name="connsiteX113" fmla="*/ 204096 w 6404625"/>
              <a:gd name="connsiteY113" fmla="*/ 1257028 h 6373368"/>
              <a:gd name="connsiteX114" fmla="*/ 251625 w 6404625"/>
              <a:gd name="connsiteY114" fmla="*/ 1173153 h 6373368"/>
              <a:gd name="connsiteX115" fmla="*/ 293561 w 6404625"/>
              <a:gd name="connsiteY115" fmla="*/ 1089278 h 6373368"/>
              <a:gd name="connsiteX116" fmla="*/ 327111 w 6404625"/>
              <a:gd name="connsiteY116" fmla="*/ 1008199 h 6373368"/>
              <a:gd name="connsiteX117" fmla="*/ 349477 w 6404625"/>
              <a:gd name="connsiteY117" fmla="*/ 921528 h 6373368"/>
              <a:gd name="connsiteX118" fmla="*/ 360659 w 6404625"/>
              <a:gd name="connsiteY118" fmla="*/ 834859 h 6373368"/>
              <a:gd name="connsiteX119" fmla="*/ 360659 w 6404625"/>
              <a:gd name="connsiteY119" fmla="*/ 742599 h 6373368"/>
              <a:gd name="connsiteX120" fmla="*/ 355069 w 6404625"/>
              <a:gd name="connsiteY120" fmla="*/ 647539 h 6373368"/>
              <a:gd name="connsiteX121" fmla="*/ 343885 w 6404625"/>
              <a:gd name="connsiteY121" fmla="*/ 552482 h 6373368"/>
              <a:gd name="connsiteX122" fmla="*/ 329907 w 6404625"/>
              <a:gd name="connsiteY122" fmla="*/ 457425 h 6373368"/>
              <a:gd name="connsiteX123" fmla="*/ 318723 w 6404625"/>
              <a:gd name="connsiteY123" fmla="*/ 362366 h 6373368"/>
              <a:gd name="connsiteX124" fmla="*/ 310335 w 6404625"/>
              <a:gd name="connsiteY124" fmla="*/ 267309 h 6373368"/>
              <a:gd name="connsiteX125" fmla="*/ 313131 w 6404625"/>
              <a:gd name="connsiteY125" fmla="*/ 177842 h 6373368"/>
              <a:gd name="connsiteX126" fmla="*/ 324315 w 6404625"/>
              <a:gd name="connsiteY126" fmla="*/ 91173 h 6373368"/>
              <a:gd name="connsiteX127" fmla="*/ 349477 w 6404625"/>
              <a:gd name="connsiteY127" fmla="*/ 7296 h 637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6404625" h="6373368">
                <a:moveTo>
                  <a:pt x="353272" y="0"/>
                </a:moveTo>
                <a:lnTo>
                  <a:pt x="6404625" y="0"/>
                </a:lnTo>
                <a:lnTo>
                  <a:pt x="6404625" y="6008204"/>
                </a:lnTo>
                <a:lnTo>
                  <a:pt x="6374459" y="6023890"/>
                </a:lnTo>
                <a:lnTo>
                  <a:pt x="6290584" y="6049055"/>
                </a:lnTo>
                <a:lnTo>
                  <a:pt x="6203913" y="6060237"/>
                </a:lnTo>
                <a:lnTo>
                  <a:pt x="6114448" y="6063033"/>
                </a:lnTo>
                <a:lnTo>
                  <a:pt x="6019391" y="6054644"/>
                </a:lnTo>
                <a:lnTo>
                  <a:pt x="5924332" y="6043462"/>
                </a:lnTo>
                <a:lnTo>
                  <a:pt x="5829275" y="6029482"/>
                </a:lnTo>
                <a:lnTo>
                  <a:pt x="5734216" y="6018300"/>
                </a:lnTo>
                <a:lnTo>
                  <a:pt x="5639159" y="6012708"/>
                </a:lnTo>
                <a:lnTo>
                  <a:pt x="5546898" y="6012708"/>
                </a:lnTo>
                <a:lnTo>
                  <a:pt x="5460227" y="6023890"/>
                </a:lnTo>
                <a:lnTo>
                  <a:pt x="5370760" y="6046258"/>
                </a:lnTo>
                <a:lnTo>
                  <a:pt x="5289681" y="6079807"/>
                </a:lnTo>
                <a:lnTo>
                  <a:pt x="5205808" y="6124541"/>
                </a:lnTo>
                <a:lnTo>
                  <a:pt x="5121933" y="6169276"/>
                </a:lnTo>
                <a:lnTo>
                  <a:pt x="5038061" y="6219598"/>
                </a:lnTo>
                <a:lnTo>
                  <a:pt x="4956981" y="6267129"/>
                </a:lnTo>
                <a:lnTo>
                  <a:pt x="4870311" y="6309065"/>
                </a:lnTo>
                <a:lnTo>
                  <a:pt x="4786435" y="6342614"/>
                </a:lnTo>
                <a:lnTo>
                  <a:pt x="4699765" y="6364982"/>
                </a:lnTo>
                <a:lnTo>
                  <a:pt x="4610299" y="6373368"/>
                </a:lnTo>
                <a:lnTo>
                  <a:pt x="4520833" y="6364982"/>
                </a:lnTo>
                <a:lnTo>
                  <a:pt x="4434163" y="6342614"/>
                </a:lnTo>
                <a:lnTo>
                  <a:pt x="4350289" y="6309065"/>
                </a:lnTo>
                <a:lnTo>
                  <a:pt x="4263617" y="6267129"/>
                </a:lnTo>
                <a:lnTo>
                  <a:pt x="4182539" y="6219598"/>
                </a:lnTo>
                <a:lnTo>
                  <a:pt x="4098666" y="6169276"/>
                </a:lnTo>
                <a:lnTo>
                  <a:pt x="4014791" y="6124541"/>
                </a:lnTo>
                <a:lnTo>
                  <a:pt x="3930916" y="6079807"/>
                </a:lnTo>
                <a:lnTo>
                  <a:pt x="3847041" y="6046258"/>
                </a:lnTo>
                <a:lnTo>
                  <a:pt x="3760372" y="6023890"/>
                </a:lnTo>
                <a:lnTo>
                  <a:pt x="3673701" y="6012708"/>
                </a:lnTo>
                <a:lnTo>
                  <a:pt x="3581438" y="6012708"/>
                </a:lnTo>
                <a:lnTo>
                  <a:pt x="3486381" y="6018300"/>
                </a:lnTo>
                <a:lnTo>
                  <a:pt x="3391322" y="6029482"/>
                </a:lnTo>
                <a:lnTo>
                  <a:pt x="3296265" y="6043462"/>
                </a:lnTo>
                <a:lnTo>
                  <a:pt x="3201210" y="6054644"/>
                </a:lnTo>
                <a:lnTo>
                  <a:pt x="3106151" y="6063033"/>
                </a:lnTo>
                <a:lnTo>
                  <a:pt x="3016684" y="6060237"/>
                </a:lnTo>
                <a:lnTo>
                  <a:pt x="2930015" y="6049055"/>
                </a:lnTo>
                <a:lnTo>
                  <a:pt x="2846140" y="6023890"/>
                </a:lnTo>
                <a:lnTo>
                  <a:pt x="2776243" y="5987546"/>
                </a:lnTo>
                <a:lnTo>
                  <a:pt x="2709145" y="5940017"/>
                </a:lnTo>
                <a:lnTo>
                  <a:pt x="2650432" y="5884101"/>
                </a:lnTo>
                <a:lnTo>
                  <a:pt x="2591719" y="5819798"/>
                </a:lnTo>
                <a:lnTo>
                  <a:pt x="2538599" y="5752697"/>
                </a:lnTo>
                <a:lnTo>
                  <a:pt x="2485480" y="5682802"/>
                </a:lnTo>
                <a:lnTo>
                  <a:pt x="2432360" y="5612908"/>
                </a:lnTo>
                <a:lnTo>
                  <a:pt x="2379237" y="5545809"/>
                </a:lnTo>
                <a:lnTo>
                  <a:pt x="2323320" y="5481502"/>
                </a:lnTo>
                <a:lnTo>
                  <a:pt x="2259018" y="5425586"/>
                </a:lnTo>
                <a:lnTo>
                  <a:pt x="2197511" y="5375263"/>
                </a:lnTo>
                <a:lnTo>
                  <a:pt x="2127614" y="5336121"/>
                </a:lnTo>
                <a:lnTo>
                  <a:pt x="2052128" y="5302573"/>
                </a:lnTo>
                <a:lnTo>
                  <a:pt x="1971049" y="5274612"/>
                </a:lnTo>
                <a:lnTo>
                  <a:pt x="1887176" y="5249450"/>
                </a:lnTo>
                <a:lnTo>
                  <a:pt x="1803301" y="5227084"/>
                </a:lnTo>
                <a:lnTo>
                  <a:pt x="1716630" y="5204720"/>
                </a:lnTo>
                <a:lnTo>
                  <a:pt x="1635551" y="5179557"/>
                </a:lnTo>
                <a:lnTo>
                  <a:pt x="1554473" y="5151597"/>
                </a:lnTo>
                <a:lnTo>
                  <a:pt x="1478988" y="5118049"/>
                </a:lnTo>
                <a:lnTo>
                  <a:pt x="1411887" y="5076112"/>
                </a:lnTo>
                <a:lnTo>
                  <a:pt x="1350380" y="5025785"/>
                </a:lnTo>
                <a:lnTo>
                  <a:pt x="1300053" y="4964279"/>
                </a:lnTo>
                <a:lnTo>
                  <a:pt x="1258117" y="4897178"/>
                </a:lnTo>
                <a:lnTo>
                  <a:pt x="1224567" y="4821691"/>
                </a:lnTo>
                <a:lnTo>
                  <a:pt x="1196609" y="4740614"/>
                </a:lnTo>
                <a:lnTo>
                  <a:pt x="1171447" y="4659533"/>
                </a:lnTo>
                <a:lnTo>
                  <a:pt x="1149080" y="4572865"/>
                </a:lnTo>
                <a:lnTo>
                  <a:pt x="1126714" y="4488990"/>
                </a:lnTo>
                <a:lnTo>
                  <a:pt x="1101552" y="4405115"/>
                </a:lnTo>
                <a:lnTo>
                  <a:pt x="1073593" y="4324036"/>
                </a:lnTo>
                <a:lnTo>
                  <a:pt x="1040045" y="4248549"/>
                </a:lnTo>
                <a:lnTo>
                  <a:pt x="1000902" y="4178654"/>
                </a:lnTo>
                <a:lnTo>
                  <a:pt x="950576" y="4117146"/>
                </a:lnTo>
                <a:lnTo>
                  <a:pt x="894659" y="4052841"/>
                </a:lnTo>
                <a:lnTo>
                  <a:pt x="830356" y="3996926"/>
                </a:lnTo>
                <a:lnTo>
                  <a:pt x="760460" y="3943806"/>
                </a:lnTo>
                <a:lnTo>
                  <a:pt x="690567" y="3890685"/>
                </a:lnTo>
                <a:lnTo>
                  <a:pt x="620671" y="3837564"/>
                </a:lnTo>
                <a:lnTo>
                  <a:pt x="553571" y="3784444"/>
                </a:lnTo>
                <a:lnTo>
                  <a:pt x="489269" y="3725731"/>
                </a:lnTo>
                <a:lnTo>
                  <a:pt x="433350" y="3667021"/>
                </a:lnTo>
                <a:lnTo>
                  <a:pt x="385824" y="3599922"/>
                </a:lnTo>
                <a:lnTo>
                  <a:pt x="349477" y="3530025"/>
                </a:lnTo>
                <a:lnTo>
                  <a:pt x="324315" y="3446150"/>
                </a:lnTo>
                <a:lnTo>
                  <a:pt x="313131" y="3359479"/>
                </a:lnTo>
                <a:lnTo>
                  <a:pt x="310335" y="3270014"/>
                </a:lnTo>
                <a:lnTo>
                  <a:pt x="318723" y="3174955"/>
                </a:lnTo>
                <a:lnTo>
                  <a:pt x="329907" y="3079898"/>
                </a:lnTo>
                <a:lnTo>
                  <a:pt x="343885" y="2984841"/>
                </a:lnTo>
                <a:lnTo>
                  <a:pt x="355069" y="2889784"/>
                </a:lnTo>
                <a:lnTo>
                  <a:pt x="360659" y="2794725"/>
                </a:lnTo>
                <a:lnTo>
                  <a:pt x="360659" y="2702464"/>
                </a:lnTo>
                <a:lnTo>
                  <a:pt x="349477" y="2615793"/>
                </a:lnTo>
                <a:lnTo>
                  <a:pt x="327111" y="2529122"/>
                </a:lnTo>
                <a:lnTo>
                  <a:pt x="293561" y="2448045"/>
                </a:lnTo>
                <a:lnTo>
                  <a:pt x="251625" y="2364170"/>
                </a:lnTo>
                <a:lnTo>
                  <a:pt x="204096" y="2280295"/>
                </a:lnTo>
                <a:lnTo>
                  <a:pt x="153769" y="2196423"/>
                </a:lnTo>
                <a:lnTo>
                  <a:pt x="106240" y="2115344"/>
                </a:lnTo>
                <a:lnTo>
                  <a:pt x="64305" y="2028673"/>
                </a:lnTo>
                <a:lnTo>
                  <a:pt x="30754" y="1944798"/>
                </a:lnTo>
                <a:lnTo>
                  <a:pt x="8387" y="1858129"/>
                </a:lnTo>
                <a:lnTo>
                  <a:pt x="0" y="1768662"/>
                </a:lnTo>
                <a:lnTo>
                  <a:pt x="8387" y="1679195"/>
                </a:lnTo>
                <a:lnTo>
                  <a:pt x="30754" y="1592526"/>
                </a:lnTo>
                <a:lnTo>
                  <a:pt x="64305" y="1508651"/>
                </a:lnTo>
                <a:lnTo>
                  <a:pt x="106240" y="1421980"/>
                </a:lnTo>
                <a:lnTo>
                  <a:pt x="153769" y="1340903"/>
                </a:lnTo>
                <a:lnTo>
                  <a:pt x="204096" y="1257028"/>
                </a:lnTo>
                <a:lnTo>
                  <a:pt x="251625" y="1173153"/>
                </a:lnTo>
                <a:lnTo>
                  <a:pt x="293561" y="1089278"/>
                </a:lnTo>
                <a:lnTo>
                  <a:pt x="327111" y="1008199"/>
                </a:lnTo>
                <a:lnTo>
                  <a:pt x="349477" y="921528"/>
                </a:lnTo>
                <a:lnTo>
                  <a:pt x="360659" y="834859"/>
                </a:lnTo>
                <a:lnTo>
                  <a:pt x="360659" y="742599"/>
                </a:lnTo>
                <a:lnTo>
                  <a:pt x="355069" y="647539"/>
                </a:lnTo>
                <a:lnTo>
                  <a:pt x="343885" y="552482"/>
                </a:lnTo>
                <a:lnTo>
                  <a:pt x="329907" y="457425"/>
                </a:lnTo>
                <a:lnTo>
                  <a:pt x="318723" y="362366"/>
                </a:lnTo>
                <a:lnTo>
                  <a:pt x="310335" y="267309"/>
                </a:lnTo>
                <a:lnTo>
                  <a:pt x="313131" y="177842"/>
                </a:lnTo>
                <a:lnTo>
                  <a:pt x="324315" y="91173"/>
                </a:lnTo>
                <a:lnTo>
                  <a:pt x="349477" y="72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Ο πάνσοφος του αρχαίου κόσμου Αριστοτέλης - Newsbeast">
            <a:extLst>
              <a:ext uri="{FF2B5EF4-FFF2-40B4-BE49-F238E27FC236}">
                <a16:creationId xmlns:a16="http://schemas.microsoft.com/office/drawing/2014/main" id="{02F131BD-4DD8-4547-A744-F09AE11922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89"/>
          <a:stretch/>
        </p:blipFill>
        <p:spPr bwMode="auto">
          <a:xfrm>
            <a:off x="6003221" y="10"/>
            <a:ext cx="6188779" cy="6157770"/>
          </a:xfrm>
          <a:custGeom>
            <a:avLst/>
            <a:gdLst/>
            <a:ahLst/>
            <a:cxnLst/>
            <a:rect l="l" t="t" r="r" b="b"/>
            <a:pathLst>
              <a:path w="6188779" h="6157780">
                <a:moveTo>
                  <a:pt x="384150" y="0"/>
                </a:moveTo>
                <a:lnTo>
                  <a:pt x="6188779" y="0"/>
                </a:lnTo>
                <a:lnTo>
                  <a:pt x="6188779" y="5757340"/>
                </a:lnTo>
                <a:lnTo>
                  <a:pt x="6142640" y="5790022"/>
                </a:lnTo>
                <a:lnTo>
                  <a:pt x="6076017" y="5824665"/>
                </a:lnTo>
                <a:lnTo>
                  <a:pt x="5996070" y="5848651"/>
                </a:lnTo>
                <a:lnTo>
                  <a:pt x="5913457" y="5859310"/>
                </a:lnTo>
                <a:lnTo>
                  <a:pt x="5828180" y="5861974"/>
                </a:lnTo>
                <a:lnTo>
                  <a:pt x="5737573" y="5853979"/>
                </a:lnTo>
                <a:lnTo>
                  <a:pt x="5646965" y="5843320"/>
                </a:lnTo>
                <a:lnTo>
                  <a:pt x="5556358" y="5829995"/>
                </a:lnTo>
                <a:lnTo>
                  <a:pt x="5465751" y="5819336"/>
                </a:lnTo>
                <a:lnTo>
                  <a:pt x="5375143" y="5814006"/>
                </a:lnTo>
                <a:lnTo>
                  <a:pt x="5287201" y="5814006"/>
                </a:lnTo>
                <a:lnTo>
                  <a:pt x="5204589" y="5824665"/>
                </a:lnTo>
                <a:lnTo>
                  <a:pt x="5119310" y="5845985"/>
                </a:lnTo>
                <a:lnTo>
                  <a:pt x="5042027" y="5877963"/>
                </a:lnTo>
                <a:lnTo>
                  <a:pt x="4962081" y="5920603"/>
                </a:lnTo>
                <a:lnTo>
                  <a:pt x="4882133" y="5963242"/>
                </a:lnTo>
                <a:lnTo>
                  <a:pt x="4802186" y="6011210"/>
                </a:lnTo>
                <a:lnTo>
                  <a:pt x="4724903" y="6056514"/>
                </a:lnTo>
                <a:lnTo>
                  <a:pt x="4642291" y="6096487"/>
                </a:lnTo>
                <a:lnTo>
                  <a:pt x="4562343" y="6128466"/>
                </a:lnTo>
                <a:lnTo>
                  <a:pt x="4479729" y="6149785"/>
                </a:lnTo>
                <a:lnTo>
                  <a:pt x="4394453" y="6157780"/>
                </a:lnTo>
                <a:lnTo>
                  <a:pt x="4309175" y="6149785"/>
                </a:lnTo>
                <a:lnTo>
                  <a:pt x="4226563" y="6128466"/>
                </a:lnTo>
                <a:lnTo>
                  <a:pt x="4146616" y="6096487"/>
                </a:lnTo>
                <a:lnTo>
                  <a:pt x="4064003" y="6056514"/>
                </a:lnTo>
                <a:lnTo>
                  <a:pt x="3986719" y="6011210"/>
                </a:lnTo>
                <a:lnTo>
                  <a:pt x="3906773" y="5963242"/>
                </a:lnTo>
                <a:lnTo>
                  <a:pt x="3826826" y="5920603"/>
                </a:lnTo>
                <a:lnTo>
                  <a:pt x="3746877" y="5877963"/>
                </a:lnTo>
                <a:lnTo>
                  <a:pt x="3666929" y="5845985"/>
                </a:lnTo>
                <a:lnTo>
                  <a:pt x="3584318" y="5824665"/>
                </a:lnTo>
                <a:lnTo>
                  <a:pt x="3501705" y="5814006"/>
                </a:lnTo>
                <a:lnTo>
                  <a:pt x="3413762" y="5814006"/>
                </a:lnTo>
                <a:lnTo>
                  <a:pt x="3323155" y="5819336"/>
                </a:lnTo>
                <a:lnTo>
                  <a:pt x="3232547" y="5829995"/>
                </a:lnTo>
                <a:lnTo>
                  <a:pt x="3141940" y="5843320"/>
                </a:lnTo>
                <a:lnTo>
                  <a:pt x="3051334" y="5853979"/>
                </a:lnTo>
                <a:lnTo>
                  <a:pt x="2960727" y="5861974"/>
                </a:lnTo>
                <a:lnTo>
                  <a:pt x="2875448" y="5859310"/>
                </a:lnTo>
                <a:lnTo>
                  <a:pt x="2792837" y="5848651"/>
                </a:lnTo>
                <a:lnTo>
                  <a:pt x="2712889" y="5824665"/>
                </a:lnTo>
                <a:lnTo>
                  <a:pt x="2646265" y="5790022"/>
                </a:lnTo>
                <a:lnTo>
                  <a:pt x="2582308" y="5744719"/>
                </a:lnTo>
                <a:lnTo>
                  <a:pt x="2526343" y="5691420"/>
                </a:lnTo>
                <a:lnTo>
                  <a:pt x="2470381" y="5630127"/>
                </a:lnTo>
                <a:lnTo>
                  <a:pt x="2419747" y="5566168"/>
                </a:lnTo>
                <a:lnTo>
                  <a:pt x="2369114" y="5499546"/>
                </a:lnTo>
                <a:lnTo>
                  <a:pt x="2318480" y="5432923"/>
                </a:lnTo>
                <a:lnTo>
                  <a:pt x="2267846" y="5368966"/>
                </a:lnTo>
                <a:lnTo>
                  <a:pt x="2214548" y="5307671"/>
                </a:lnTo>
                <a:lnTo>
                  <a:pt x="2153255" y="5254373"/>
                </a:lnTo>
                <a:lnTo>
                  <a:pt x="2094628" y="5206405"/>
                </a:lnTo>
                <a:lnTo>
                  <a:pt x="2028005" y="5169096"/>
                </a:lnTo>
                <a:lnTo>
                  <a:pt x="1956051" y="5137117"/>
                </a:lnTo>
                <a:lnTo>
                  <a:pt x="1878768" y="5110467"/>
                </a:lnTo>
                <a:lnTo>
                  <a:pt x="1798822" y="5086483"/>
                </a:lnTo>
                <a:lnTo>
                  <a:pt x="1718873" y="5065163"/>
                </a:lnTo>
                <a:lnTo>
                  <a:pt x="1636260" y="5043845"/>
                </a:lnTo>
                <a:lnTo>
                  <a:pt x="1558978" y="5019861"/>
                </a:lnTo>
                <a:lnTo>
                  <a:pt x="1481696" y="4993211"/>
                </a:lnTo>
                <a:lnTo>
                  <a:pt x="1409744" y="4961233"/>
                </a:lnTo>
                <a:lnTo>
                  <a:pt x="1345785" y="4921259"/>
                </a:lnTo>
                <a:lnTo>
                  <a:pt x="1287158" y="4873289"/>
                </a:lnTo>
                <a:lnTo>
                  <a:pt x="1239188" y="4814663"/>
                </a:lnTo>
                <a:lnTo>
                  <a:pt x="1199215" y="4750703"/>
                </a:lnTo>
                <a:lnTo>
                  <a:pt x="1167237" y="4678752"/>
                </a:lnTo>
                <a:lnTo>
                  <a:pt x="1140586" y="4601469"/>
                </a:lnTo>
                <a:lnTo>
                  <a:pt x="1116602" y="4524185"/>
                </a:lnTo>
                <a:lnTo>
                  <a:pt x="1095283" y="4441574"/>
                </a:lnTo>
                <a:lnTo>
                  <a:pt x="1073962" y="4361626"/>
                </a:lnTo>
                <a:lnTo>
                  <a:pt x="1049979" y="4281677"/>
                </a:lnTo>
                <a:lnTo>
                  <a:pt x="1023330" y="4204395"/>
                </a:lnTo>
                <a:lnTo>
                  <a:pt x="991351" y="4132443"/>
                </a:lnTo>
                <a:lnTo>
                  <a:pt x="954043" y="4065820"/>
                </a:lnTo>
                <a:lnTo>
                  <a:pt x="906073" y="4007191"/>
                </a:lnTo>
                <a:lnTo>
                  <a:pt x="852774" y="3945898"/>
                </a:lnTo>
                <a:lnTo>
                  <a:pt x="791482" y="3892600"/>
                </a:lnTo>
                <a:lnTo>
                  <a:pt x="724858" y="3841967"/>
                </a:lnTo>
                <a:lnTo>
                  <a:pt x="658236" y="3791333"/>
                </a:lnTo>
                <a:lnTo>
                  <a:pt x="591613" y="3740699"/>
                </a:lnTo>
                <a:lnTo>
                  <a:pt x="527656" y="3690067"/>
                </a:lnTo>
                <a:lnTo>
                  <a:pt x="466362" y="3634102"/>
                </a:lnTo>
                <a:lnTo>
                  <a:pt x="413063" y="3578140"/>
                </a:lnTo>
                <a:lnTo>
                  <a:pt x="367761" y="3514183"/>
                </a:lnTo>
                <a:lnTo>
                  <a:pt x="333116" y="3447559"/>
                </a:lnTo>
                <a:lnTo>
                  <a:pt x="309132" y="3367611"/>
                </a:lnTo>
                <a:lnTo>
                  <a:pt x="298471" y="3284998"/>
                </a:lnTo>
                <a:lnTo>
                  <a:pt x="295806" y="3199721"/>
                </a:lnTo>
                <a:lnTo>
                  <a:pt x="303802" y="3109114"/>
                </a:lnTo>
                <a:lnTo>
                  <a:pt x="314462" y="3018506"/>
                </a:lnTo>
                <a:lnTo>
                  <a:pt x="327785" y="2927901"/>
                </a:lnTo>
                <a:lnTo>
                  <a:pt x="338446" y="2837293"/>
                </a:lnTo>
                <a:lnTo>
                  <a:pt x="343774" y="2746686"/>
                </a:lnTo>
                <a:lnTo>
                  <a:pt x="343774" y="2658743"/>
                </a:lnTo>
                <a:lnTo>
                  <a:pt x="333116" y="2576130"/>
                </a:lnTo>
                <a:lnTo>
                  <a:pt x="311796" y="2493517"/>
                </a:lnTo>
                <a:lnTo>
                  <a:pt x="279817" y="2416237"/>
                </a:lnTo>
                <a:lnTo>
                  <a:pt x="239844" y="2336288"/>
                </a:lnTo>
                <a:lnTo>
                  <a:pt x="194541" y="2256340"/>
                </a:lnTo>
                <a:lnTo>
                  <a:pt x="146571" y="2176393"/>
                </a:lnTo>
                <a:lnTo>
                  <a:pt x="101267" y="2099111"/>
                </a:lnTo>
                <a:lnTo>
                  <a:pt x="61293" y="2016498"/>
                </a:lnTo>
                <a:lnTo>
                  <a:pt x="29315" y="1936550"/>
                </a:lnTo>
                <a:lnTo>
                  <a:pt x="7995" y="1853939"/>
                </a:lnTo>
                <a:lnTo>
                  <a:pt x="0" y="1768660"/>
                </a:lnTo>
                <a:lnTo>
                  <a:pt x="7995" y="1683383"/>
                </a:lnTo>
                <a:lnTo>
                  <a:pt x="29315" y="1600771"/>
                </a:lnTo>
                <a:lnTo>
                  <a:pt x="61293" y="1520824"/>
                </a:lnTo>
                <a:lnTo>
                  <a:pt x="101267" y="1438211"/>
                </a:lnTo>
                <a:lnTo>
                  <a:pt x="146571" y="1360929"/>
                </a:lnTo>
                <a:lnTo>
                  <a:pt x="194541" y="1280980"/>
                </a:lnTo>
                <a:lnTo>
                  <a:pt x="239844" y="1201034"/>
                </a:lnTo>
                <a:lnTo>
                  <a:pt x="279817" y="1121085"/>
                </a:lnTo>
                <a:lnTo>
                  <a:pt x="311796" y="1043803"/>
                </a:lnTo>
                <a:lnTo>
                  <a:pt x="333116" y="961190"/>
                </a:lnTo>
                <a:lnTo>
                  <a:pt x="343774" y="878578"/>
                </a:lnTo>
                <a:lnTo>
                  <a:pt x="343774" y="790636"/>
                </a:lnTo>
                <a:lnTo>
                  <a:pt x="338446" y="700029"/>
                </a:lnTo>
                <a:lnTo>
                  <a:pt x="327785" y="609422"/>
                </a:lnTo>
                <a:lnTo>
                  <a:pt x="314462" y="518814"/>
                </a:lnTo>
                <a:lnTo>
                  <a:pt x="303802" y="428207"/>
                </a:lnTo>
                <a:lnTo>
                  <a:pt x="295806" y="337599"/>
                </a:lnTo>
                <a:lnTo>
                  <a:pt x="298471" y="252322"/>
                </a:lnTo>
                <a:lnTo>
                  <a:pt x="309132" y="169710"/>
                </a:lnTo>
                <a:lnTo>
                  <a:pt x="333116" y="89761"/>
                </a:lnTo>
                <a:lnTo>
                  <a:pt x="367761" y="23140"/>
                </a:lnTo>
                <a:close/>
              </a:path>
            </a:pathLst>
          </a:custGeom>
          <a:solidFill>
            <a:schemeClr val="accent2"/>
          </a:solidFill>
          <a:ln w="203200"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9FFB86E-E5EF-4855-92DC-5DBA6BDD1066}"/>
              </a:ext>
            </a:extLst>
          </p:cNvPr>
          <p:cNvSpPr txBox="1"/>
          <p:nvPr/>
        </p:nvSpPr>
        <p:spPr>
          <a:xfrm>
            <a:off x="294863" y="1741259"/>
            <a:ext cx="61127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b="1" dirty="0">
                <a:latin typeface="Bookman Old Style" panose="02050604050505020204" pitchFamily="18" charset="0"/>
              </a:rPr>
              <a:t>Ανδρεία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l-GR" b="1" dirty="0"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dirty="0">
                <a:latin typeface="Bookman Old Style" panose="02050604050505020204" pitchFamily="18" charset="0"/>
              </a:rPr>
              <a:t>«Μεσότητα μεταξύ φόβου και υπερβολικού θάρρους»</a:t>
            </a:r>
            <a:endParaRPr lang="en-US" dirty="0"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l-GR" dirty="0"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dirty="0">
                <a:latin typeface="Bookman Old Style" panose="02050604050505020204" pitchFamily="18" charset="0"/>
              </a:rPr>
              <a:t>Ο ανδρείος αισθάνεται τον αναμενόμενο φόβο αλλά δεν κυριαρχείται από αυτόν και ενώ γνωρίζει τον κίνδυνο πράττει αποσκοπώντας στην επίτευξη του καλού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l-GR" dirty="0"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b="1" dirty="0">
                <a:latin typeface="Bookman Old Style" panose="02050604050505020204" pitchFamily="18" charset="0"/>
              </a:rPr>
              <a:t>Διαχωρισμός της ανδρείας σε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l-GR" dirty="0">
                <a:latin typeface="Bookman Old Style" panose="02050604050505020204" pitchFamily="18" charset="0"/>
              </a:rPr>
              <a:t>Ανδρεία</a:t>
            </a:r>
            <a:r>
              <a:rPr lang="el-GR" b="1" dirty="0">
                <a:latin typeface="Bookman Old Style" panose="02050604050505020204" pitchFamily="18" charset="0"/>
              </a:rPr>
              <a:t> </a:t>
            </a:r>
            <a:r>
              <a:rPr lang="el-GR" dirty="0">
                <a:latin typeface="Bookman Old Style" panose="02050604050505020204" pitchFamily="18" charset="0"/>
              </a:rPr>
              <a:t>που πράττεται για </a:t>
            </a:r>
            <a:r>
              <a:rPr lang="el-GR" b="1" dirty="0">
                <a:latin typeface="Bookman Old Style" panose="02050604050505020204" pitchFamily="18" charset="0"/>
              </a:rPr>
              <a:t>το κοινό καλό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l-GR" b="1" dirty="0">
                <a:latin typeface="Bookman Old Style" panose="02050604050505020204" pitchFamily="18" charset="0"/>
              </a:rPr>
              <a:t> </a:t>
            </a:r>
            <a:r>
              <a:rPr lang="el-GR" dirty="0">
                <a:latin typeface="Bookman Old Style" panose="02050604050505020204" pitchFamily="18" charset="0"/>
              </a:rPr>
              <a:t>Ανδρεία που πράττεται για </a:t>
            </a:r>
            <a:r>
              <a:rPr lang="el-GR" b="1" dirty="0">
                <a:latin typeface="Bookman Old Style" panose="02050604050505020204" pitchFamily="18" charset="0"/>
              </a:rPr>
              <a:t>να κερδίσει κανείς δόξα, </a:t>
            </a:r>
            <a:r>
              <a:rPr lang="el-GR" dirty="0">
                <a:latin typeface="Bookman Old Style" panose="02050604050505020204" pitchFamily="18" charset="0"/>
              </a:rPr>
              <a:t>τιμή ή έχοντας ως κίνητρο το </a:t>
            </a:r>
            <a:r>
              <a:rPr lang="el-GR" b="1" dirty="0">
                <a:latin typeface="Bookman Old Style" panose="02050604050505020204" pitchFamily="18" charset="0"/>
              </a:rPr>
              <a:t>φόβο της τιμωρίας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l-GR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683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59264BFD-360D-430E-B593-7BC0D00FB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4538145-ACBA-40C0-AFBD-DE742723D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6" cy="6858000"/>
            <a:chOff x="1" y="0"/>
            <a:chExt cx="12191996" cy="6858000"/>
          </a:xfrm>
        </p:grpSpPr>
        <p:sp useBgFill="1">
          <p:nvSpPr>
            <p:cNvPr id="76" name="Rectangle 75">
              <a:extLst>
                <a:ext uri="{FF2B5EF4-FFF2-40B4-BE49-F238E27FC236}">
                  <a16:creationId xmlns:a16="http://schemas.microsoft.com/office/drawing/2014/main" id="{7BAD3960-6DE9-4457-8083-F6FFBD58D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3F5E368-26F9-408D-9C1D-D007FCE0C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9C77FE-4C25-4408-B71F-E46A66567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766" y="804315"/>
            <a:ext cx="6188779" cy="68001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b="1" dirty="0">
                <a:latin typeface="Bookman Old Style" panose="02050604050505020204" pitchFamily="18" charset="0"/>
              </a:rPr>
              <a:t>ΑΡΙΣΤΟΤΕΛΙΚΗ </a:t>
            </a:r>
            <a:r>
              <a:rPr lang="el-GR" sz="3200" b="1" dirty="0">
                <a:latin typeface="Bookman Old Style" panose="02050604050505020204" pitchFamily="18" charset="0"/>
              </a:rPr>
              <a:t>ΑΡΕΤΗ</a:t>
            </a:r>
            <a:endParaRPr lang="en-US" sz="3200" b="1" dirty="0">
              <a:latin typeface="Bookman Old Style" panose="02050604050505020204" pitchFamily="18" charset="0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249C1C3-EBDE-4C27-BD12-A6AE40A4D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7375" y="0"/>
            <a:ext cx="6404625" cy="6373368"/>
          </a:xfrm>
          <a:custGeom>
            <a:avLst/>
            <a:gdLst>
              <a:gd name="connsiteX0" fmla="*/ 353272 w 6404625"/>
              <a:gd name="connsiteY0" fmla="*/ 0 h 6373368"/>
              <a:gd name="connsiteX1" fmla="*/ 6404625 w 6404625"/>
              <a:gd name="connsiteY1" fmla="*/ 0 h 6373368"/>
              <a:gd name="connsiteX2" fmla="*/ 6404625 w 6404625"/>
              <a:gd name="connsiteY2" fmla="*/ 6008204 h 6373368"/>
              <a:gd name="connsiteX3" fmla="*/ 6374459 w 6404625"/>
              <a:gd name="connsiteY3" fmla="*/ 6023890 h 6373368"/>
              <a:gd name="connsiteX4" fmla="*/ 6290584 w 6404625"/>
              <a:gd name="connsiteY4" fmla="*/ 6049055 h 6373368"/>
              <a:gd name="connsiteX5" fmla="*/ 6203913 w 6404625"/>
              <a:gd name="connsiteY5" fmla="*/ 6060237 h 6373368"/>
              <a:gd name="connsiteX6" fmla="*/ 6114448 w 6404625"/>
              <a:gd name="connsiteY6" fmla="*/ 6063033 h 6373368"/>
              <a:gd name="connsiteX7" fmla="*/ 6019391 w 6404625"/>
              <a:gd name="connsiteY7" fmla="*/ 6054644 h 6373368"/>
              <a:gd name="connsiteX8" fmla="*/ 5924332 w 6404625"/>
              <a:gd name="connsiteY8" fmla="*/ 6043462 h 6373368"/>
              <a:gd name="connsiteX9" fmla="*/ 5829275 w 6404625"/>
              <a:gd name="connsiteY9" fmla="*/ 6029482 h 6373368"/>
              <a:gd name="connsiteX10" fmla="*/ 5734216 w 6404625"/>
              <a:gd name="connsiteY10" fmla="*/ 6018300 h 6373368"/>
              <a:gd name="connsiteX11" fmla="*/ 5639159 w 6404625"/>
              <a:gd name="connsiteY11" fmla="*/ 6012708 h 6373368"/>
              <a:gd name="connsiteX12" fmla="*/ 5546898 w 6404625"/>
              <a:gd name="connsiteY12" fmla="*/ 6012708 h 6373368"/>
              <a:gd name="connsiteX13" fmla="*/ 5460227 w 6404625"/>
              <a:gd name="connsiteY13" fmla="*/ 6023890 h 6373368"/>
              <a:gd name="connsiteX14" fmla="*/ 5370760 w 6404625"/>
              <a:gd name="connsiteY14" fmla="*/ 6046258 h 6373368"/>
              <a:gd name="connsiteX15" fmla="*/ 5289681 w 6404625"/>
              <a:gd name="connsiteY15" fmla="*/ 6079807 h 6373368"/>
              <a:gd name="connsiteX16" fmla="*/ 5205808 w 6404625"/>
              <a:gd name="connsiteY16" fmla="*/ 6124541 h 6373368"/>
              <a:gd name="connsiteX17" fmla="*/ 5121933 w 6404625"/>
              <a:gd name="connsiteY17" fmla="*/ 6169276 h 6373368"/>
              <a:gd name="connsiteX18" fmla="*/ 5038061 w 6404625"/>
              <a:gd name="connsiteY18" fmla="*/ 6219598 h 6373368"/>
              <a:gd name="connsiteX19" fmla="*/ 4956981 w 6404625"/>
              <a:gd name="connsiteY19" fmla="*/ 6267129 h 6373368"/>
              <a:gd name="connsiteX20" fmla="*/ 4870311 w 6404625"/>
              <a:gd name="connsiteY20" fmla="*/ 6309065 h 6373368"/>
              <a:gd name="connsiteX21" fmla="*/ 4786435 w 6404625"/>
              <a:gd name="connsiteY21" fmla="*/ 6342614 h 6373368"/>
              <a:gd name="connsiteX22" fmla="*/ 4699765 w 6404625"/>
              <a:gd name="connsiteY22" fmla="*/ 6364982 h 6373368"/>
              <a:gd name="connsiteX23" fmla="*/ 4610299 w 6404625"/>
              <a:gd name="connsiteY23" fmla="*/ 6373368 h 6373368"/>
              <a:gd name="connsiteX24" fmla="*/ 4520833 w 6404625"/>
              <a:gd name="connsiteY24" fmla="*/ 6364982 h 6373368"/>
              <a:gd name="connsiteX25" fmla="*/ 4434163 w 6404625"/>
              <a:gd name="connsiteY25" fmla="*/ 6342614 h 6373368"/>
              <a:gd name="connsiteX26" fmla="*/ 4350289 w 6404625"/>
              <a:gd name="connsiteY26" fmla="*/ 6309065 h 6373368"/>
              <a:gd name="connsiteX27" fmla="*/ 4263617 w 6404625"/>
              <a:gd name="connsiteY27" fmla="*/ 6267129 h 6373368"/>
              <a:gd name="connsiteX28" fmla="*/ 4182539 w 6404625"/>
              <a:gd name="connsiteY28" fmla="*/ 6219598 h 6373368"/>
              <a:gd name="connsiteX29" fmla="*/ 4098666 w 6404625"/>
              <a:gd name="connsiteY29" fmla="*/ 6169276 h 6373368"/>
              <a:gd name="connsiteX30" fmla="*/ 4014791 w 6404625"/>
              <a:gd name="connsiteY30" fmla="*/ 6124541 h 6373368"/>
              <a:gd name="connsiteX31" fmla="*/ 3930916 w 6404625"/>
              <a:gd name="connsiteY31" fmla="*/ 6079807 h 6373368"/>
              <a:gd name="connsiteX32" fmla="*/ 3847041 w 6404625"/>
              <a:gd name="connsiteY32" fmla="*/ 6046258 h 6373368"/>
              <a:gd name="connsiteX33" fmla="*/ 3760372 w 6404625"/>
              <a:gd name="connsiteY33" fmla="*/ 6023890 h 6373368"/>
              <a:gd name="connsiteX34" fmla="*/ 3673701 w 6404625"/>
              <a:gd name="connsiteY34" fmla="*/ 6012708 h 6373368"/>
              <a:gd name="connsiteX35" fmla="*/ 3581438 w 6404625"/>
              <a:gd name="connsiteY35" fmla="*/ 6012708 h 6373368"/>
              <a:gd name="connsiteX36" fmla="*/ 3486381 w 6404625"/>
              <a:gd name="connsiteY36" fmla="*/ 6018300 h 6373368"/>
              <a:gd name="connsiteX37" fmla="*/ 3391322 w 6404625"/>
              <a:gd name="connsiteY37" fmla="*/ 6029482 h 6373368"/>
              <a:gd name="connsiteX38" fmla="*/ 3296265 w 6404625"/>
              <a:gd name="connsiteY38" fmla="*/ 6043462 h 6373368"/>
              <a:gd name="connsiteX39" fmla="*/ 3201210 w 6404625"/>
              <a:gd name="connsiteY39" fmla="*/ 6054644 h 6373368"/>
              <a:gd name="connsiteX40" fmla="*/ 3106151 w 6404625"/>
              <a:gd name="connsiteY40" fmla="*/ 6063033 h 6373368"/>
              <a:gd name="connsiteX41" fmla="*/ 3016684 w 6404625"/>
              <a:gd name="connsiteY41" fmla="*/ 6060237 h 6373368"/>
              <a:gd name="connsiteX42" fmla="*/ 2930015 w 6404625"/>
              <a:gd name="connsiteY42" fmla="*/ 6049055 h 6373368"/>
              <a:gd name="connsiteX43" fmla="*/ 2846140 w 6404625"/>
              <a:gd name="connsiteY43" fmla="*/ 6023890 h 6373368"/>
              <a:gd name="connsiteX44" fmla="*/ 2776243 w 6404625"/>
              <a:gd name="connsiteY44" fmla="*/ 5987546 h 6373368"/>
              <a:gd name="connsiteX45" fmla="*/ 2709145 w 6404625"/>
              <a:gd name="connsiteY45" fmla="*/ 5940017 h 6373368"/>
              <a:gd name="connsiteX46" fmla="*/ 2650432 w 6404625"/>
              <a:gd name="connsiteY46" fmla="*/ 5884101 h 6373368"/>
              <a:gd name="connsiteX47" fmla="*/ 2591719 w 6404625"/>
              <a:gd name="connsiteY47" fmla="*/ 5819798 h 6373368"/>
              <a:gd name="connsiteX48" fmla="*/ 2538599 w 6404625"/>
              <a:gd name="connsiteY48" fmla="*/ 5752697 h 6373368"/>
              <a:gd name="connsiteX49" fmla="*/ 2485480 w 6404625"/>
              <a:gd name="connsiteY49" fmla="*/ 5682802 h 6373368"/>
              <a:gd name="connsiteX50" fmla="*/ 2432360 w 6404625"/>
              <a:gd name="connsiteY50" fmla="*/ 5612908 h 6373368"/>
              <a:gd name="connsiteX51" fmla="*/ 2379237 w 6404625"/>
              <a:gd name="connsiteY51" fmla="*/ 5545809 h 6373368"/>
              <a:gd name="connsiteX52" fmla="*/ 2323320 w 6404625"/>
              <a:gd name="connsiteY52" fmla="*/ 5481502 h 6373368"/>
              <a:gd name="connsiteX53" fmla="*/ 2259018 w 6404625"/>
              <a:gd name="connsiteY53" fmla="*/ 5425586 h 6373368"/>
              <a:gd name="connsiteX54" fmla="*/ 2197511 w 6404625"/>
              <a:gd name="connsiteY54" fmla="*/ 5375263 h 6373368"/>
              <a:gd name="connsiteX55" fmla="*/ 2127614 w 6404625"/>
              <a:gd name="connsiteY55" fmla="*/ 5336121 h 6373368"/>
              <a:gd name="connsiteX56" fmla="*/ 2052128 w 6404625"/>
              <a:gd name="connsiteY56" fmla="*/ 5302573 h 6373368"/>
              <a:gd name="connsiteX57" fmla="*/ 1971049 w 6404625"/>
              <a:gd name="connsiteY57" fmla="*/ 5274612 h 6373368"/>
              <a:gd name="connsiteX58" fmla="*/ 1887176 w 6404625"/>
              <a:gd name="connsiteY58" fmla="*/ 5249450 h 6373368"/>
              <a:gd name="connsiteX59" fmla="*/ 1803301 w 6404625"/>
              <a:gd name="connsiteY59" fmla="*/ 5227084 h 6373368"/>
              <a:gd name="connsiteX60" fmla="*/ 1716630 w 6404625"/>
              <a:gd name="connsiteY60" fmla="*/ 5204720 h 6373368"/>
              <a:gd name="connsiteX61" fmla="*/ 1635551 w 6404625"/>
              <a:gd name="connsiteY61" fmla="*/ 5179557 h 6373368"/>
              <a:gd name="connsiteX62" fmla="*/ 1554473 w 6404625"/>
              <a:gd name="connsiteY62" fmla="*/ 5151597 h 6373368"/>
              <a:gd name="connsiteX63" fmla="*/ 1478988 w 6404625"/>
              <a:gd name="connsiteY63" fmla="*/ 5118049 h 6373368"/>
              <a:gd name="connsiteX64" fmla="*/ 1411887 w 6404625"/>
              <a:gd name="connsiteY64" fmla="*/ 5076112 h 6373368"/>
              <a:gd name="connsiteX65" fmla="*/ 1350380 w 6404625"/>
              <a:gd name="connsiteY65" fmla="*/ 5025785 h 6373368"/>
              <a:gd name="connsiteX66" fmla="*/ 1300053 w 6404625"/>
              <a:gd name="connsiteY66" fmla="*/ 4964279 h 6373368"/>
              <a:gd name="connsiteX67" fmla="*/ 1258117 w 6404625"/>
              <a:gd name="connsiteY67" fmla="*/ 4897178 h 6373368"/>
              <a:gd name="connsiteX68" fmla="*/ 1224567 w 6404625"/>
              <a:gd name="connsiteY68" fmla="*/ 4821691 h 6373368"/>
              <a:gd name="connsiteX69" fmla="*/ 1196609 w 6404625"/>
              <a:gd name="connsiteY69" fmla="*/ 4740614 h 6373368"/>
              <a:gd name="connsiteX70" fmla="*/ 1171447 w 6404625"/>
              <a:gd name="connsiteY70" fmla="*/ 4659533 h 6373368"/>
              <a:gd name="connsiteX71" fmla="*/ 1149080 w 6404625"/>
              <a:gd name="connsiteY71" fmla="*/ 4572865 h 6373368"/>
              <a:gd name="connsiteX72" fmla="*/ 1126714 w 6404625"/>
              <a:gd name="connsiteY72" fmla="*/ 4488990 h 6373368"/>
              <a:gd name="connsiteX73" fmla="*/ 1101552 w 6404625"/>
              <a:gd name="connsiteY73" fmla="*/ 4405115 h 6373368"/>
              <a:gd name="connsiteX74" fmla="*/ 1073593 w 6404625"/>
              <a:gd name="connsiteY74" fmla="*/ 4324036 h 6373368"/>
              <a:gd name="connsiteX75" fmla="*/ 1040045 w 6404625"/>
              <a:gd name="connsiteY75" fmla="*/ 4248549 h 6373368"/>
              <a:gd name="connsiteX76" fmla="*/ 1000902 w 6404625"/>
              <a:gd name="connsiteY76" fmla="*/ 4178654 h 6373368"/>
              <a:gd name="connsiteX77" fmla="*/ 950576 w 6404625"/>
              <a:gd name="connsiteY77" fmla="*/ 4117146 h 6373368"/>
              <a:gd name="connsiteX78" fmla="*/ 894659 w 6404625"/>
              <a:gd name="connsiteY78" fmla="*/ 4052841 h 6373368"/>
              <a:gd name="connsiteX79" fmla="*/ 830356 w 6404625"/>
              <a:gd name="connsiteY79" fmla="*/ 3996926 h 6373368"/>
              <a:gd name="connsiteX80" fmla="*/ 760460 w 6404625"/>
              <a:gd name="connsiteY80" fmla="*/ 3943806 h 6373368"/>
              <a:gd name="connsiteX81" fmla="*/ 690567 w 6404625"/>
              <a:gd name="connsiteY81" fmla="*/ 3890685 h 6373368"/>
              <a:gd name="connsiteX82" fmla="*/ 620671 w 6404625"/>
              <a:gd name="connsiteY82" fmla="*/ 3837564 h 6373368"/>
              <a:gd name="connsiteX83" fmla="*/ 553571 w 6404625"/>
              <a:gd name="connsiteY83" fmla="*/ 3784444 h 6373368"/>
              <a:gd name="connsiteX84" fmla="*/ 489269 w 6404625"/>
              <a:gd name="connsiteY84" fmla="*/ 3725731 h 6373368"/>
              <a:gd name="connsiteX85" fmla="*/ 433350 w 6404625"/>
              <a:gd name="connsiteY85" fmla="*/ 3667021 h 6373368"/>
              <a:gd name="connsiteX86" fmla="*/ 385824 w 6404625"/>
              <a:gd name="connsiteY86" fmla="*/ 3599922 h 6373368"/>
              <a:gd name="connsiteX87" fmla="*/ 349477 w 6404625"/>
              <a:gd name="connsiteY87" fmla="*/ 3530025 h 6373368"/>
              <a:gd name="connsiteX88" fmla="*/ 324315 w 6404625"/>
              <a:gd name="connsiteY88" fmla="*/ 3446150 h 6373368"/>
              <a:gd name="connsiteX89" fmla="*/ 313131 w 6404625"/>
              <a:gd name="connsiteY89" fmla="*/ 3359479 h 6373368"/>
              <a:gd name="connsiteX90" fmla="*/ 310335 w 6404625"/>
              <a:gd name="connsiteY90" fmla="*/ 3270014 h 6373368"/>
              <a:gd name="connsiteX91" fmla="*/ 318723 w 6404625"/>
              <a:gd name="connsiteY91" fmla="*/ 3174955 h 6373368"/>
              <a:gd name="connsiteX92" fmla="*/ 329907 w 6404625"/>
              <a:gd name="connsiteY92" fmla="*/ 3079898 h 6373368"/>
              <a:gd name="connsiteX93" fmla="*/ 343885 w 6404625"/>
              <a:gd name="connsiteY93" fmla="*/ 2984841 h 6373368"/>
              <a:gd name="connsiteX94" fmla="*/ 355069 w 6404625"/>
              <a:gd name="connsiteY94" fmla="*/ 2889784 h 6373368"/>
              <a:gd name="connsiteX95" fmla="*/ 360659 w 6404625"/>
              <a:gd name="connsiteY95" fmla="*/ 2794725 h 6373368"/>
              <a:gd name="connsiteX96" fmla="*/ 360659 w 6404625"/>
              <a:gd name="connsiteY96" fmla="*/ 2702464 h 6373368"/>
              <a:gd name="connsiteX97" fmla="*/ 349477 w 6404625"/>
              <a:gd name="connsiteY97" fmla="*/ 2615793 h 6373368"/>
              <a:gd name="connsiteX98" fmla="*/ 327111 w 6404625"/>
              <a:gd name="connsiteY98" fmla="*/ 2529122 h 6373368"/>
              <a:gd name="connsiteX99" fmla="*/ 293561 w 6404625"/>
              <a:gd name="connsiteY99" fmla="*/ 2448045 h 6373368"/>
              <a:gd name="connsiteX100" fmla="*/ 251625 w 6404625"/>
              <a:gd name="connsiteY100" fmla="*/ 2364170 h 6373368"/>
              <a:gd name="connsiteX101" fmla="*/ 204096 w 6404625"/>
              <a:gd name="connsiteY101" fmla="*/ 2280295 h 6373368"/>
              <a:gd name="connsiteX102" fmla="*/ 153769 w 6404625"/>
              <a:gd name="connsiteY102" fmla="*/ 2196423 h 6373368"/>
              <a:gd name="connsiteX103" fmla="*/ 106240 w 6404625"/>
              <a:gd name="connsiteY103" fmla="*/ 2115344 h 6373368"/>
              <a:gd name="connsiteX104" fmla="*/ 64305 w 6404625"/>
              <a:gd name="connsiteY104" fmla="*/ 2028673 h 6373368"/>
              <a:gd name="connsiteX105" fmla="*/ 30754 w 6404625"/>
              <a:gd name="connsiteY105" fmla="*/ 1944798 h 6373368"/>
              <a:gd name="connsiteX106" fmla="*/ 8387 w 6404625"/>
              <a:gd name="connsiteY106" fmla="*/ 1858129 h 6373368"/>
              <a:gd name="connsiteX107" fmla="*/ 0 w 6404625"/>
              <a:gd name="connsiteY107" fmla="*/ 1768662 h 6373368"/>
              <a:gd name="connsiteX108" fmla="*/ 8387 w 6404625"/>
              <a:gd name="connsiteY108" fmla="*/ 1679195 h 6373368"/>
              <a:gd name="connsiteX109" fmla="*/ 30754 w 6404625"/>
              <a:gd name="connsiteY109" fmla="*/ 1592526 h 6373368"/>
              <a:gd name="connsiteX110" fmla="*/ 64305 w 6404625"/>
              <a:gd name="connsiteY110" fmla="*/ 1508651 h 6373368"/>
              <a:gd name="connsiteX111" fmla="*/ 106240 w 6404625"/>
              <a:gd name="connsiteY111" fmla="*/ 1421980 h 6373368"/>
              <a:gd name="connsiteX112" fmla="*/ 153769 w 6404625"/>
              <a:gd name="connsiteY112" fmla="*/ 1340903 h 6373368"/>
              <a:gd name="connsiteX113" fmla="*/ 204096 w 6404625"/>
              <a:gd name="connsiteY113" fmla="*/ 1257028 h 6373368"/>
              <a:gd name="connsiteX114" fmla="*/ 251625 w 6404625"/>
              <a:gd name="connsiteY114" fmla="*/ 1173153 h 6373368"/>
              <a:gd name="connsiteX115" fmla="*/ 293561 w 6404625"/>
              <a:gd name="connsiteY115" fmla="*/ 1089278 h 6373368"/>
              <a:gd name="connsiteX116" fmla="*/ 327111 w 6404625"/>
              <a:gd name="connsiteY116" fmla="*/ 1008199 h 6373368"/>
              <a:gd name="connsiteX117" fmla="*/ 349477 w 6404625"/>
              <a:gd name="connsiteY117" fmla="*/ 921528 h 6373368"/>
              <a:gd name="connsiteX118" fmla="*/ 360659 w 6404625"/>
              <a:gd name="connsiteY118" fmla="*/ 834859 h 6373368"/>
              <a:gd name="connsiteX119" fmla="*/ 360659 w 6404625"/>
              <a:gd name="connsiteY119" fmla="*/ 742599 h 6373368"/>
              <a:gd name="connsiteX120" fmla="*/ 355069 w 6404625"/>
              <a:gd name="connsiteY120" fmla="*/ 647539 h 6373368"/>
              <a:gd name="connsiteX121" fmla="*/ 343885 w 6404625"/>
              <a:gd name="connsiteY121" fmla="*/ 552482 h 6373368"/>
              <a:gd name="connsiteX122" fmla="*/ 329907 w 6404625"/>
              <a:gd name="connsiteY122" fmla="*/ 457425 h 6373368"/>
              <a:gd name="connsiteX123" fmla="*/ 318723 w 6404625"/>
              <a:gd name="connsiteY123" fmla="*/ 362366 h 6373368"/>
              <a:gd name="connsiteX124" fmla="*/ 310335 w 6404625"/>
              <a:gd name="connsiteY124" fmla="*/ 267309 h 6373368"/>
              <a:gd name="connsiteX125" fmla="*/ 313131 w 6404625"/>
              <a:gd name="connsiteY125" fmla="*/ 177842 h 6373368"/>
              <a:gd name="connsiteX126" fmla="*/ 324315 w 6404625"/>
              <a:gd name="connsiteY126" fmla="*/ 91173 h 6373368"/>
              <a:gd name="connsiteX127" fmla="*/ 349477 w 6404625"/>
              <a:gd name="connsiteY127" fmla="*/ 7296 h 637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6404625" h="6373368">
                <a:moveTo>
                  <a:pt x="353272" y="0"/>
                </a:moveTo>
                <a:lnTo>
                  <a:pt x="6404625" y="0"/>
                </a:lnTo>
                <a:lnTo>
                  <a:pt x="6404625" y="6008204"/>
                </a:lnTo>
                <a:lnTo>
                  <a:pt x="6374459" y="6023890"/>
                </a:lnTo>
                <a:lnTo>
                  <a:pt x="6290584" y="6049055"/>
                </a:lnTo>
                <a:lnTo>
                  <a:pt x="6203913" y="6060237"/>
                </a:lnTo>
                <a:lnTo>
                  <a:pt x="6114448" y="6063033"/>
                </a:lnTo>
                <a:lnTo>
                  <a:pt x="6019391" y="6054644"/>
                </a:lnTo>
                <a:lnTo>
                  <a:pt x="5924332" y="6043462"/>
                </a:lnTo>
                <a:lnTo>
                  <a:pt x="5829275" y="6029482"/>
                </a:lnTo>
                <a:lnTo>
                  <a:pt x="5734216" y="6018300"/>
                </a:lnTo>
                <a:lnTo>
                  <a:pt x="5639159" y="6012708"/>
                </a:lnTo>
                <a:lnTo>
                  <a:pt x="5546898" y="6012708"/>
                </a:lnTo>
                <a:lnTo>
                  <a:pt x="5460227" y="6023890"/>
                </a:lnTo>
                <a:lnTo>
                  <a:pt x="5370760" y="6046258"/>
                </a:lnTo>
                <a:lnTo>
                  <a:pt x="5289681" y="6079807"/>
                </a:lnTo>
                <a:lnTo>
                  <a:pt x="5205808" y="6124541"/>
                </a:lnTo>
                <a:lnTo>
                  <a:pt x="5121933" y="6169276"/>
                </a:lnTo>
                <a:lnTo>
                  <a:pt x="5038061" y="6219598"/>
                </a:lnTo>
                <a:lnTo>
                  <a:pt x="4956981" y="6267129"/>
                </a:lnTo>
                <a:lnTo>
                  <a:pt x="4870311" y="6309065"/>
                </a:lnTo>
                <a:lnTo>
                  <a:pt x="4786435" y="6342614"/>
                </a:lnTo>
                <a:lnTo>
                  <a:pt x="4699765" y="6364982"/>
                </a:lnTo>
                <a:lnTo>
                  <a:pt x="4610299" y="6373368"/>
                </a:lnTo>
                <a:lnTo>
                  <a:pt x="4520833" y="6364982"/>
                </a:lnTo>
                <a:lnTo>
                  <a:pt x="4434163" y="6342614"/>
                </a:lnTo>
                <a:lnTo>
                  <a:pt x="4350289" y="6309065"/>
                </a:lnTo>
                <a:lnTo>
                  <a:pt x="4263617" y="6267129"/>
                </a:lnTo>
                <a:lnTo>
                  <a:pt x="4182539" y="6219598"/>
                </a:lnTo>
                <a:lnTo>
                  <a:pt x="4098666" y="6169276"/>
                </a:lnTo>
                <a:lnTo>
                  <a:pt x="4014791" y="6124541"/>
                </a:lnTo>
                <a:lnTo>
                  <a:pt x="3930916" y="6079807"/>
                </a:lnTo>
                <a:lnTo>
                  <a:pt x="3847041" y="6046258"/>
                </a:lnTo>
                <a:lnTo>
                  <a:pt x="3760372" y="6023890"/>
                </a:lnTo>
                <a:lnTo>
                  <a:pt x="3673701" y="6012708"/>
                </a:lnTo>
                <a:lnTo>
                  <a:pt x="3581438" y="6012708"/>
                </a:lnTo>
                <a:lnTo>
                  <a:pt x="3486381" y="6018300"/>
                </a:lnTo>
                <a:lnTo>
                  <a:pt x="3391322" y="6029482"/>
                </a:lnTo>
                <a:lnTo>
                  <a:pt x="3296265" y="6043462"/>
                </a:lnTo>
                <a:lnTo>
                  <a:pt x="3201210" y="6054644"/>
                </a:lnTo>
                <a:lnTo>
                  <a:pt x="3106151" y="6063033"/>
                </a:lnTo>
                <a:lnTo>
                  <a:pt x="3016684" y="6060237"/>
                </a:lnTo>
                <a:lnTo>
                  <a:pt x="2930015" y="6049055"/>
                </a:lnTo>
                <a:lnTo>
                  <a:pt x="2846140" y="6023890"/>
                </a:lnTo>
                <a:lnTo>
                  <a:pt x="2776243" y="5987546"/>
                </a:lnTo>
                <a:lnTo>
                  <a:pt x="2709145" y="5940017"/>
                </a:lnTo>
                <a:lnTo>
                  <a:pt x="2650432" y="5884101"/>
                </a:lnTo>
                <a:lnTo>
                  <a:pt x="2591719" y="5819798"/>
                </a:lnTo>
                <a:lnTo>
                  <a:pt x="2538599" y="5752697"/>
                </a:lnTo>
                <a:lnTo>
                  <a:pt x="2485480" y="5682802"/>
                </a:lnTo>
                <a:lnTo>
                  <a:pt x="2432360" y="5612908"/>
                </a:lnTo>
                <a:lnTo>
                  <a:pt x="2379237" y="5545809"/>
                </a:lnTo>
                <a:lnTo>
                  <a:pt x="2323320" y="5481502"/>
                </a:lnTo>
                <a:lnTo>
                  <a:pt x="2259018" y="5425586"/>
                </a:lnTo>
                <a:lnTo>
                  <a:pt x="2197511" y="5375263"/>
                </a:lnTo>
                <a:lnTo>
                  <a:pt x="2127614" y="5336121"/>
                </a:lnTo>
                <a:lnTo>
                  <a:pt x="2052128" y="5302573"/>
                </a:lnTo>
                <a:lnTo>
                  <a:pt x="1971049" y="5274612"/>
                </a:lnTo>
                <a:lnTo>
                  <a:pt x="1887176" y="5249450"/>
                </a:lnTo>
                <a:lnTo>
                  <a:pt x="1803301" y="5227084"/>
                </a:lnTo>
                <a:lnTo>
                  <a:pt x="1716630" y="5204720"/>
                </a:lnTo>
                <a:lnTo>
                  <a:pt x="1635551" y="5179557"/>
                </a:lnTo>
                <a:lnTo>
                  <a:pt x="1554473" y="5151597"/>
                </a:lnTo>
                <a:lnTo>
                  <a:pt x="1478988" y="5118049"/>
                </a:lnTo>
                <a:lnTo>
                  <a:pt x="1411887" y="5076112"/>
                </a:lnTo>
                <a:lnTo>
                  <a:pt x="1350380" y="5025785"/>
                </a:lnTo>
                <a:lnTo>
                  <a:pt x="1300053" y="4964279"/>
                </a:lnTo>
                <a:lnTo>
                  <a:pt x="1258117" y="4897178"/>
                </a:lnTo>
                <a:lnTo>
                  <a:pt x="1224567" y="4821691"/>
                </a:lnTo>
                <a:lnTo>
                  <a:pt x="1196609" y="4740614"/>
                </a:lnTo>
                <a:lnTo>
                  <a:pt x="1171447" y="4659533"/>
                </a:lnTo>
                <a:lnTo>
                  <a:pt x="1149080" y="4572865"/>
                </a:lnTo>
                <a:lnTo>
                  <a:pt x="1126714" y="4488990"/>
                </a:lnTo>
                <a:lnTo>
                  <a:pt x="1101552" y="4405115"/>
                </a:lnTo>
                <a:lnTo>
                  <a:pt x="1073593" y="4324036"/>
                </a:lnTo>
                <a:lnTo>
                  <a:pt x="1040045" y="4248549"/>
                </a:lnTo>
                <a:lnTo>
                  <a:pt x="1000902" y="4178654"/>
                </a:lnTo>
                <a:lnTo>
                  <a:pt x="950576" y="4117146"/>
                </a:lnTo>
                <a:lnTo>
                  <a:pt x="894659" y="4052841"/>
                </a:lnTo>
                <a:lnTo>
                  <a:pt x="830356" y="3996926"/>
                </a:lnTo>
                <a:lnTo>
                  <a:pt x="760460" y="3943806"/>
                </a:lnTo>
                <a:lnTo>
                  <a:pt x="690567" y="3890685"/>
                </a:lnTo>
                <a:lnTo>
                  <a:pt x="620671" y="3837564"/>
                </a:lnTo>
                <a:lnTo>
                  <a:pt x="553571" y="3784444"/>
                </a:lnTo>
                <a:lnTo>
                  <a:pt x="489269" y="3725731"/>
                </a:lnTo>
                <a:lnTo>
                  <a:pt x="433350" y="3667021"/>
                </a:lnTo>
                <a:lnTo>
                  <a:pt x="385824" y="3599922"/>
                </a:lnTo>
                <a:lnTo>
                  <a:pt x="349477" y="3530025"/>
                </a:lnTo>
                <a:lnTo>
                  <a:pt x="324315" y="3446150"/>
                </a:lnTo>
                <a:lnTo>
                  <a:pt x="313131" y="3359479"/>
                </a:lnTo>
                <a:lnTo>
                  <a:pt x="310335" y="3270014"/>
                </a:lnTo>
                <a:lnTo>
                  <a:pt x="318723" y="3174955"/>
                </a:lnTo>
                <a:lnTo>
                  <a:pt x="329907" y="3079898"/>
                </a:lnTo>
                <a:lnTo>
                  <a:pt x="343885" y="2984841"/>
                </a:lnTo>
                <a:lnTo>
                  <a:pt x="355069" y="2889784"/>
                </a:lnTo>
                <a:lnTo>
                  <a:pt x="360659" y="2794725"/>
                </a:lnTo>
                <a:lnTo>
                  <a:pt x="360659" y="2702464"/>
                </a:lnTo>
                <a:lnTo>
                  <a:pt x="349477" y="2615793"/>
                </a:lnTo>
                <a:lnTo>
                  <a:pt x="327111" y="2529122"/>
                </a:lnTo>
                <a:lnTo>
                  <a:pt x="293561" y="2448045"/>
                </a:lnTo>
                <a:lnTo>
                  <a:pt x="251625" y="2364170"/>
                </a:lnTo>
                <a:lnTo>
                  <a:pt x="204096" y="2280295"/>
                </a:lnTo>
                <a:lnTo>
                  <a:pt x="153769" y="2196423"/>
                </a:lnTo>
                <a:lnTo>
                  <a:pt x="106240" y="2115344"/>
                </a:lnTo>
                <a:lnTo>
                  <a:pt x="64305" y="2028673"/>
                </a:lnTo>
                <a:lnTo>
                  <a:pt x="30754" y="1944798"/>
                </a:lnTo>
                <a:lnTo>
                  <a:pt x="8387" y="1858129"/>
                </a:lnTo>
                <a:lnTo>
                  <a:pt x="0" y="1768662"/>
                </a:lnTo>
                <a:lnTo>
                  <a:pt x="8387" y="1679195"/>
                </a:lnTo>
                <a:lnTo>
                  <a:pt x="30754" y="1592526"/>
                </a:lnTo>
                <a:lnTo>
                  <a:pt x="64305" y="1508651"/>
                </a:lnTo>
                <a:lnTo>
                  <a:pt x="106240" y="1421980"/>
                </a:lnTo>
                <a:lnTo>
                  <a:pt x="153769" y="1340903"/>
                </a:lnTo>
                <a:lnTo>
                  <a:pt x="204096" y="1257028"/>
                </a:lnTo>
                <a:lnTo>
                  <a:pt x="251625" y="1173153"/>
                </a:lnTo>
                <a:lnTo>
                  <a:pt x="293561" y="1089278"/>
                </a:lnTo>
                <a:lnTo>
                  <a:pt x="327111" y="1008199"/>
                </a:lnTo>
                <a:lnTo>
                  <a:pt x="349477" y="921528"/>
                </a:lnTo>
                <a:lnTo>
                  <a:pt x="360659" y="834859"/>
                </a:lnTo>
                <a:lnTo>
                  <a:pt x="360659" y="742599"/>
                </a:lnTo>
                <a:lnTo>
                  <a:pt x="355069" y="647539"/>
                </a:lnTo>
                <a:lnTo>
                  <a:pt x="343885" y="552482"/>
                </a:lnTo>
                <a:lnTo>
                  <a:pt x="329907" y="457425"/>
                </a:lnTo>
                <a:lnTo>
                  <a:pt x="318723" y="362366"/>
                </a:lnTo>
                <a:lnTo>
                  <a:pt x="310335" y="267309"/>
                </a:lnTo>
                <a:lnTo>
                  <a:pt x="313131" y="177842"/>
                </a:lnTo>
                <a:lnTo>
                  <a:pt x="324315" y="91173"/>
                </a:lnTo>
                <a:lnTo>
                  <a:pt x="349477" y="72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Ο πάνσοφος του αρχαίου κόσμου Αριστοτέλης - Newsbeast">
            <a:extLst>
              <a:ext uri="{FF2B5EF4-FFF2-40B4-BE49-F238E27FC236}">
                <a16:creationId xmlns:a16="http://schemas.microsoft.com/office/drawing/2014/main" id="{02F131BD-4DD8-4547-A744-F09AE11922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89"/>
          <a:stretch/>
        </p:blipFill>
        <p:spPr bwMode="auto">
          <a:xfrm>
            <a:off x="6003221" y="10"/>
            <a:ext cx="6188779" cy="6157770"/>
          </a:xfrm>
          <a:custGeom>
            <a:avLst/>
            <a:gdLst/>
            <a:ahLst/>
            <a:cxnLst/>
            <a:rect l="l" t="t" r="r" b="b"/>
            <a:pathLst>
              <a:path w="6188779" h="6157780">
                <a:moveTo>
                  <a:pt x="384150" y="0"/>
                </a:moveTo>
                <a:lnTo>
                  <a:pt x="6188779" y="0"/>
                </a:lnTo>
                <a:lnTo>
                  <a:pt x="6188779" y="5757340"/>
                </a:lnTo>
                <a:lnTo>
                  <a:pt x="6142640" y="5790022"/>
                </a:lnTo>
                <a:lnTo>
                  <a:pt x="6076017" y="5824665"/>
                </a:lnTo>
                <a:lnTo>
                  <a:pt x="5996070" y="5848651"/>
                </a:lnTo>
                <a:lnTo>
                  <a:pt x="5913457" y="5859310"/>
                </a:lnTo>
                <a:lnTo>
                  <a:pt x="5828180" y="5861974"/>
                </a:lnTo>
                <a:lnTo>
                  <a:pt x="5737573" y="5853979"/>
                </a:lnTo>
                <a:lnTo>
                  <a:pt x="5646965" y="5843320"/>
                </a:lnTo>
                <a:lnTo>
                  <a:pt x="5556358" y="5829995"/>
                </a:lnTo>
                <a:lnTo>
                  <a:pt x="5465751" y="5819336"/>
                </a:lnTo>
                <a:lnTo>
                  <a:pt x="5375143" y="5814006"/>
                </a:lnTo>
                <a:lnTo>
                  <a:pt x="5287201" y="5814006"/>
                </a:lnTo>
                <a:lnTo>
                  <a:pt x="5204589" y="5824665"/>
                </a:lnTo>
                <a:lnTo>
                  <a:pt x="5119310" y="5845985"/>
                </a:lnTo>
                <a:lnTo>
                  <a:pt x="5042027" y="5877963"/>
                </a:lnTo>
                <a:lnTo>
                  <a:pt x="4962081" y="5920603"/>
                </a:lnTo>
                <a:lnTo>
                  <a:pt x="4882133" y="5963242"/>
                </a:lnTo>
                <a:lnTo>
                  <a:pt x="4802186" y="6011210"/>
                </a:lnTo>
                <a:lnTo>
                  <a:pt x="4724903" y="6056514"/>
                </a:lnTo>
                <a:lnTo>
                  <a:pt x="4642291" y="6096487"/>
                </a:lnTo>
                <a:lnTo>
                  <a:pt x="4562343" y="6128466"/>
                </a:lnTo>
                <a:lnTo>
                  <a:pt x="4479729" y="6149785"/>
                </a:lnTo>
                <a:lnTo>
                  <a:pt x="4394453" y="6157780"/>
                </a:lnTo>
                <a:lnTo>
                  <a:pt x="4309175" y="6149785"/>
                </a:lnTo>
                <a:lnTo>
                  <a:pt x="4226563" y="6128466"/>
                </a:lnTo>
                <a:lnTo>
                  <a:pt x="4146616" y="6096487"/>
                </a:lnTo>
                <a:lnTo>
                  <a:pt x="4064003" y="6056514"/>
                </a:lnTo>
                <a:lnTo>
                  <a:pt x="3986719" y="6011210"/>
                </a:lnTo>
                <a:lnTo>
                  <a:pt x="3906773" y="5963242"/>
                </a:lnTo>
                <a:lnTo>
                  <a:pt x="3826826" y="5920603"/>
                </a:lnTo>
                <a:lnTo>
                  <a:pt x="3746877" y="5877963"/>
                </a:lnTo>
                <a:lnTo>
                  <a:pt x="3666929" y="5845985"/>
                </a:lnTo>
                <a:lnTo>
                  <a:pt x="3584318" y="5824665"/>
                </a:lnTo>
                <a:lnTo>
                  <a:pt x="3501705" y="5814006"/>
                </a:lnTo>
                <a:lnTo>
                  <a:pt x="3413762" y="5814006"/>
                </a:lnTo>
                <a:lnTo>
                  <a:pt x="3323155" y="5819336"/>
                </a:lnTo>
                <a:lnTo>
                  <a:pt x="3232547" y="5829995"/>
                </a:lnTo>
                <a:lnTo>
                  <a:pt x="3141940" y="5843320"/>
                </a:lnTo>
                <a:lnTo>
                  <a:pt x="3051334" y="5853979"/>
                </a:lnTo>
                <a:lnTo>
                  <a:pt x="2960727" y="5861974"/>
                </a:lnTo>
                <a:lnTo>
                  <a:pt x="2875448" y="5859310"/>
                </a:lnTo>
                <a:lnTo>
                  <a:pt x="2792837" y="5848651"/>
                </a:lnTo>
                <a:lnTo>
                  <a:pt x="2712889" y="5824665"/>
                </a:lnTo>
                <a:lnTo>
                  <a:pt x="2646265" y="5790022"/>
                </a:lnTo>
                <a:lnTo>
                  <a:pt x="2582308" y="5744719"/>
                </a:lnTo>
                <a:lnTo>
                  <a:pt x="2526343" y="5691420"/>
                </a:lnTo>
                <a:lnTo>
                  <a:pt x="2470381" y="5630127"/>
                </a:lnTo>
                <a:lnTo>
                  <a:pt x="2419747" y="5566168"/>
                </a:lnTo>
                <a:lnTo>
                  <a:pt x="2369114" y="5499546"/>
                </a:lnTo>
                <a:lnTo>
                  <a:pt x="2318480" y="5432923"/>
                </a:lnTo>
                <a:lnTo>
                  <a:pt x="2267846" y="5368966"/>
                </a:lnTo>
                <a:lnTo>
                  <a:pt x="2214548" y="5307671"/>
                </a:lnTo>
                <a:lnTo>
                  <a:pt x="2153255" y="5254373"/>
                </a:lnTo>
                <a:lnTo>
                  <a:pt x="2094628" y="5206405"/>
                </a:lnTo>
                <a:lnTo>
                  <a:pt x="2028005" y="5169096"/>
                </a:lnTo>
                <a:lnTo>
                  <a:pt x="1956051" y="5137117"/>
                </a:lnTo>
                <a:lnTo>
                  <a:pt x="1878768" y="5110467"/>
                </a:lnTo>
                <a:lnTo>
                  <a:pt x="1798822" y="5086483"/>
                </a:lnTo>
                <a:lnTo>
                  <a:pt x="1718873" y="5065163"/>
                </a:lnTo>
                <a:lnTo>
                  <a:pt x="1636260" y="5043845"/>
                </a:lnTo>
                <a:lnTo>
                  <a:pt x="1558978" y="5019861"/>
                </a:lnTo>
                <a:lnTo>
                  <a:pt x="1481696" y="4993211"/>
                </a:lnTo>
                <a:lnTo>
                  <a:pt x="1409744" y="4961233"/>
                </a:lnTo>
                <a:lnTo>
                  <a:pt x="1345785" y="4921259"/>
                </a:lnTo>
                <a:lnTo>
                  <a:pt x="1287158" y="4873289"/>
                </a:lnTo>
                <a:lnTo>
                  <a:pt x="1239188" y="4814663"/>
                </a:lnTo>
                <a:lnTo>
                  <a:pt x="1199215" y="4750703"/>
                </a:lnTo>
                <a:lnTo>
                  <a:pt x="1167237" y="4678752"/>
                </a:lnTo>
                <a:lnTo>
                  <a:pt x="1140586" y="4601469"/>
                </a:lnTo>
                <a:lnTo>
                  <a:pt x="1116602" y="4524185"/>
                </a:lnTo>
                <a:lnTo>
                  <a:pt x="1095283" y="4441574"/>
                </a:lnTo>
                <a:lnTo>
                  <a:pt x="1073962" y="4361626"/>
                </a:lnTo>
                <a:lnTo>
                  <a:pt x="1049979" y="4281677"/>
                </a:lnTo>
                <a:lnTo>
                  <a:pt x="1023330" y="4204395"/>
                </a:lnTo>
                <a:lnTo>
                  <a:pt x="991351" y="4132443"/>
                </a:lnTo>
                <a:lnTo>
                  <a:pt x="954043" y="4065820"/>
                </a:lnTo>
                <a:lnTo>
                  <a:pt x="906073" y="4007191"/>
                </a:lnTo>
                <a:lnTo>
                  <a:pt x="852774" y="3945898"/>
                </a:lnTo>
                <a:lnTo>
                  <a:pt x="791482" y="3892600"/>
                </a:lnTo>
                <a:lnTo>
                  <a:pt x="724858" y="3841967"/>
                </a:lnTo>
                <a:lnTo>
                  <a:pt x="658236" y="3791333"/>
                </a:lnTo>
                <a:lnTo>
                  <a:pt x="591613" y="3740699"/>
                </a:lnTo>
                <a:lnTo>
                  <a:pt x="527656" y="3690067"/>
                </a:lnTo>
                <a:lnTo>
                  <a:pt x="466362" y="3634102"/>
                </a:lnTo>
                <a:lnTo>
                  <a:pt x="413063" y="3578140"/>
                </a:lnTo>
                <a:lnTo>
                  <a:pt x="367761" y="3514183"/>
                </a:lnTo>
                <a:lnTo>
                  <a:pt x="333116" y="3447559"/>
                </a:lnTo>
                <a:lnTo>
                  <a:pt x="309132" y="3367611"/>
                </a:lnTo>
                <a:lnTo>
                  <a:pt x="298471" y="3284998"/>
                </a:lnTo>
                <a:lnTo>
                  <a:pt x="295806" y="3199721"/>
                </a:lnTo>
                <a:lnTo>
                  <a:pt x="303802" y="3109114"/>
                </a:lnTo>
                <a:lnTo>
                  <a:pt x="314462" y="3018506"/>
                </a:lnTo>
                <a:lnTo>
                  <a:pt x="327785" y="2927901"/>
                </a:lnTo>
                <a:lnTo>
                  <a:pt x="338446" y="2837293"/>
                </a:lnTo>
                <a:lnTo>
                  <a:pt x="343774" y="2746686"/>
                </a:lnTo>
                <a:lnTo>
                  <a:pt x="343774" y="2658743"/>
                </a:lnTo>
                <a:lnTo>
                  <a:pt x="333116" y="2576130"/>
                </a:lnTo>
                <a:lnTo>
                  <a:pt x="311796" y="2493517"/>
                </a:lnTo>
                <a:lnTo>
                  <a:pt x="279817" y="2416237"/>
                </a:lnTo>
                <a:lnTo>
                  <a:pt x="239844" y="2336288"/>
                </a:lnTo>
                <a:lnTo>
                  <a:pt x="194541" y="2256340"/>
                </a:lnTo>
                <a:lnTo>
                  <a:pt x="146571" y="2176393"/>
                </a:lnTo>
                <a:lnTo>
                  <a:pt x="101267" y="2099111"/>
                </a:lnTo>
                <a:lnTo>
                  <a:pt x="61293" y="2016498"/>
                </a:lnTo>
                <a:lnTo>
                  <a:pt x="29315" y="1936550"/>
                </a:lnTo>
                <a:lnTo>
                  <a:pt x="7995" y="1853939"/>
                </a:lnTo>
                <a:lnTo>
                  <a:pt x="0" y="1768660"/>
                </a:lnTo>
                <a:lnTo>
                  <a:pt x="7995" y="1683383"/>
                </a:lnTo>
                <a:lnTo>
                  <a:pt x="29315" y="1600771"/>
                </a:lnTo>
                <a:lnTo>
                  <a:pt x="61293" y="1520824"/>
                </a:lnTo>
                <a:lnTo>
                  <a:pt x="101267" y="1438211"/>
                </a:lnTo>
                <a:lnTo>
                  <a:pt x="146571" y="1360929"/>
                </a:lnTo>
                <a:lnTo>
                  <a:pt x="194541" y="1280980"/>
                </a:lnTo>
                <a:lnTo>
                  <a:pt x="239844" y="1201034"/>
                </a:lnTo>
                <a:lnTo>
                  <a:pt x="279817" y="1121085"/>
                </a:lnTo>
                <a:lnTo>
                  <a:pt x="311796" y="1043803"/>
                </a:lnTo>
                <a:lnTo>
                  <a:pt x="333116" y="961190"/>
                </a:lnTo>
                <a:lnTo>
                  <a:pt x="343774" y="878578"/>
                </a:lnTo>
                <a:lnTo>
                  <a:pt x="343774" y="790636"/>
                </a:lnTo>
                <a:lnTo>
                  <a:pt x="338446" y="700029"/>
                </a:lnTo>
                <a:lnTo>
                  <a:pt x="327785" y="609422"/>
                </a:lnTo>
                <a:lnTo>
                  <a:pt x="314462" y="518814"/>
                </a:lnTo>
                <a:lnTo>
                  <a:pt x="303802" y="428207"/>
                </a:lnTo>
                <a:lnTo>
                  <a:pt x="295806" y="337599"/>
                </a:lnTo>
                <a:lnTo>
                  <a:pt x="298471" y="252322"/>
                </a:lnTo>
                <a:lnTo>
                  <a:pt x="309132" y="169710"/>
                </a:lnTo>
                <a:lnTo>
                  <a:pt x="333116" y="89761"/>
                </a:lnTo>
                <a:lnTo>
                  <a:pt x="367761" y="23140"/>
                </a:lnTo>
                <a:close/>
              </a:path>
            </a:pathLst>
          </a:custGeom>
          <a:solidFill>
            <a:schemeClr val="accent2"/>
          </a:solidFill>
          <a:ln w="203200"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9FFB86E-E5EF-4855-92DC-5DBA6BDD1066}"/>
              </a:ext>
            </a:extLst>
          </p:cNvPr>
          <p:cNvSpPr txBox="1"/>
          <p:nvPr/>
        </p:nvSpPr>
        <p:spPr>
          <a:xfrm>
            <a:off x="294863" y="1971319"/>
            <a:ext cx="6112700" cy="36994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b="1" dirty="0">
                <a:latin typeface="Bookman Old Style" panose="02050604050505020204" pitchFamily="18" charset="0"/>
              </a:rPr>
              <a:t>Σωφροσύνη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l-GR" b="1" dirty="0"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dirty="0">
                <a:latin typeface="Bookman Old Style" panose="02050604050505020204" pitchFamily="18" charset="0"/>
              </a:rPr>
              <a:t>«Μεσότητα στη βίωση ηδονών  και λυπών»</a:t>
            </a:r>
            <a:endParaRPr lang="en-US" dirty="0"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dirty="0">
                <a:latin typeface="Bookman Old Style" panose="02050604050505020204" pitchFamily="18" charset="0"/>
              </a:rPr>
              <a:t>Ή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dirty="0">
                <a:latin typeface="Bookman Old Style" panose="02050604050505020204" pitchFamily="18" charset="0"/>
              </a:rPr>
              <a:t>«Μεσότητα ανάμεσα στην αναισθησία  και την ακολασία»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l-GR" dirty="0"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dirty="0">
                <a:latin typeface="Bookman Old Style" panose="02050604050505020204" pitchFamily="18" charset="0"/>
              </a:rPr>
              <a:t>Σωφροσύνη είναι η σωτηρία της φρόνησης</a:t>
            </a:r>
            <a:endParaRPr lang="en-US" dirty="0"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l-GR" dirty="0"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b="1" dirty="0">
                <a:latin typeface="Bookman Old Style" panose="02050604050505020204" pitchFamily="18" charset="0"/>
              </a:rPr>
              <a:t>Αν κάτι είναι ευχάριστο και προσφέρει υγεία  &amp; ευεξία, ο σώφρων το επιθυμεί ασκώντας την αρετή της φρόνησης.</a:t>
            </a:r>
          </a:p>
        </p:txBody>
      </p:sp>
    </p:spTree>
    <p:extLst>
      <p:ext uri="{BB962C8B-B14F-4D97-AF65-F5344CB8AC3E}">
        <p14:creationId xmlns:p14="http://schemas.microsoft.com/office/powerpoint/2010/main" val="2992275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59264BFD-360D-430E-B593-7BC0D00FB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4538145-ACBA-40C0-AFBD-DE742723D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6" cy="6858000"/>
            <a:chOff x="1" y="0"/>
            <a:chExt cx="12191996" cy="6858000"/>
          </a:xfrm>
        </p:grpSpPr>
        <p:sp useBgFill="1">
          <p:nvSpPr>
            <p:cNvPr id="76" name="Rectangle 75">
              <a:extLst>
                <a:ext uri="{FF2B5EF4-FFF2-40B4-BE49-F238E27FC236}">
                  <a16:creationId xmlns:a16="http://schemas.microsoft.com/office/drawing/2014/main" id="{7BAD3960-6DE9-4457-8083-F6FFBD58D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3F5E368-26F9-408D-9C1D-D007FCE0C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9C77FE-4C25-4408-B71F-E46A66567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766" y="804315"/>
            <a:ext cx="6188779" cy="68001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b="1" dirty="0">
                <a:latin typeface="Bookman Old Style" panose="02050604050505020204" pitchFamily="18" charset="0"/>
              </a:rPr>
              <a:t>ΑΡΙΣΤΟΤΕΛΙΚΗ </a:t>
            </a:r>
            <a:r>
              <a:rPr lang="el-GR" sz="3200" b="1" dirty="0">
                <a:latin typeface="Bookman Old Style" panose="02050604050505020204" pitchFamily="18" charset="0"/>
              </a:rPr>
              <a:t>ΑΡΕΤΗ</a:t>
            </a:r>
            <a:endParaRPr lang="en-US" sz="3200" b="1" dirty="0">
              <a:latin typeface="Bookman Old Style" panose="02050604050505020204" pitchFamily="18" charset="0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249C1C3-EBDE-4C27-BD12-A6AE40A4D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7375" y="0"/>
            <a:ext cx="6404625" cy="6373368"/>
          </a:xfrm>
          <a:custGeom>
            <a:avLst/>
            <a:gdLst>
              <a:gd name="connsiteX0" fmla="*/ 353272 w 6404625"/>
              <a:gd name="connsiteY0" fmla="*/ 0 h 6373368"/>
              <a:gd name="connsiteX1" fmla="*/ 6404625 w 6404625"/>
              <a:gd name="connsiteY1" fmla="*/ 0 h 6373368"/>
              <a:gd name="connsiteX2" fmla="*/ 6404625 w 6404625"/>
              <a:gd name="connsiteY2" fmla="*/ 6008204 h 6373368"/>
              <a:gd name="connsiteX3" fmla="*/ 6374459 w 6404625"/>
              <a:gd name="connsiteY3" fmla="*/ 6023890 h 6373368"/>
              <a:gd name="connsiteX4" fmla="*/ 6290584 w 6404625"/>
              <a:gd name="connsiteY4" fmla="*/ 6049055 h 6373368"/>
              <a:gd name="connsiteX5" fmla="*/ 6203913 w 6404625"/>
              <a:gd name="connsiteY5" fmla="*/ 6060237 h 6373368"/>
              <a:gd name="connsiteX6" fmla="*/ 6114448 w 6404625"/>
              <a:gd name="connsiteY6" fmla="*/ 6063033 h 6373368"/>
              <a:gd name="connsiteX7" fmla="*/ 6019391 w 6404625"/>
              <a:gd name="connsiteY7" fmla="*/ 6054644 h 6373368"/>
              <a:gd name="connsiteX8" fmla="*/ 5924332 w 6404625"/>
              <a:gd name="connsiteY8" fmla="*/ 6043462 h 6373368"/>
              <a:gd name="connsiteX9" fmla="*/ 5829275 w 6404625"/>
              <a:gd name="connsiteY9" fmla="*/ 6029482 h 6373368"/>
              <a:gd name="connsiteX10" fmla="*/ 5734216 w 6404625"/>
              <a:gd name="connsiteY10" fmla="*/ 6018300 h 6373368"/>
              <a:gd name="connsiteX11" fmla="*/ 5639159 w 6404625"/>
              <a:gd name="connsiteY11" fmla="*/ 6012708 h 6373368"/>
              <a:gd name="connsiteX12" fmla="*/ 5546898 w 6404625"/>
              <a:gd name="connsiteY12" fmla="*/ 6012708 h 6373368"/>
              <a:gd name="connsiteX13" fmla="*/ 5460227 w 6404625"/>
              <a:gd name="connsiteY13" fmla="*/ 6023890 h 6373368"/>
              <a:gd name="connsiteX14" fmla="*/ 5370760 w 6404625"/>
              <a:gd name="connsiteY14" fmla="*/ 6046258 h 6373368"/>
              <a:gd name="connsiteX15" fmla="*/ 5289681 w 6404625"/>
              <a:gd name="connsiteY15" fmla="*/ 6079807 h 6373368"/>
              <a:gd name="connsiteX16" fmla="*/ 5205808 w 6404625"/>
              <a:gd name="connsiteY16" fmla="*/ 6124541 h 6373368"/>
              <a:gd name="connsiteX17" fmla="*/ 5121933 w 6404625"/>
              <a:gd name="connsiteY17" fmla="*/ 6169276 h 6373368"/>
              <a:gd name="connsiteX18" fmla="*/ 5038061 w 6404625"/>
              <a:gd name="connsiteY18" fmla="*/ 6219598 h 6373368"/>
              <a:gd name="connsiteX19" fmla="*/ 4956981 w 6404625"/>
              <a:gd name="connsiteY19" fmla="*/ 6267129 h 6373368"/>
              <a:gd name="connsiteX20" fmla="*/ 4870311 w 6404625"/>
              <a:gd name="connsiteY20" fmla="*/ 6309065 h 6373368"/>
              <a:gd name="connsiteX21" fmla="*/ 4786435 w 6404625"/>
              <a:gd name="connsiteY21" fmla="*/ 6342614 h 6373368"/>
              <a:gd name="connsiteX22" fmla="*/ 4699765 w 6404625"/>
              <a:gd name="connsiteY22" fmla="*/ 6364982 h 6373368"/>
              <a:gd name="connsiteX23" fmla="*/ 4610299 w 6404625"/>
              <a:gd name="connsiteY23" fmla="*/ 6373368 h 6373368"/>
              <a:gd name="connsiteX24" fmla="*/ 4520833 w 6404625"/>
              <a:gd name="connsiteY24" fmla="*/ 6364982 h 6373368"/>
              <a:gd name="connsiteX25" fmla="*/ 4434163 w 6404625"/>
              <a:gd name="connsiteY25" fmla="*/ 6342614 h 6373368"/>
              <a:gd name="connsiteX26" fmla="*/ 4350289 w 6404625"/>
              <a:gd name="connsiteY26" fmla="*/ 6309065 h 6373368"/>
              <a:gd name="connsiteX27" fmla="*/ 4263617 w 6404625"/>
              <a:gd name="connsiteY27" fmla="*/ 6267129 h 6373368"/>
              <a:gd name="connsiteX28" fmla="*/ 4182539 w 6404625"/>
              <a:gd name="connsiteY28" fmla="*/ 6219598 h 6373368"/>
              <a:gd name="connsiteX29" fmla="*/ 4098666 w 6404625"/>
              <a:gd name="connsiteY29" fmla="*/ 6169276 h 6373368"/>
              <a:gd name="connsiteX30" fmla="*/ 4014791 w 6404625"/>
              <a:gd name="connsiteY30" fmla="*/ 6124541 h 6373368"/>
              <a:gd name="connsiteX31" fmla="*/ 3930916 w 6404625"/>
              <a:gd name="connsiteY31" fmla="*/ 6079807 h 6373368"/>
              <a:gd name="connsiteX32" fmla="*/ 3847041 w 6404625"/>
              <a:gd name="connsiteY32" fmla="*/ 6046258 h 6373368"/>
              <a:gd name="connsiteX33" fmla="*/ 3760372 w 6404625"/>
              <a:gd name="connsiteY33" fmla="*/ 6023890 h 6373368"/>
              <a:gd name="connsiteX34" fmla="*/ 3673701 w 6404625"/>
              <a:gd name="connsiteY34" fmla="*/ 6012708 h 6373368"/>
              <a:gd name="connsiteX35" fmla="*/ 3581438 w 6404625"/>
              <a:gd name="connsiteY35" fmla="*/ 6012708 h 6373368"/>
              <a:gd name="connsiteX36" fmla="*/ 3486381 w 6404625"/>
              <a:gd name="connsiteY36" fmla="*/ 6018300 h 6373368"/>
              <a:gd name="connsiteX37" fmla="*/ 3391322 w 6404625"/>
              <a:gd name="connsiteY37" fmla="*/ 6029482 h 6373368"/>
              <a:gd name="connsiteX38" fmla="*/ 3296265 w 6404625"/>
              <a:gd name="connsiteY38" fmla="*/ 6043462 h 6373368"/>
              <a:gd name="connsiteX39" fmla="*/ 3201210 w 6404625"/>
              <a:gd name="connsiteY39" fmla="*/ 6054644 h 6373368"/>
              <a:gd name="connsiteX40" fmla="*/ 3106151 w 6404625"/>
              <a:gd name="connsiteY40" fmla="*/ 6063033 h 6373368"/>
              <a:gd name="connsiteX41" fmla="*/ 3016684 w 6404625"/>
              <a:gd name="connsiteY41" fmla="*/ 6060237 h 6373368"/>
              <a:gd name="connsiteX42" fmla="*/ 2930015 w 6404625"/>
              <a:gd name="connsiteY42" fmla="*/ 6049055 h 6373368"/>
              <a:gd name="connsiteX43" fmla="*/ 2846140 w 6404625"/>
              <a:gd name="connsiteY43" fmla="*/ 6023890 h 6373368"/>
              <a:gd name="connsiteX44" fmla="*/ 2776243 w 6404625"/>
              <a:gd name="connsiteY44" fmla="*/ 5987546 h 6373368"/>
              <a:gd name="connsiteX45" fmla="*/ 2709145 w 6404625"/>
              <a:gd name="connsiteY45" fmla="*/ 5940017 h 6373368"/>
              <a:gd name="connsiteX46" fmla="*/ 2650432 w 6404625"/>
              <a:gd name="connsiteY46" fmla="*/ 5884101 h 6373368"/>
              <a:gd name="connsiteX47" fmla="*/ 2591719 w 6404625"/>
              <a:gd name="connsiteY47" fmla="*/ 5819798 h 6373368"/>
              <a:gd name="connsiteX48" fmla="*/ 2538599 w 6404625"/>
              <a:gd name="connsiteY48" fmla="*/ 5752697 h 6373368"/>
              <a:gd name="connsiteX49" fmla="*/ 2485480 w 6404625"/>
              <a:gd name="connsiteY49" fmla="*/ 5682802 h 6373368"/>
              <a:gd name="connsiteX50" fmla="*/ 2432360 w 6404625"/>
              <a:gd name="connsiteY50" fmla="*/ 5612908 h 6373368"/>
              <a:gd name="connsiteX51" fmla="*/ 2379237 w 6404625"/>
              <a:gd name="connsiteY51" fmla="*/ 5545809 h 6373368"/>
              <a:gd name="connsiteX52" fmla="*/ 2323320 w 6404625"/>
              <a:gd name="connsiteY52" fmla="*/ 5481502 h 6373368"/>
              <a:gd name="connsiteX53" fmla="*/ 2259018 w 6404625"/>
              <a:gd name="connsiteY53" fmla="*/ 5425586 h 6373368"/>
              <a:gd name="connsiteX54" fmla="*/ 2197511 w 6404625"/>
              <a:gd name="connsiteY54" fmla="*/ 5375263 h 6373368"/>
              <a:gd name="connsiteX55" fmla="*/ 2127614 w 6404625"/>
              <a:gd name="connsiteY55" fmla="*/ 5336121 h 6373368"/>
              <a:gd name="connsiteX56" fmla="*/ 2052128 w 6404625"/>
              <a:gd name="connsiteY56" fmla="*/ 5302573 h 6373368"/>
              <a:gd name="connsiteX57" fmla="*/ 1971049 w 6404625"/>
              <a:gd name="connsiteY57" fmla="*/ 5274612 h 6373368"/>
              <a:gd name="connsiteX58" fmla="*/ 1887176 w 6404625"/>
              <a:gd name="connsiteY58" fmla="*/ 5249450 h 6373368"/>
              <a:gd name="connsiteX59" fmla="*/ 1803301 w 6404625"/>
              <a:gd name="connsiteY59" fmla="*/ 5227084 h 6373368"/>
              <a:gd name="connsiteX60" fmla="*/ 1716630 w 6404625"/>
              <a:gd name="connsiteY60" fmla="*/ 5204720 h 6373368"/>
              <a:gd name="connsiteX61" fmla="*/ 1635551 w 6404625"/>
              <a:gd name="connsiteY61" fmla="*/ 5179557 h 6373368"/>
              <a:gd name="connsiteX62" fmla="*/ 1554473 w 6404625"/>
              <a:gd name="connsiteY62" fmla="*/ 5151597 h 6373368"/>
              <a:gd name="connsiteX63" fmla="*/ 1478988 w 6404625"/>
              <a:gd name="connsiteY63" fmla="*/ 5118049 h 6373368"/>
              <a:gd name="connsiteX64" fmla="*/ 1411887 w 6404625"/>
              <a:gd name="connsiteY64" fmla="*/ 5076112 h 6373368"/>
              <a:gd name="connsiteX65" fmla="*/ 1350380 w 6404625"/>
              <a:gd name="connsiteY65" fmla="*/ 5025785 h 6373368"/>
              <a:gd name="connsiteX66" fmla="*/ 1300053 w 6404625"/>
              <a:gd name="connsiteY66" fmla="*/ 4964279 h 6373368"/>
              <a:gd name="connsiteX67" fmla="*/ 1258117 w 6404625"/>
              <a:gd name="connsiteY67" fmla="*/ 4897178 h 6373368"/>
              <a:gd name="connsiteX68" fmla="*/ 1224567 w 6404625"/>
              <a:gd name="connsiteY68" fmla="*/ 4821691 h 6373368"/>
              <a:gd name="connsiteX69" fmla="*/ 1196609 w 6404625"/>
              <a:gd name="connsiteY69" fmla="*/ 4740614 h 6373368"/>
              <a:gd name="connsiteX70" fmla="*/ 1171447 w 6404625"/>
              <a:gd name="connsiteY70" fmla="*/ 4659533 h 6373368"/>
              <a:gd name="connsiteX71" fmla="*/ 1149080 w 6404625"/>
              <a:gd name="connsiteY71" fmla="*/ 4572865 h 6373368"/>
              <a:gd name="connsiteX72" fmla="*/ 1126714 w 6404625"/>
              <a:gd name="connsiteY72" fmla="*/ 4488990 h 6373368"/>
              <a:gd name="connsiteX73" fmla="*/ 1101552 w 6404625"/>
              <a:gd name="connsiteY73" fmla="*/ 4405115 h 6373368"/>
              <a:gd name="connsiteX74" fmla="*/ 1073593 w 6404625"/>
              <a:gd name="connsiteY74" fmla="*/ 4324036 h 6373368"/>
              <a:gd name="connsiteX75" fmla="*/ 1040045 w 6404625"/>
              <a:gd name="connsiteY75" fmla="*/ 4248549 h 6373368"/>
              <a:gd name="connsiteX76" fmla="*/ 1000902 w 6404625"/>
              <a:gd name="connsiteY76" fmla="*/ 4178654 h 6373368"/>
              <a:gd name="connsiteX77" fmla="*/ 950576 w 6404625"/>
              <a:gd name="connsiteY77" fmla="*/ 4117146 h 6373368"/>
              <a:gd name="connsiteX78" fmla="*/ 894659 w 6404625"/>
              <a:gd name="connsiteY78" fmla="*/ 4052841 h 6373368"/>
              <a:gd name="connsiteX79" fmla="*/ 830356 w 6404625"/>
              <a:gd name="connsiteY79" fmla="*/ 3996926 h 6373368"/>
              <a:gd name="connsiteX80" fmla="*/ 760460 w 6404625"/>
              <a:gd name="connsiteY80" fmla="*/ 3943806 h 6373368"/>
              <a:gd name="connsiteX81" fmla="*/ 690567 w 6404625"/>
              <a:gd name="connsiteY81" fmla="*/ 3890685 h 6373368"/>
              <a:gd name="connsiteX82" fmla="*/ 620671 w 6404625"/>
              <a:gd name="connsiteY82" fmla="*/ 3837564 h 6373368"/>
              <a:gd name="connsiteX83" fmla="*/ 553571 w 6404625"/>
              <a:gd name="connsiteY83" fmla="*/ 3784444 h 6373368"/>
              <a:gd name="connsiteX84" fmla="*/ 489269 w 6404625"/>
              <a:gd name="connsiteY84" fmla="*/ 3725731 h 6373368"/>
              <a:gd name="connsiteX85" fmla="*/ 433350 w 6404625"/>
              <a:gd name="connsiteY85" fmla="*/ 3667021 h 6373368"/>
              <a:gd name="connsiteX86" fmla="*/ 385824 w 6404625"/>
              <a:gd name="connsiteY86" fmla="*/ 3599922 h 6373368"/>
              <a:gd name="connsiteX87" fmla="*/ 349477 w 6404625"/>
              <a:gd name="connsiteY87" fmla="*/ 3530025 h 6373368"/>
              <a:gd name="connsiteX88" fmla="*/ 324315 w 6404625"/>
              <a:gd name="connsiteY88" fmla="*/ 3446150 h 6373368"/>
              <a:gd name="connsiteX89" fmla="*/ 313131 w 6404625"/>
              <a:gd name="connsiteY89" fmla="*/ 3359479 h 6373368"/>
              <a:gd name="connsiteX90" fmla="*/ 310335 w 6404625"/>
              <a:gd name="connsiteY90" fmla="*/ 3270014 h 6373368"/>
              <a:gd name="connsiteX91" fmla="*/ 318723 w 6404625"/>
              <a:gd name="connsiteY91" fmla="*/ 3174955 h 6373368"/>
              <a:gd name="connsiteX92" fmla="*/ 329907 w 6404625"/>
              <a:gd name="connsiteY92" fmla="*/ 3079898 h 6373368"/>
              <a:gd name="connsiteX93" fmla="*/ 343885 w 6404625"/>
              <a:gd name="connsiteY93" fmla="*/ 2984841 h 6373368"/>
              <a:gd name="connsiteX94" fmla="*/ 355069 w 6404625"/>
              <a:gd name="connsiteY94" fmla="*/ 2889784 h 6373368"/>
              <a:gd name="connsiteX95" fmla="*/ 360659 w 6404625"/>
              <a:gd name="connsiteY95" fmla="*/ 2794725 h 6373368"/>
              <a:gd name="connsiteX96" fmla="*/ 360659 w 6404625"/>
              <a:gd name="connsiteY96" fmla="*/ 2702464 h 6373368"/>
              <a:gd name="connsiteX97" fmla="*/ 349477 w 6404625"/>
              <a:gd name="connsiteY97" fmla="*/ 2615793 h 6373368"/>
              <a:gd name="connsiteX98" fmla="*/ 327111 w 6404625"/>
              <a:gd name="connsiteY98" fmla="*/ 2529122 h 6373368"/>
              <a:gd name="connsiteX99" fmla="*/ 293561 w 6404625"/>
              <a:gd name="connsiteY99" fmla="*/ 2448045 h 6373368"/>
              <a:gd name="connsiteX100" fmla="*/ 251625 w 6404625"/>
              <a:gd name="connsiteY100" fmla="*/ 2364170 h 6373368"/>
              <a:gd name="connsiteX101" fmla="*/ 204096 w 6404625"/>
              <a:gd name="connsiteY101" fmla="*/ 2280295 h 6373368"/>
              <a:gd name="connsiteX102" fmla="*/ 153769 w 6404625"/>
              <a:gd name="connsiteY102" fmla="*/ 2196423 h 6373368"/>
              <a:gd name="connsiteX103" fmla="*/ 106240 w 6404625"/>
              <a:gd name="connsiteY103" fmla="*/ 2115344 h 6373368"/>
              <a:gd name="connsiteX104" fmla="*/ 64305 w 6404625"/>
              <a:gd name="connsiteY104" fmla="*/ 2028673 h 6373368"/>
              <a:gd name="connsiteX105" fmla="*/ 30754 w 6404625"/>
              <a:gd name="connsiteY105" fmla="*/ 1944798 h 6373368"/>
              <a:gd name="connsiteX106" fmla="*/ 8387 w 6404625"/>
              <a:gd name="connsiteY106" fmla="*/ 1858129 h 6373368"/>
              <a:gd name="connsiteX107" fmla="*/ 0 w 6404625"/>
              <a:gd name="connsiteY107" fmla="*/ 1768662 h 6373368"/>
              <a:gd name="connsiteX108" fmla="*/ 8387 w 6404625"/>
              <a:gd name="connsiteY108" fmla="*/ 1679195 h 6373368"/>
              <a:gd name="connsiteX109" fmla="*/ 30754 w 6404625"/>
              <a:gd name="connsiteY109" fmla="*/ 1592526 h 6373368"/>
              <a:gd name="connsiteX110" fmla="*/ 64305 w 6404625"/>
              <a:gd name="connsiteY110" fmla="*/ 1508651 h 6373368"/>
              <a:gd name="connsiteX111" fmla="*/ 106240 w 6404625"/>
              <a:gd name="connsiteY111" fmla="*/ 1421980 h 6373368"/>
              <a:gd name="connsiteX112" fmla="*/ 153769 w 6404625"/>
              <a:gd name="connsiteY112" fmla="*/ 1340903 h 6373368"/>
              <a:gd name="connsiteX113" fmla="*/ 204096 w 6404625"/>
              <a:gd name="connsiteY113" fmla="*/ 1257028 h 6373368"/>
              <a:gd name="connsiteX114" fmla="*/ 251625 w 6404625"/>
              <a:gd name="connsiteY114" fmla="*/ 1173153 h 6373368"/>
              <a:gd name="connsiteX115" fmla="*/ 293561 w 6404625"/>
              <a:gd name="connsiteY115" fmla="*/ 1089278 h 6373368"/>
              <a:gd name="connsiteX116" fmla="*/ 327111 w 6404625"/>
              <a:gd name="connsiteY116" fmla="*/ 1008199 h 6373368"/>
              <a:gd name="connsiteX117" fmla="*/ 349477 w 6404625"/>
              <a:gd name="connsiteY117" fmla="*/ 921528 h 6373368"/>
              <a:gd name="connsiteX118" fmla="*/ 360659 w 6404625"/>
              <a:gd name="connsiteY118" fmla="*/ 834859 h 6373368"/>
              <a:gd name="connsiteX119" fmla="*/ 360659 w 6404625"/>
              <a:gd name="connsiteY119" fmla="*/ 742599 h 6373368"/>
              <a:gd name="connsiteX120" fmla="*/ 355069 w 6404625"/>
              <a:gd name="connsiteY120" fmla="*/ 647539 h 6373368"/>
              <a:gd name="connsiteX121" fmla="*/ 343885 w 6404625"/>
              <a:gd name="connsiteY121" fmla="*/ 552482 h 6373368"/>
              <a:gd name="connsiteX122" fmla="*/ 329907 w 6404625"/>
              <a:gd name="connsiteY122" fmla="*/ 457425 h 6373368"/>
              <a:gd name="connsiteX123" fmla="*/ 318723 w 6404625"/>
              <a:gd name="connsiteY123" fmla="*/ 362366 h 6373368"/>
              <a:gd name="connsiteX124" fmla="*/ 310335 w 6404625"/>
              <a:gd name="connsiteY124" fmla="*/ 267309 h 6373368"/>
              <a:gd name="connsiteX125" fmla="*/ 313131 w 6404625"/>
              <a:gd name="connsiteY125" fmla="*/ 177842 h 6373368"/>
              <a:gd name="connsiteX126" fmla="*/ 324315 w 6404625"/>
              <a:gd name="connsiteY126" fmla="*/ 91173 h 6373368"/>
              <a:gd name="connsiteX127" fmla="*/ 349477 w 6404625"/>
              <a:gd name="connsiteY127" fmla="*/ 7296 h 637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6404625" h="6373368">
                <a:moveTo>
                  <a:pt x="353272" y="0"/>
                </a:moveTo>
                <a:lnTo>
                  <a:pt x="6404625" y="0"/>
                </a:lnTo>
                <a:lnTo>
                  <a:pt x="6404625" y="6008204"/>
                </a:lnTo>
                <a:lnTo>
                  <a:pt x="6374459" y="6023890"/>
                </a:lnTo>
                <a:lnTo>
                  <a:pt x="6290584" y="6049055"/>
                </a:lnTo>
                <a:lnTo>
                  <a:pt x="6203913" y="6060237"/>
                </a:lnTo>
                <a:lnTo>
                  <a:pt x="6114448" y="6063033"/>
                </a:lnTo>
                <a:lnTo>
                  <a:pt x="6019391" y="6054644"/>
                </a:lnTo>
                <a:lnTo>
                  <a:pt x="5924332" y="6043462"/>
                </a:lnTo>
                <a:lnTo>
                  <a:pt x="5829275" y="6029482"/>
                </a:lnTo>
                <a:lnTo>
                  <a:pt x="5734216" y="6018300"/>
                </a:lnTo>
                <a:lnTo>
                  <a:pt x="5639159" y="6012708"/>
                </a:lnTo>
                <a:lnTo>
                  <a:pt x="5546898" y="6012708"/>
                </a:lnTo>
                <a:lnTo>
                  <a:pt x="5460227" y="6023890"/>
                </a:lnTo>
                <a:lnTo>
                  <a:pt x="5370760" y="6046258"/>
                </a:lnTo>
                <a:lnTo>
                  <a:pt x="5289681" y="6079807"/>
                </a:lnTo>
                <a:lnTo>
                  <a:pt x="5205808" y="6124541"/>
                </a:lnTo>
                <a:lnTo>
                  <a:pt x="5121933" y="6169276"/>
                </a:lnTo>
                <a:lnTo>
                  <a:pt x="5038061" y="6219598"/>
                </a:lnTo>
                <a:lnTo>
                  <a:pt x="4956981" y="6267129"/>
                </a:lnTo>
                <a:lnTo>
                  <a:pt x="4870311" y="6309065"/>
                </a:lnTo>
                <a:lnTo>
                  <a:pt x="4786435" y="6342614"/>
                </a:lnTo>
                <a:lnTo>
                  <a:pt x="4699765" y="6364982"/>
                </a:lnTo>
                <a:lnTo>
                  <a:pt x="4610299" y="6373368"/>
                </a:lnTo>
                <a:lnTo>
                  <a:pt x="4520833" y="6364982"/>
                </a:lnTo>
                <a:lnTo>
                  <a:pt x="4434163" y="6342614"/>
                </a:lnTo>
                <a:lnTo>
                  <a:pt x="4350289" y="6309065"/>
                </a:lnTo>
                <a:lnTo>
                  <a:pt x="4263617" y="6267129"/>
                </a:lnTo>
                <a:lnTo>
                  <a:pt x="4182539" y="6219598"/>
                </a:lnTo>
                <a:lnTo>
                  <a:pt x="4098666" y="6169276"/>
                </a:lnTo>
                <a:lnTo>
                  <a:pt x="4014791" y="6124541"/>
                </a:lnTo>
                <a:lnTo>
                  <a:pt x="3930916" y="6079807"/>
                </a:lnTo>
                <a:lnTo>
                  <a:pt x="3847041" y="6046258"/>
                </a:lnTo>
                <a:lnTo>
                  <a:pt x="3760372" y="6023890"/>
                </a:lnTo>
                <a:lnTo>
                  <a:pt x="3673701" y="6012708"/>
                </a:lnTo>
                <a:lnTo>
                  <a:pt x="3581438" y="6012708"/>
                </a:lnTo>
                <a:lnTo>
                  <a:pt x="3486381" y="6018300"/>
                </a:lnTo>
                <a:lnTo>
                  <a:pt x="3391322" y="6029482"/>
                </a:lnTo>
                <a:lnTo>
                  <a:pt x="3296265" y="6043462"/>
                </a:lnTo>
                <a:lnTo>
                  <a:pt x="3201210" y="6054644"/>
                </a:lnTo>
                <a:lnTo>
                  <a:pt x="3106151" y="6063033"/>
                </a:lnTo>
                <a:lnTo>
                  <a:pt x="3016684" y="6060237"/>
                </a:lnTo>
                <a:lnTo>
                  <a:pt x="2930015" y="6049055"/>
                </a:lnTo>
                <a:lnTo>
                  <a:pt x="2846140" y="6023890"/>
                </a:lnTo>
                <a:lnTo>
                  <a:pt x="2776243" y="5987546"/>
                </a:lnTo>
                <a:lnTo>
                  <a:pt x="2709145" y="5940017"/>
                </a:lnTo>
                <a:lnTo>
                  <a:pt x="2650432" y="5884101"/>
                </a:lnTo>
                <a:lnTo>
                  <a:pt x="2591719" y="5819798"/>
                </a:lnTo>
                <a:lnTo>
                  <a:pt x="2538599" y="5752697"/>
                </a:lnTo>
                <a:lnTo>
                  <a:pt x="2485480" y="5682802"/>
                </a:lnTo>
                <a:lnTo>
                  <a:pt x="2432360" y="5612908"/>
                </a:lnTo>
                <a:lnTo>
                  <a:pt x="2379237" y="5545809"/>
                </a:lnTo>
                <a:lnTo>
                  <a:pt x="2323320" y="5481502"/>
                </a:lnTo>
                <a:lnTo>
                  <a:pt x="2259018" y="5425586"/>
                </a:lnTo>
                <a:lnTo>
                  <a:pt x="2197511" y="5375263"/>
                </a:lnTo>
                <a:lnTo>
                  <a:pt x="2127614" y="5336121"/>
                </a:lnTo>
                <a:lnTo>
                  <a:pt x="2052128" y="5302573"/>
                </a:lnTo>
                <a:lnTo>
                  <a:pt x="1971049" y="5274612"/>
                </a:lnTo>
                <a:lnTo>
                  <a:pt x="1887176" y="5249450"/>
                </a:lnTo>
                <a:lnTo>
                  <a:pt x="1803301" y="5227084"/>
                </a:lnTo>
                <a:lnTo>
                  <a:pt x="1716630" y="5204720"/>
                </a:lnTo>
                <a:lnTo>
                  <a:pt x="1635551" y="5179557"/>
                </a:lnTo>
                <a:lnTo>
                  <a:pt x="1554473" y="5151597"/>
                </a:lnTo>
                <a:lnTo>
                  <a:pt x="1478988" y="5118049"/>
                </a:lnTo>
                <a:lnTo>
                  <a:pt x="1411887" y="5076112"/>
                </a:lnTo>
                <a:lnTo>
                  <a:pt x="1350380" y="5025785"/>
                </a:lnTo>
                <a:lnTo>
                  <a:pt x="1300053" y="4964279"/>
                </a:lnTo>
                <a:lnTo>
                  <a:pt x="1258117" y="4897178"/>
                </a:lnTo>
                <a:lnTo>
                  <a:pt x="1224567" y="4821691"/>
                </a:lnTo>
                <a:lnTo>
                  <a:pt x="1196609" y="4740614"/>
                </a:lnTo>
                <a:lnTo>
                  <a:pt x="1171447" y="4659533"/>
                </a:lnTo>
                <a:lnTo>
                  <a:pt x="1149080" y="4572865"/>
                </a:lnTo>
                <a:lnTo>
                  <a:pt x="1126714" y="4488990"/>
                </a:lnTo>
                <a:lnTo>
                  <a:pt x="1101552" y="4405115"/>
                </a:lnTo>
                <a:lnTo>
                  <a:pt x="1073593" y="4324036"/>
                </a:lnTo>
                <a:lnTo>
                  <a:pt x="1040045" y="4248549"/>
                </a:lnTo>
                <a:lnTo>
                  <a:pt x="1000902" y="4178654"/>
                </a:lnTo>
                <a:lnTo>
                  <a:pt x="950576" y="4117146"/>
                </a:lnTo>
                <a:lnTo>
                  <a:pt x="894659" y="4052841"/>
                </a:lnTo>
                <a:lnTo>
                  <a:pt x="830356" y="3996926"/>
                </a:lnTo>
                <a:lnTo>
                  <a:pt x="760460" y="3943806"/>
                </a:lnTo>
                <a:lnTo>
                  <a:pt x="690567" y="3890685"/>
                </a:lnTo>
                <a:lnTo>
                  <a:pt x="620671" y="3837564"/>
                </a:lnTo>
                <a:lnTo>
                  <a:pt x="553571" y="3784444"/>
                </a:lnTo>
                <a:lnTo>
                  <a:pt x="489269" y="3725731"/>
                </a:lnTo>
                <a:lnTo>
                  <a:pt x="433350" y="3667021"/>
                </a:lnTo>
                <a:lnTo>
                  <a:pt x="385824" y="3599922"/>
                </a:lnTo>
                <a:lnTo>
                  <a:pt x="349477" y="3530025"/>
                </a:lnTo>
                <a:lnTo>
                  <a:pt x="324315" y="3446150"/>
                </a:lnTo>
                <a:lnTo>
                  <a:pt x="313131" y="3359479"/>
                </a:lnTo>
                <a:lnTo>
                  <a:pt x="310335" y="3270014"/>
                </a:lnTo>
                <a:lnTo>
                  <a:pt x="318723" y="3174955"/>
                </a:lnTo>
                <a:lnTo>
                  <a:pt x="329907" y="3079898"/>
                </a:lnTo>
                <a:lnTo>
                  <a:pt x="343885" y="2984841"/>
                </a:lnTo>
                <a:lnTo>
                  <a:pt x="355069" y="2889784"/>
                </a:lnTo>
                <a:lnTo>
                  <a:pt x="360659" y="2794725"/>
                </a:lnTo>
                <a:lnTo>
                  <a:pt x="360659" y="2702464"/>
                </a:lnTo>
                <a:lnTo>
                  <a:pt x="349477" y="2615793"/>
                </a:lnTo>
                <a:lnTo>
                  <a:pt x="327111" y="2529122"/>
                </a:lnTo>
                <a:lnTo>
                  <a:pt x="293561" y="2448045"/>
                </a:lnTo>
                <a:lnTo>
                  <a:pt x="251625" y="2364170"/>
                </a:lnTo>
                <a:lnTo>
                  <a:pt x="204096" y="2280295"/>
                </a:lnTo>
                <a:lnTo>
                  <a:pt x="153769" y="2196423"/>
                </a:lnTo>
                <a:lnTo>
                  <a:pt x="106240" y="2115344"/>
                </a:lnTo>
                <a:lnTo>
                  <a:pt x="64305" y="2028673"/>
                </a:lnTo>
                <a:lnTo>
                  <a:pt x="30754" y="1944798"/>
                </a:lnTo>
                <a:lnTo>
                  <a:pt x="8387" y="1858129"/>
                </a:lnTo>
                <a:lnTo>
                  <a:pt x="0" y="1768662"/>
                </a:lnTo>
                <a:lnTo>
                  <a:pt x="8387" y="1679195"/>
                </a:lnTo>
                <a:lnTo>
                  <a:pt x="30754" y="1592526"/>
                </a:lnTo>
                <a:lnTo>
                  <a:pt x="64305" y="1508651"/>
                </a:lnTo>
                <a:lnTo>
                  <a:pt x="106240" y="1421980"/>
                </a:lnTo>
                <a:lnTo>
                  <a:pt x="153769" y="1340903"/>
                </a:lnTo>
                <a:lnTo>
                  <a:pt x="204096" y="1257028"/>
                </a:lnTo>
                <a:lnTo>
                  <a:pt x="251625" y="1173153"/>
                </a:lnTo>
                <a:lnTo>
                  <a:pt x="293561" y="1089278"/>
                </a:lnTo>
                <a:lnTo>
                  <a:pt x="327111" y="1008199"/>
                </a:lnTo>
                <a:lnTo>
                  <a:pt x="349477" y="921528"/>
                </a:lnTo>
                <a:lnTo>
                  <a:pt x="360659" y="834859"/>
                </a:lnTo>
                <a:lnTo>
                  <a:pt x="360659" y="742599"/>
                </a:lnTo>
                <a:lnTo>
                  <a:pt x="355069" y="647539"/>
                </a:lnTo>
                <a:lnTo>
                  <a:pt x="343885" y="552482"/>
                </a:lnTo>
                <a:lnTo>
                  <a:pt x="329907" y="457425"/>
                </a:lnTo>
                <a:lnTo>
                  <a:pt x="318723" y="362366"/>
                </a:lnTo>
                <a:lnTo>
                  <a:pt x="310335" y="267309"/>
                </a:lnTo>
                <a:lnTo>
                  <a:pt x="313131" y="177842"/>
                </a:lnTo>
                <a:lnTo>
                  <a:pt x="324315" y="91173"/>
                </a:lnTo>
                <a:lnTo>
                  <a:pt x="349477" y="72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Ο πάνσοφος του αρχαίου κόσμου Αριστοτέλης - Newsbeast">
            <a:extLst>
              <a:ext uri="{FF2B5EF4-FFF2-40B4-BE49-F238E27FC236}">
                <a16:creationId xmlns:a16="http://schemas.microsoft.com/office/drawing/2014/main" id="{02F131BD-4DD8-4547-A744-F09AE11922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89"/>
          <a:stretch/>
        </p:blipFill>
        <p:spPr bwMode="auto">
          <a:xfrm>
            <a:off x="6003221" y="10"/>
            <a:ext cx="6188779" cy="6157770"/>
          </a:xfrm>
          <a:custGeom>
            <a:avLst/>
            <a:gdLst/>
            <a:ahLst/>
            <a:cxnLst/>
            <a:rect l="l" t="t" r="r" b="b"/>
            <a:pathLst>
              <a:path w="6188779" h="6157780">
                <a:moveTo>
                  <a:pt x="384150" y="0"/>
                </a:moveTo>
                <a:lnTo>
                  <a:pt x="6188779" y="0"/>
                </a:lnTo>
                <a:lnTo>
                  <a:pt x="6188779" y="5757340"/>
                </a:lnTo>
                <a:lnTo>
                  <a:pt x="6142640" y="5790022"/>
                </a:lnTo>
                <a:lnTo>
                  <a:pt x="6076017" y="5824665"/>
                </a:lnTo>
                <a:lnTo>
                  <a:pt x="5996070" y="5848651"/>
                </a:lnTo>
                <a:lnTo>
                  <a:pt x="5913457" y="5859310"/>
                </a:lnTo>
                <a:lnTo>
                  <a:pt x="5828180" y="5861974"/>
                </a:lnTo>
                <a:lnTo>
                  <a:pt x="5737573" y="5853979"/>
                </a:lnTo>
                <a:lnTo>
                  <a:pt x="5646965" y="5843320"/>
                </a:lnTo>
                <a:lnTo>
                  <a:pt x="5556358" y="5829995"/>
                </a:lnTo>
                <a:lnTo>
                  <a:pt x="5465751" y="5819336"/>
                </a:lnTo>
                <a:lnTo>
                  <a:pt x="5375143" y="5814006"/>
                </a:lnTo>
                <a:lnTo>
                  <a:pt x="5287201" y="5814006"/>
                </a:lnTo>
                <a:lnTo>
                  <a:pt x="5204589" y="5824665"/>
                </a:lnTo>
                <a:lnTo>
                  <a:pt x="5119310" y="5845985"/>
                </a:lnTo>
                <a:lnTo>
                  <a:pt x="5042027" y="5877963"/>
                </a:lnTo>
                <a:lnTo>
                  <a:pt x="4962081" y="5920603"/>
                </a:lnTo>
                <a:lnTo>
                  <a:pt x="4882133" y="5963242"/>
                </a:lnTo>
                <a:lnTo>
                  <a:pt x="4802186" y="6011210"/>
                </a:lnTo>
                <a:lnTo>
                  <a:pt x="4724903" y="6056514"/>
                </a:lnTo>
                <a:lnTo>
                  <a:pt x="4642291" y="6096487"/>
                </a:lnTo>
                <a:lnTo>
                  <a:pt x="4562343" y="6128466"/>
                </a:lnTo>
                <a:lnTo>
                  <a:pt x="4479729" y="6149785"/>
                </a:lnTo>
                <a:lnTo>
                  <a:pt x="4394453" y="6157780"/>
                </a:lnTo>
                <a:lnTo>
                  <a:pt x="4309175" y="6149785"/>
                </a:lnTo>
                <a:lnTo>
                  <a:pt x="4226563" y="6128466"/>
                </a:lnTo>
                <a:lnTo>
                  <a:pt x="4146616" y="6096487"/>
                </a:lnTo>
                <a:lnTo>
                  <a:pt x="4064003" y="6056514"/>
                </a:lnTo>
                <a:lnTo>
                  <a:pt x="3986719" y="6011210"/>
                </a:lnTo>
                <a:lnTo>
                  <a:pt x="3906773" y="5963242"/>
                </a:lnTo>
                <a:lnTo>
                  <a:pt x="3826826" y="5920603"/>
                </a:lnTo>
                <a:lnTo>
                  <a:pt x="3746877" y="5877963"/>
                </a:lnTo>
                <a:lnTo>
                  <a:pt x="3666929" y="5845985"/>
                </a:lnTo>
                <a:lnTo>
                  <a:pt x="3584318" y="5824665"/>
                </a:lnTo>
                <a:lnTo>
                  <a:pt x="3501705" y="5814006"/>
                </a:lnTo>
                <a:lnTo>
                  <a:pt x="3413762" y="5814006"/>
                </a:lnTo>
                <a:lnTo>
                  <a:pt x="3323155" y="5819336"/>
                </a:lnTo>
                <a:lnTo>
                  <a:pt x="3232547" y="5829995"/>
                </a:lnTo>
                <a:lnTo>
                  <a:pt x="3141940" y="5843320"/>
                </a:lnTo>
                <a:lnTo>
                  <a:pt x="3051334" y="5853979"/>
                </a:lnTo>
                <a:lnTo>
                  <a:pt x="2960727" y="5861974"/>
                </a:lnTo>
                <a:lnTo>
                  <a:pt x="2875448" y="5859310"/>
                </a:lnTo>
                <a:lnTo>
                  <a:pt x="2792837" y="5848651"/>
                </a:lnTo>
                <a:lnTo>
                  <a:pt x="2712889" y="5824665"/>
                </a:lnTo>
                <a:lnTo>
                  <a:pt x="2646265" y="5790022"/>
                </a:lnTo>
                <a:lnTo>
                  <a:pt x="2582308" y="5744719"/>
                </a:lnTo>
                <a:lnTo>
                  <a:pt x="2526343" y="5691420"/>
                </a:lnTo>
                <a:lnTo>
                  <a:pt x="2470381" y="5630127"/>
                </a:lnTo>
                <a:lnTo>
                  <a:pt x="2419747" y="5566168"/>
                </a:lnTo>
                <a:lnTo>
                  <a:pt x="2369114" y="5499546"/>
                </a:lnTo>
                <a:lnTo>
                  <a:pt x="2318480" y="5432923"/>
                </a:lnTo>
                <a:lnTo>
                  <a:pt x="2267846" y="5368966"/>
                </a:lnTo>
                <a:lnTo>
                  <a:pt x="2214548" y="5307671"/>
                </a:lnTo>
                <a:lnTo>
                  <a:pt x="2153255" y="5254373"/>
                </a:lnTo>
                <a:lnTo>
                  <a:pt x="2094628" y="5206405"/>
                </a:lnTo>
                <a:lnTo>
                  <a:pt x="2028005" y="5169096"/>
                </a:lnTo>
                <a:lnTo>
                  <a:pt x="1956051" y="5137117"/>
                </a:lnTo>
                <a:lnTo>
                  <a:pt x="1878768" y="5110467"/>
                </a:lnTo>
                <a:lnTo>
                  <a:pt x="1798822" y="5086483"/>
                </a:lnTo>
                <a:lnTo>
                  <a:pt x="1718873" y="5065163"/>
                </a:lnTo>
                <a:lnTo>
                  <a:pt x="1636260" y="5043845"/>
                </a:lnTo>
                <a:lnTo>
                  <a:pt x="1558978" y="5019861"/>
                </a:lnTo>
                <a:lnTo>
                  <a:pt x="1481696" y="4993211"/>
                </a:lnTo>
                <a:lnTo>
                  <a:pt x="1409744" y="4961233"/>
                </a:lnTo>
                <a:lnTo>
                  <a:pt x="1345785" y="4921259"/>
                </a:lnTo>
                <a:lnTo>
                  <a:pt x="1287158" y="4873289"/>
                </a:lnTo>
                <a:lnTo>
                  <a:pt x="1239188" y="4814663"/>
                </a:lnTo>
                <a:lnTo>
                  <a:pt x="1199215" y="4750703"/>
                </a:lnTo>
                <a:lnTo>
                  <a:pt x="1167237" y="4678752"/>
                </a:lnTo>
                <a:lnTo>
                  <a:pt x="1140586" y="4601469"/>
                </a:lnTo>
                <a:lnTo>
                  <a:pt x="1116602" y="4524185"/>
                </a:lnTo>
                <a:lnTo>
                  <a:pt x="1095283" y="4441574"/>
                </a:lnTo>
                <a:lnTo>
                  <a:pt x="1073962" y="4361626"/>
                </a:lnTo>
                <a:lnTo>
                  <a:pt x="1049979" y="4281677"/>
                </a:lnTo>
                <a:lnTo>
                  <a:pt x="1023330" y="4204395"/>
                </a:lnTo>
                <a:lnTo>
                  <a:pt x="991351" y="4132443"/>
                </a:lnTo>
                <a:lnTo>
                  <a:pt x="954043" y="4065820"/>
                </a:lnTo>
                <a:lnTo>
                  <a:pt x="906073" y="4007191"/>
                </a:lnTo>
                <a:lnTo>
                  <a:pt x="852774" y="3945898"/>
                </a:lnTo>
                <a:lnTo>
                  <a:pt x="791482" y="3892600"/>
                </a:lnTo>
                <a:lnTo>
                  <a:pt x="724858" y="3841967"/>
                </a:lnTo>
                <a:lnTo>
                  <a:pt x="658236" y="3791333"/>
                </a:lnTo>
                <a:lnTo>
                  <a:pt x="591613" y="3740699"/>
                </a:lnTo>
                <a:lnTo>
                  <a:pt x="527656" y="3690067"/>
                </a:lnTo>
                <a:lnTo>
                  <a:pt x="466362" y="3634102"/>
                </a:lnTo>
                <a:lnTo>
                  <a:pt x="413063" y="3578140"/>
                </a:lnTo>
                <a:lnTo>
                  <a:pt x="367761" y="3514183"/>
                </a:lnTo>
                <a:lnTo>
                  <a:pt x="333116" y="3447559"/>
                </a:lnTo>
                <a:lnTo>
                  <a:pt x="309132" y="3367611"/>
                </a:lnTo>
                <a:lnTo>
                  <a:pt x="298471" y="3284998"/>
                </a:lnTo>
                <a:lnTo>
                  <a:pt x="295806" y="3199721"/>
                </a:lnTo>
                <a:lnTo>
                  <a:pt x="303802" y="3109114"/>
                </a:lnTo>
                <a:lnTo>
                  <a:pt x="314462" y="3018506"/>
                </a:lnTo>
                <a:lnTo>
                  <a:pt x="327785" y="2927901"/>
                </a:lnTo>
                <a:lnTo>
                  <a:pt x="338446" y="2837293"/>
                </a:lnTo>
                <a:lnTo>
                  <a:pt x="343774" y="2746686"/>
                </a:lnTo>
                <a:lnTo>
                  <a:pt x="343774" y="2658743"/>
                </a:lnTo>
                <a:lnTo>
                  <a:pt x="333116" y="2576130"/>
                </a:lnTo>
                <a:lnTo>
                  <a:pt x="311796" y="2493517"/>
                </a:lnTo>
                <a:lnTo>
                  <a:pt x="279817" y="2416237"/>
                </a:lnTo>
                <a:lnTo>
                  <a:pt x="239844" y="2336288"/>
                </a:lnTo>
                <a:lnTo>
                  <a:pt x="194541" y="2256340"/>
                </a:lnTo>
                <a:lnTo>
                  <a:pt x="146571" y="2176393"/>
                </a:lnTo>
                <a:lnTo>
                  <a:pt x="101267" y="2099111"/>
                </a:lnTo>
                <a:lnTo>
                  <a:pt x="61293" y="2016498"/>
                </a:lnTo>
                <a:lnTo>
                  <a:pt x="29315" y="1936550"/>
                </a:lnTo>
                <a:lnTo>
                  <a:pt x="7995" y="1853939"/>
                </a:lnTo>
                <a:lnTo>
                  <a:pt x="0" y="1768660"/>
                </a:lnTo>
                <a:lnTo>
                  <a:pt x="7995" y="1683383"/>
                </a:lnTo>
                <a:lnTo>
                  <a:pt x="29315" y="1600771"/>
                </a:lnTo>
                <a:lnTo>
                  <a:pt x="61293" y="1520824"/>
                </a:lnTo>
                <a:lnTo>
                  <a:pt x="101267" y="1438211"/>
                </a:lnTo>
                <a:lnTo>
                  <a:pt x="146571" y="1360929"/>
                </a:lnTo>
                <a:lnTo>
                  <a:pt x="194541" y="1280980"/>
                </a:lnTo>
                <a:lnTo>
                  <a:pt x="239844" y="1201034"/>
                </a:lnTo>
                <a:lnTo>
                  <a:pt x="279817" y="1121085"/>
                </a:lnTo>
                <a:lnTo>
                  <a:pt x="311796" y="1043803"/>
                </a:lnTo>
                <a:lnTo>
                  <a:pt x="333116" y="961190"/>
                </a:lnTo>
                <a:lnTo>
                  <a:pt x="343774" y="878578"/>
                </a:lnTo>
                <a:lnTo>
                  <a:pt x="343774" y="790636"/>
                </a:lnTo>
                <a:lnTo>
                  <a:pt x="338446" y="700029"/>
                </a:lnTo>
                <a:lnTo>
                  <a:pt x="327785" y="609422"/>
                </a:lnTo>
                <a:lnTo>
                  <a:pt x="314462" y="518814"/>
                </a:lnTo>
                <a:lnTo>
                  <a:pt x="303802" y="428207"/>
                </a:lnTo>
                <a:lnTo>
                  <a:pt x="295806" y="337599"/>
                </a:lnTo>
                <a:lnTo>
                  <a:pt x="298471" y="252322"/>
                </a:lnTo>
                <a:lnTo>
                  <a:pt x="309132" y="169710"/>
                </a:lnTo>
                <a:lnTo>
                  <a:pt x="333116" y="89761"/>
                </a:lnTo>
                <a:lnTo>
                  <a:pt x="367761" y="23140"/>
                </a:lnTo>
                <a:close/>
              </a:path>
            </a:pathLst>
          </a:custGeom>
          <a:solidFill>
            <a:schemeClr val="accent2"/>
          </a:solidFill>
          <a:ln w="203200"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9FFB86E-E5EF-4855-92DC-5DBA6BDD1066}"/>
              </a:ext>
            </a:extLst>
          </p:cNvPr>
          <p:cNvSpPr txBox="1"/>
          <p:nvPr/>
        </p:nvSpPr>
        <p:spPr>
          <a:xfrm>
            <a:off x="77909" y="1796123"/>
            <a:ext cx="6112700" cy="42750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b="1" dirty="0">
                <a:latin typeface="Bookman Old Style" panose="02050604050505020204" pitchFamily="18" charset="0"/>
              </a:rPr>
              <a:t>Δικαιοσύνη: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b="1" dirty="0">
                <a:latin typeface="Bookman Old Style" panose="02050604050505020204" pitchFamily="18" charset="0"/>
              </a:rPr>
              <a:t>Η κορωνίδα των αρετών αφού ωφελεί το σύνολο της κοινωνίας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l-GR" b="1" dirty="0"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dirty="0">
                <a:latin typeface="Bookman Old Style" panose="02050604050505020204" pitchFamily="18" charset="0"/>
              </a:rPr>
              <a:t>Για να γίνει κανείς δίκαιος δεν αρκεί να γνωρίζει τι είναι δικαιοσύνη αλλά να εκτελεί διαρκώς δίκαιες πράξεις, εθίζοντας έτσι το άλογο μέρος της ψυχής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l-GR" dirty="0"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dirty="0">
                <a:latin typeface="Bookman Old Style" panose="02050604050505020204" pitchFamily="18" charset="0"/>
              </a:rPr>
              <a:t>Για να είναι μια πράξη δίκαιη πρέπει να μη γίνεται με επιβολή αλλά μετά από προαίρεση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l-GR" dirty="0"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dirty="0">
                <a:latin typeface="Bookman Old Style" panose="02050604050505020204" pitchFamily="18" charset="0"/>
              </a:rPr>
              <a:t>Η δικαιοσύνη μπορεί να είναι 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l-GR" dirty="0">
                <a:latin typeface="Bookman Old Style" panose="02050604050505020204" pitchFamily="18" charset="0"/>
              </a:rPr>
              <a:t>Ηθική όταν έχει προαιρετικό χαρακτήρα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l-GR" dirty="0">
                <a:latin typeface="Bookman Old Style" panose="02050604050505020204" pitchFamily="18" charset="0"/>
              </a:rPr>
              <a:t>Πολιτική όταν έχει αναγκαστικό χαρακτήρα</a:t>
            </a:r>
          </a:p>
        </p:txBody>
      </p:sp>
    </p:spTree>
    <p:extLst>
      <p:ext uri="{BB962C8B-B14F-4D97-AF65-F5344CB8AC3E}">
        <p14:creationId xmlns:p14="http://schemas.microsoft.com/office/powerpoint/2010/main" val="2496491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A8B0DA-13A9-463F-8141-C5CA147D8B02}"/>
              </a:ext>
            </a:extLst>
          </p:cNvPr>
          <p:cNvSpPr txBox="1"/>
          <p:nvPr/>
        </p:nvSpPr>
        <p:spPr>
          <a:xfrm>
            <a:off x="6901731" y="286856"/>
            <a:ext cx="5735541" cy="1330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l-GR" sz="2800" b="1" dirty="0">
                <a:latin typeface="+mj-lt"/>
                <a:ea typeface="+mj-ea"/>
                <a:cs typeface="+mj-cs"/>
              </a:rPr>
              <a:t>Βασικές Αρχές  φιλοσοφίας </a:t>
            </a:r>
            <a:endParaRPr lang="en-US" sz="28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Ο πάνσοφος του αρχαίου κόσμου Αριστοτέλης - Newsbeast">
            <a:extLst>
              <a:ext uri="{FF2B5EF4-FFF2-40B4-BE49-F238E27FC236}">
                <a16:creationId xmlns:a16="http://schemas.microsoft.com/office/drawing/2014/main" id="{02F131BD-4DD8-4547-A744-F09AE11922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9297"/>
          <a:stretch/>
        </p:blipFill>
        <p:spPr bwMode="auto"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3F8942F-460D-426D-AE8D-87952BB06670}"/>
              </a:ext>
            </a:extLst>
          </p:cNvPr>
          <p:cNvSpPr txBox="1"/>
          <p:nvPr/>
        </p:nvSpPr>
        <p:spPr>
          <a:xfrm>
            <a:off x="6589643" y="1904540"/>
            <a:ext cx="5486399" cy="4446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l-GR" sz="1200" b="1" dirty="0">
              <a:latin typeface="Bookman Old Style" panose="02050604050505020204" pitchFamily="18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200" b="1" dirty="0">
                <a:latin typeface="Bookman Old Style" panose="02050604050505020204" pitchFamily="18" charset="0"/>
              </a:rPr>
              <a:t>Θεμελιωτής των φυσικών επιστημών: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l-GR" sz="1200" dirty="0">
                <a:latin typeface="Bookman Old Style" panose="02050604050505020204" pitchFamily="18" charset="0"/>
              </a:rPr>
              <a:t>     Ταξινομεί σε επιστήμες όλη τη γνώση που ήταν μέχρι τότε διαθέσιμη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l-GR" sz="1200" dirty="0">
                <a:latin typeface="Bookman Old Style" panose="02050604050505020204" pitchFamily="18" charset="0"/>
              </a:rPr>
              <a:t>Φυσική, ηθική, μεταφυσική, ψυχολογία, πολιτική, βιολογία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l-GR" sz="1200" b="1" dirty="0">
              <a:latin typeface="Bookman Old Style" panose="02050604050505020204" pitchFamily="18" charset="0"/>
            </a:endParaRPr>
          </a:p>
          <a:p>
            <a:pPr marL="228600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200" b="1" dirty="0">
                <a:latin typeface="Bookman Old Style" panose="02050604050505020204" pitchFamily="18" charset="0"/>
              </a:rPr>
              <a:t> Θεμελιωτής της Λογικής: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l-GR" sz="1200" dirty="0">
              <a:latin typeface="Bookman Old Style" panose="02050604050505020204" pitchFamily="18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latin typeface="Bookman Old Style" panose="02050604050505020204" pitchFamily="18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200" b="1" dirty="0">
                <a:latin typeface="Bookman Old Style" panose="02050604050505020204" pitchFamily="18" charset="0"/>
              </a:rPr>
              <a:t>Η αρχή της μεσότητας: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l-GR" sz="1200" b="1" dirty="0">
                <a:latin typeface="Bookman Old Style" panose="02050604050505020204" pitchFamily="18" charset="0"/>
              </a:rPr>
              <a:t>        </a:t>
            </a:r>
            <a:r>
              <a:rPr lang="el-GR" sz="1200" dirty="0">
                <a:latin typeface="Bookman Old Style" panose="02050604050505020204" pitchFamily="18" charset="0"/>
              </a:rPr>
              <a:t>Η μεσότητα βρίσκεται ανάμεσα σε δύο ακρότητες, από τις οποίες η                	μία είναι η έλλειψη κι η άλλη η υπερβολή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l-GR" sz="1200" dirty="0">
                <a:latin typeface="Bookman Old Style" panose="02050604050505020204" pitchFamily="18" charset="0"/>
              </a:rPr>
              <a:t>Η ανδρεία π.χ. είναι το σωστό μέτρο ανάμεσα στη δειλία και το θράσος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441430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A8B0DA-13A9-463F-8141-C5CA147D8B02}"/>
              </a:ext>
            </a:extLst>
          </p:cNvPr>
          <p:cNvSpPr txBox="1"/>
          <p:nvPr/>
        </p:nvSpPr>
        <p:spPr>
          <a:xfrm>
            <a:off x="7320466" y="609600"/>
            <a:ext cx="4140014" cy="1330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latin typeface="+mj-lt"/>
                <a:ea typeface="+mj-ea"/>
                <a:cs typeface="+mj-cs"/>
              </a:rPr>
              <a:t>384 π.Χ. </a:t>
            </a:r>
            <a:r>
              <a:rPr lang="en-US" sz="2800" b="1" dirty="0" err="1">
                <a:latin typeface="+mj-lt"/>
                <a:ea typeface="+mj-ea"/>
                <a:cs typeface="+mj-cs"/>
              </a:rPr>
              <a:t>Αρχ</a:t>
            </a:r>
            <a:r>
              <a:rPr lang="en-US" sz="2800" b="1" dirty="0">
                <a:latin typeface="+mj-lt"/>
                <a:ea typeface="+mj-ea"/>
                <a:cs typeface="+mj-cs"/>
              </a:rPr>
              <a:t>αία Στάγειρα – 322 π.Χ. </a:t>
            </a:r>
            <a:r>
              <a:rPr lang="en-US" sz="2800" b="1" dirty="0" err="1">
                <a:latin typeface="+mj-lt"/>
                <a:ea typeface="+mj-ea"/>
                <a:cs typeface="+mj-cs"/>
              </a:rPr>
              <a:t>Αρχ</a:t>
            </a:r>
            <a:r>
              <a:rPr lang="en-US" sz="2800" b="1" dirty="0">
                <a:latin typeface="+mj-lt"/>
                <a:ea typeface="+mj-ea"/>
                <a:cs typeface="+mj-cs"/>
              </a:rPr>
              <a:t>αία Χαλκίδα</a:t>
            </a:r>
          </a:p>
        </p:txBody>
      </p:sp>
      <p:pic>
        <p:nvPicPr>
          <p:cNvPr id="2050" name="Picture 2" descr="Ο πάνσοφος του αρχαίου κόσμου Αριστοτέλης - Newsbeast">
            <a:extLst>
              <a:ext uri="{FF2B5EF4-FFF2-40B4-BE49-F238E27FC236}">
                <a16:creationId xmlns:a16="http://schemas.microsoft.com/office/drawing/2014/main" id="{02F131BD-4DD8-4547-A744-F09AE11922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9297"/>
          <a:stretch/>
        </p:blipFill>
        <p:spPr bwMode="auto"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3F8942F-460D-426D-AE8D-87952BB06670}"/>
              </a:ext>
            </a:extLst>
          </p:cNvPr>
          <p:cNvSpPr txBox="1"/>
          <p:nvPr/>
        </p:nvSpPr>
        <p:spPr>
          <a:xfrm>
            <a:off x="7320465" y="2194102"/>
            <a:ext cx="4140013" cy="390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Πα</a:t>
            </a:r>
            <a:r>
              <a:rPr lang="en-US" sz="1100" dirty="0" err="1"/>
              <a:t>τέρ</a:t>
            </a:r>
            <a:r>
              <a:rPr lang="en-US" sz="1100" dirty="0"/>
              <a:t>ας του, </a:t>
            </a:r>
            <a:r>
              <a:rPr lang="en-US" sz="1100" b="1" dirty="0"/>
              <a:t>ο Νικόμαχος </a:t>
            </a:r>
            <a:r>
              <a:rPr lang="en-US" sz="1100" dirty="0"/>
              <a:t>γιατρός του βασιλιά της Μακεδονίας, Αμύντα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err="1"/>
              <a:t>Μητέρ</a:t>
            </a:r>
            <a:r>
              <a:rPr lang="en-US" sz="1100" dirty="0"/>
              <a:t>α του, </a:t>
            </a:r>
            <a:r>
              <a:rPr lang="en-US" sz="1100" b="1" dirty="0"/>
              <a:t>η  Φαιστιάδα </a:t>
            </a:r>
            <a:r>
              <a:rPr lang="en-US" sz="1100" dirty="0"/>
              <a:t>από το γένος των  Ασκληπίαδων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 err="1"/>
              <a:t>Ορφ</a:t>
            </a:r>
            <a:r>
              <a:rPr lang="en-US" sz="1100" dirty="0"/>
              <a:t>ανεύει πολύ νωρίς και την επιμέλειά του αναλαμβάνει  ο Πρόξενος, φίλος του πατέρα του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1" dirty="0"/>
              <a:t>367 π.Χ: </a:t>
            </a:r>
            <a:r>
              <a:rPr lang="en-US" sz="1100" dirty="0" err="1"/>
              <a:t>Εισέρχετ</a:t>
            </a:r>
            <a:r>
              <a:rPr lang="en-US" sz="1100" dirty="0"/>
              <a:t>αι στη σχολή του Πλάτωνα στα 17 χρόνια του και παραμένει εκεί 20 χρόνια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dirty="0"/>
              <a:t>      	    (</a:t>
            </a:r>
            <a:r>
              <a:rPr lang="en-US" sz="1100" dirty="0" err="1"/>
              <a:t>ώς</a:t>
            </a:r>
            <a:r>
              <a:rPr lang="en-US" sz="1100" dirty="0"/>
              <a:t> </a:t>
            </a:r>
            <a:r>
              <a:rPr lang="en-US" sz="1100" dirty="0" err="1"/>
              <a:t>το</a:t>
            </a:r>
            <a:r>
              <a:rPr lang="en-US" sz="1100" dirty="0"/>
              <a:t> </a:t>
            </a:r>
            <a:r>
              <a:rPr lang="en-US" sz="1100" dirty="0" err="1"/>
              <a:t>θάν</a:t>
            </a:r>
            <a:r>
              <a:rPr lang="en-US" sz="1100" dirty="0"/>
              <a:t>ατο του Πλάτωνα)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1" dirty="0"/>
              <a:t>342 π.Χ: </a:t>
            </a:r>
            <a:r>
              <a:rPr lang="en-US" sz="1100" dirty="0" err="1"/>
              <a:t>Αν</a:t>
            </a:r>
            <a:r>
              <a:rPr lang="en-US" sz="1100" dirty="0"/>
              <a:t>αλαμβάνει τη διαπαιδαγώγηση του Μεγάλου Αλέξανδρου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1" dirty="0"/>
              <a:t>335 π.Χ: </a:t>
            </a:r>
            <a:r>
              <a:rPr lang="en-US" sz="1100" dirty="0" err="1"/>
              <a:t>Γυρίζει</a:t>
            </a:r>
            <a:r>
              <a:rPr lang="en-US" sz="1100" dirty="0"/>
              <a:t> </a:t>
            </a:r>
            <a:r>
              <a:rPr lang="en-US" sz="1100" dirty="0" err="1"/>
              <a:t>στην</a:t>
            </a:r>
            <a:r>
              <a:rPr lang="en-US" sz="1100" dirty="0"/>
              <a:t> </a:t>
            </a:r>
            <a:r>
              <a:rPr lang="en-US" sz="1100" dirty="0" err="1"/>
              <a:t>Αθήν</a:t>
            </a:r>
            <a:r>
              <a:rPr lang="en-US" sz="1100" dirty="0"/>
              <a:t>α και ιδρύει τη δική του φιλοσοφική σχολή </a:t>
            </a:r>
            <a:r>
              <a:rPr lang="en-US" sz="1100" b="1" dirty="0"/>
              <a:t>Περιπατητική Σχολή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1" dirty="0"/>
              <a:t>      </a:t>
            </a:r>
            <a:r>
              <a:rPr lang="en-US" sz="1100" b="1" dirty="0" err="1"/>
              <a:t>Στη</a:t>
            </a:r>
            <a:r>
              <a:rPr lang="en-US" sz="1100" b="1" dirty="0"/>
              <a:t> </a:t>
            </a:r>
            <a:r>
              <a:rPr lang="en-US" sz="1100" b="1" dirty="0" err="1"/>
              <a:t>σχολή</a:t>
            </a:r>
            <a:r>
              <a:rPr lang="en-US" sz="1100" b="1" dirty="0"/>
              <a:t> </a:t>
            </a:r>
            <a:r>
              <a:rPr lang="en-US" sz="1100" b="1" dirty="0" err="1"/>
              <a:t>οργ</a:t>
            </a:r>
            <a:r>
              <a:rPr lang="en-US" sz="1100" b="1" dirty="0"/>
              <a:t>ανώνει μεγάλη βιβλιοθήκη και συγκεντρώνει χάρτες και όργανα χρήσιμα για τη     	διδασκαλία των φυσικών μαθημάτων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100" b="1" dirty="0"/>
              <a:t>333 π.Χ: </a:t>
            </a:r>
            <a:r>
              <a:rPr lang="en-US" sz="1100" dirty="0" err="1"/>
              <a:t>Εγκ</a:t>
            </a:r>
            <a:r>
              <a:rPr lang="en-US" sz="1100" dirty="0"/>
              <a:t>αταλείπει την Αθήνα μετά το θάνατο του Μ. </a:t>
            </a:r>
            <a:r>
              <a:rPr lang="en-US" sz="1100" dirty="0" err="1"/>
              <a:t>Αλεξάνδρου</a:t>
            </a:r>
            <a:r>
              <a:rPr lang="en-US" sz="1100" dirty="0"/>
              <a:t> και </a:t>
            </a:r>
            <a:r>
              <a:rPr lang="en-US" sz="1100" dirty="0" err="1"/>
              <a:t>εγκ</a:t>
            </a:r>
            <a:r>
              <a:rPr lang="en-US" sz="1100" dirty="0"/>
              <a:t>αθίσταται στην Χαλκίδα όπου κι αποβιώνει</a:t>
            </a:r>
            <a:endParaRPr lang="en-US" sz="1100" b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64156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Ο πάνσοφος του αρχαίου κόσμου Αριστοτέλης - Newsbeast">
            <a:extLst>
              <a:ext uri="{FF2B5EF4-FFF2-40B4-BE49-F238E27FC236}">
                <a16:creationId xmlns:a16="http://schemas.microsoft.com/office/drawing/2014/main" id="{02F131BD-4DD8-4547-A744-F09AE11922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55" r="-2" b="34382"/>
          <a:stretch/>
        </p:blipFill>
        <p:spPr bwMode="auto">
          <a:xfrm>
            <a:off x="1693926" y="344181"/>
            <a:ext cx="8801100" cy="5955873"/>
          </a:xfrm>
          <a:custGeom>
            <a:avLst/>
            <a:gdLst/>
            <a:ahLst/>
            <a:cxnLst/>
            <a:rect l="l" t="t" r="r" b="b"/>
            <a:pathLst>
              <a:path w="8678780" h="5873097">
                <a:moveTo>
                  <a:pt x="1379513" y="25"/>
                </a:moveTo>
                <a:cubicBezTo>
                  <a:pt x="1399326" y="458"/>
                  <a:pt x="1419819" y="6516"/>
                  <a:pt x="1438386" y="8439"/>
                </a:cubicBezTo>
                <a:cubicBezTo>
                  <a:pt x="1848256" y="51517"/>
                  <a:pt x="2258124" y="98056"/>
                  <a:pt x="2668443" y="139209"/>
                </a:cubicBezTo>
                <a:cubicBezTo>
                  <a:pt x="3052045" y="177671"/>
                  <a:pt x="3438361" y="186516"/>
                  <a:pt x="3823773" y="206516"/>
                </a:cubicBezTo>
                <a:cubicBezTo>
                  <a:pt x="4290252" y="230748"/>
                  <a:pt x="4755825" y="264980"/>
                  <a:pt x="5219588" y="318825"/>
                </a:cubicBezTo>
                <a:cubicBezTo>
                  <a:pt x="5541595" y="356518"/>
                  <a:pt x="5866772" y="382670"/>
                  <a:pt x="6193307" y="352672"/>
                </a:cubicBezTo>
                <a:cubicBezTo>
                  <a:pt x="6209610" y="351131"/>
                  <a:pt x="6228180" y="346134"/>
                  <a:pt x="6241767" y="351131"/>
                </a:cubicBezTo>
                <a:cubicBezTo>
                  <a:pt x="6400280" y="407287"/>
                  <a:pt x="6573284" y="366901"/>
                  <a:pt x="6737683" y="402287"/>
                </a:cubicBezTo>
                <a:cubicBezTo>
                  <a:pt x="6695564" y="538826"/>
                  <a:pt x="6514862" y="527670"/>
                  <a:pt x="6412962" y="622288"/>
                </a:cubicBezTo>
                <a:cubicBezTo>
                  <a:pt x="6579172" y="659979"/>
                  <a:pt x="6728627" y="698057"/>
                  <a:pt x="6880346" y="726518"/>
                </a:cubicBezTo>
                <a:cubicBezTo>
                  <a:pt x="7041122" y="756519"/>
                  <a:pt x="7177442" y="837673"/>
                  <a:pt x="7334594" y="873826"/>
                </a:cubicBezTo>
                <a:cubicBezTo>
                  <a:pt x="7368112" y="881518"/>
                  <a:pt x="7408419" y="908442"/>
                  <a:pt x="7420192" y="934596"/>
                </a:cubicBezTo>
                <a:cubicBezTo>
                  <a:pt x="7458235" y="1019211"/>
                  <a:pt x="8217735" y="1256521"/>
                  <a:pt x="8128063" y="1331904"/>
                </a:cubicBezTo>
                <a:cubicBezTo>
                  <a:pt x="8090926" y="1363059"/>
                  <a:pt x="8042918" y="1385367"/>
                  <a:pt x="7992648" y="1416136"/>
                </a:cubicBezTo>
                <a:cubicBezTo>
                  <a:pt x="8068283" y="1474214"/>
                  <a:pt x="8153426" y="1499598"/>
                  <a:pt x="8244004" y="1516906"/>
                </a:cubicBezTo>
                <a:cubicBezTo>
                  <a:pt x="8271178" y="1522290"/>
                  <a:pt x="8297900" y="1533059"/>
                  <a:pt x="8300615" y="1559214"/>
                </a:cubicBezTo>
                <a:cubicBezTo>
                  <a:pt x="8303332" y="1586521"/>
                  <a:pt x="8275706" y="1597289"/>
                  <a:pt x="8252610" y="1609983"/>
                </a:cubicBezTo>
                <a:cubicBezTo>
                  <a:pt x="8220454" y="1627674"/>
                  <a:pt x="8189205" y="1643059"/>
                  <a:pt x="8148444" y="1645368"/>
                </a:cubicBezTo>
                <a:cubicBezTo>
                  <a:pt x="8081415" y="1648828"/>
                  <a:pt x="8049262" y="1698059"/>
                  <a:pt x="8010314" y="1734983"/>
                </a:cubicBezTo>
                <a:cubicBezTo>
                  <a:pt x="7988574" y="1755753"/>
                  <a:pt x="7977704" y="1797675"/>
                  <a:pt x="8015746" y="1804984"/>
                </a:cubicBezTo>
                <a:cubicBezTo>
                  <a:pt x="8107232" y="1822675"/>
                  <a:pt x="8099984" y="1873831"/>
                  <a:pt x="8097722" y="1931908"/>
                </a:cubicBezTo>
                <a:cubicBezTo>
                  <a:pt x="8094550" y="2003830"/>
                  <a:pt x="8040654" y="2036908"/>
                  <a:pt x="7974534" y="2064601"/>
                </a:cubicBezTo>
                <a:cubicBezTo>
                  <a:pt x="7951888" y="2074215"/>
                  <a:pt x="7919734" y="2073829"/>
                  <a:pt x="7911128" y="2103831"/>
                </a:cubicBezTo>
                <a:cubicBezTo>
                  <a:pt x="7948266" y="2132293"/>
                  <a:pt x="7993555" y="2109215"/>
                  <a:pt x="8033411" y="2117292"/>
                </a:cubicBezTo>
                <a:cubicBezTo>
                  <a:pt x="8066471" y="2123831"/>
                  <a:pt x="8121271" y="2120370"/>
                  <a:pt x="8075982" y="2172677"/>
                </a:cubicBezTo>
                <a:cubicBezTo>
                  <a:pt x="8062847" y="2187676"/>
                  <a:pt x="8078246" y="2199215"/>
                  <a:pt x="8095004" y="2200369"/>
                </a:cubicBezTo>
                <a:cubicBezTo>
                  <a:pt x="8229060" y="2212293"/>
                  <a:pt x="8167466" y="2318063"/>
                  <a:pt x="8210492" y="2373833"/>
                </a:cubicBezTo>
                <a:cubicBezTo>
                  <a:pt x="8222264" y="2389215"/>
                  <a:pt x="8209584" y="2415754"/>
                  <a:pt x="8191016" y="2422293"/>
                </a:cubicBezTo>
                <a:cubicBezTo>
                  <a:pt x="8072357" y="2465372"/>
                  <a:pt x="8056054" y="2568063"/>
                  <a:pt x="7998536" y="2656525"/>
                </a:cubicBezTo>
                <a:cubicBezTo>
                  <a:pt x="8061036" y="2691525"/>
                  <a:pt x="8135764" y="2699217"/>
                  <a:pt x="8203244" y="2721909"/>
                </a:cubicBezTo>
                <a:cubicBezTo>
                  <a:pt x="8273442" y="2745756"/>
                  <a:pt x="8273442" y="2763447"/>
                  <a:pt x="8215472" y="2832678"/>
                </a:cubicBezTo>
                <a:cubicBezTo>
                  <a:pt x="8366284" y="2847680"/>
                  <a:pt x="8366284" y="2847680"/>
                  <a:pt x="8319638" y="2956526"/>
                </a:cubicBezTo>
                <a:cubicBezTo>
                  <a:pt x="8445996" y="2966525"/>
                  <a:pt x="8529327" y="3018064"/>
                  <a:pt x="8548800" y="3130757"/>
                </a:cubicBezTo>
                <a:cubicBezTo>
                  <a:pt x="8558311" y="3185372"/>
                  <a:pt x="8615377" y="3211141"/>
                  <a:pt x="8678780" y="3247679"/>
                </a:cubicBezTo>
                <a:cubicBezTo>
                  <a:pt x="8599978" y="3283066"/>
                  <a:pt x="8546537" y="3356911"/>
                  <a:pt x="8454599" y="3278833"/>
                </a:cubicBezTo>
                <a:cubicBezTo>
                  <a:pt x="8421087" y="3250373"/>
                  <a:pt x="8424254" y="3286526"/>
                  <a:pt x="8419728" y="3296911"/>
                </a:cubicBezTo>
                <a:cubicBezTo>
                  <a:pt x="8408859" y="3322295"/>
                  <a:pt x="8431501" y="3339218"/>
                  <a:pt x="8446448" y="3358448"/>
                </a:cubicBezTo>
                <a:cubicBezTo>
                  <a:pt x="8460939" y="3377681"/>
                  <a:pt x="8478149" y="3398064"/>
                  <a:pt x="8482226" y="3419605"/>
                </a:cubicBezTo>
                <a:cubicBezTo>
                  <a:pt x="8484942" y="3434604"/>
                  <a:pt x="8471809" y="3456526"/>
                  <a:pt x="8457318" y="3467682"/>
                </a:cubicBezTo>
                <a:cubicBezTo>
                  <a:pt x="8381232" y="3526527"/>
                  <a:pt x="8426520" y="3658836"/>
                  <a:pt x="8282501" y="3675759"/>
                </a:cubicBezTo>
                <a:cubicBezTo>
                  <a:pt x="8217735" y="3683450"/>
                  <a:pt x="8186486" y="3731913"/>
                  <a:pt x="8138932" y="3758451"/>
                </a:cubicBezTo>
                <a:cubicBezTo>
                  <a:pt x="7973628" y="3851144"/>
                  <a:pt x="7863120" y="3970376"/>
                  <a:pt x="7811946" y="4134221"/>
                </a:cubicBezTo>
                <a:cubicBezTo>
                  <a:pt x="7797906" y="4179605"/>
                  <a:pt x="7744010" y="4216145"/>
                  <a:pt x="7709139" y="4256145"/>
                </a:cubicBezTo>
                <a:cubicBezTo>
                  <a:pt x="7725896" y="4285376"/>
                  <a:pt x="7817379" y="4222298"/>
                  <a:pt x="7785224" y="4299221"/>
                </a:cubicBezTo>
                <a:cubicBezTo>
                  <a:pt x="7760768" y="4356915"/>
                  <a:pt x="7698269" y="4392684"/>
                  <a:pt x="7639392" y="4426916"/>
                </a:cubicBezTo>
                <a:cubicBezTo>
                  <a:pt x="7572364" y="4465762"/>
                  <a:pt x="7498091" y="4496914"/>
                  <a:pt x="7467746" y="4568838"/>
                </a:cubicBezTo>
                <a:cubicBezTo>
                  <a:pt x="7461405" y="4584223"/>
                  <a:pt x="7441025" y="4600376"/>
                  <a:pt x="7422910" y="4606531"/>
                </a:cubicBezTo>
                <a:cubicBezTo>
                  <a:pt x="6478176" y="5872304"/>
                  <a:pt x="4152572" y="5880765"/>
                  <a:pt x="3884462" y="5871919"/>
                </a:cubicBezTo>
                <a:cubicBezTo>
                  <a:pt x="3559738" y="5860765"/>
                  <a:pt x="3252674" y="5782688"/>
                  <a:pt x="2951503" y="5685381"/>
                </a:cubicBezTo>
                <a:cubicBezTo>
                  <a:pt x="2824239" y="5644226"/>
                  <a:pt x="2706035" y="5585765"/>
                  <a:pt x="2582393" y="5540381"/>
                </a:cubicBezTo>
                <a:cubicBezTo>
                  <a:pt x="2411654" y="5477686"/>
                  <a:pt x="2279862" y="5358071"/>
                  <a:pt x="2109575" y="5307686"/>
                </a:cubicBezTo>
                <a:cubicBezTo>
                  <a:pt x="1934305" y="5255763"/>
                  <a:pt x="1784398" y="5160762"/>
                  <a:pt x="1604145" y="5120379"/>
                </a:cubicBezTo>
                <a:cubicBezTo>
                  <a:pt x="1509040" y="5098840"/>
                  <a:pt x="1417102" y="5059994"/>
                  <a:pt x="1432046" y="4948840"/>
                </a:cubicBezTo>
                <a:cubicBezTo>
                  <a:pt x="1436123" y="4917301"/>
                  <a:pt x="1411214" y="4891532"/>
                  <a:pt x="1371813" y="4900763"/>
                </a:cubicBezTo>
                <a:cubicBezTo>
                  <a:pt x="1296633" y="4918071"/>
                  <a:pt x="1262665" y="4872300"/>
                  <a:pt x="1220998" y="4838069"/>
                </a:cubicBezTo>
                <a:cubicBezTo>
                  <a:pt x="1146725" y="4777302"/>
                  <a:pt x="1076074" y="4712685"/>
                  <a:pt x="957869" y="4702684"/>
                </a:cubicBezTo>
                <a:cubicBezTo>
                  <a:pt x="980512" y="4654991"/>
                  <a:pt x="1019009" y="4661916"/>
                  <a:pt x="1054336" y="4671915"/>
                </a:cubicBezTo>
                <a:cubicBezTo>
                  <a:pt x="1147177" y="4698070"/>
                  <a:pt x="1239115" y="4727684"/>
                  <a:pt x="1331957" y="4753839"/>
                </a:cubicBezTo>
                <a:cubicBezTo>
                  <a:pt x="1392645" y="4770763"/>
                  <a:pt x="1452881" y="4794609"/>
                  <a:pt x="1533949" y="4775761"/>
                </a:cubicBezTo>
                <a:cubicBezTo>
                  <a:pt x="1464202" y="4679607"/>
                  <a:pt x="1345545" y="4662300"/>
                  <a:pt x="1249533" y="4632685"/>
                </a:cubicBezTo>
                <a:cubicBezTo>
                  <a:pt x="1129515" y="4595378"/>
                  <a:pt x="1058865" y="4524991"/>
                  <a:pt x="974172" y="4446530"/>
                </a:cubicBezTo>
                <a:cubicBezTo>
                  <a:pt x="1062487" y="4427683"/>
                  <a:pt x="1117287" y="4485377"/>
                  <a:pt x="1186579" y="4482299"/>
                </a:cubicBezTo>
                <a:cubicBezTo>
                  <a:pt x="1190203" y="4472300"/>
                  <a:pt x="1196544" y="4457684"/>
                  <a:pt x="1195637" y="4457299"/>
                </a:cubicBezTo>
                <a:cubicBezTo>
                  <a:pt x="1082415" y="4414222"/>
                  <a:pt x="1029426" y="4333453"/>
                  <a:pt x="1011761" y="4235759"/>
                </a:cubicBezTo>
                <a:cubicBezTo>
                  <a:pt x="1002706" y="4185376"/>
                  <a:pt x="961492" y="4169607"/>
                  <a:pt x="920731" y="4146528"/>
                </a:cubicBezTo>
                <a:cubicBezTo>
                  <a:pt x="778522" y="4064606"/>
                  <a:pt x="628163" y="3990375"/>
                  <a:pt x="511316" y="3877683"/>
                </a:cubicBezTo>
                <a:cubicBezTo>
                  <a:pt x="646279" y="3892682"/>
                  <a:pt x="754521" y="3966143"/>
                  <a:pt x="899898" y="3997682"/>
                </a:cubicBezTo>
                <a:cubicBezTo>
                  <a:pt x="784411" y="3873836"/>
                  <a:pt x="634956" y="3811144"/>
                  <a:pt x="498636" y="3736143"/>
                </a:cubicBezTo>
                <a:cubicBezTo>
                  <a:pt x="436588" y="3701912"/>
                  <a:pt x="379073" y="3658065"/>
                  <a:pt x="303890" y="3639604"/>
                </a:cubicBezTo>
                <a:cubicBezTo>
                  <a:pt x="277170" y="3633065"/>
                  <a:pt x="233240" y="3619219"/>
                  <a:pt x="254527" y="3582680"/>
                </a:cubicBezTo>
                <a:cubicBezTo>
                  <a:pt x="272641" y="3552297"/>
                  <a:pt x="308419" y="3561526"/>
                  <a:pt x="341028" y="3570373"/>
                </a:cubicBezTo>
                <a:cubicBezTo>
                  <a:pt x="419378" y="3592297"/>
                  <a:pt x="500446" y="3592682"/>
                  <a:pt x="606424" y="3592297"/>
                </a:cubicBezTo>
                <a:cubicBezTo>
                  <a:pt x="517657" y="3491912"/>
                  <a:pt x="355067" y="3521913"/>
                  <a:pt x="278984" y="3416526"/>
                </a:cubicBezTo>
                <a:cubicBezTo>
                  <a:pt x="374088" y="3398064"/>
                  <a:pt x="447458" y="3436142"/>
                  <a:pt x="524452" y="3443448"/>
                </a:cubicBezTo>
                <a:cubicBezTo>
                  <a:pt x="594195" y="3449987"/>
                  <a:pt x="611405" y="3432296"/>
                  <a:pt x="595102" y="3374218"/>
                </a:cubicBezTo>
                <a:cubicBezTo>
                  <a:pt x="569741" y="3283833"/>
                  <a:pt x="607782" y="3237678"/>
                  <a:pt x="709231" y="3262295"/>
                </a:cubicBezTo>
                <a:cubicBezTo>
                  <a:pt x="803432" y="3285372"/>
                  <a:pt x="813394" y="3251526"/>
                  <a:pt x="788033" y="3199987"/>
                </a:cubicBezTo>
                <a:cubicBezTo>
                  <a:pt x="751802" y="3124988"/>
                  <a:pt x="793015" y="3066910"/>
                  <a:pt x="821094" y="3003833"/>
                </a:cubicBezTo>
                <a:cubicBezTo>
                  <a:pt x="864120" y="2907680"/>
                  <a:pt x="846003" y="2860755"/>
                  <a:pt x="753161" y="2789218"/>
                </a:cubicBezTo>
                <a:cubicBezTo>
                  <a:pt x="701080" y="2749216"/>
                  <a:pt x="644921" y="2715371"/>
                  <a:pt x="569285" y="2680756"/>
                </a:cubicBezTo>
                <a:cubicBezTo>
                  <a:pt x="743651" y="2661909"/>
                  <a:pt x="560683" y="2598448"/>
                  <a:pt x="622275" y="2558832"/>
                </a:cubicBezTo>
                <a:cubicBezTo>
                  <a:pt x="745462" y="2542678"/>
                  <a:pt x="846003" y="2668833"/>
                  <a:pt x="1013576" y="2632679"/>
                </a:cubicBezTo>
                <a:cubicBezTo>
                  <a:pt x="806602" y="2523446"/>
                  <a:pt x="577892" y="2487677"/>
                  <a:pt x="427984" y="2342293"/>
                </a:cubicBezTo>
                <a:cubicBezTo>
                  <a:pt x="462405" y="2309216"/>
                  <a:pt x="496823" y="2339985"/>
                  <a:pt x="526263" y="2327678"/>
                </a:cubicBezTo>
                <a:cubicBezTo>
                  <a:pt x="525356" y="2319985"/>
                  <a:pt x="527622" y="2308446"/>
                  <a:pt x="522186" y="2304986"/>
                </a:cubicBezTo>
                <a:cubicBezTo>
                  <a:pt x="410323" y="2225754"/>
                  <a:pt x="408509" y="2223831"/>
                  <a:pt x="528526" y="2165368"/>
                </a:cubicBezTo>
                <a:cubicBezTo>
                  <a:pt x="570645" y="2144984"/>
                  <a:pt x="567023" y="2126906"/>
                  <a:pt x="544832" y="2101138"/>
                </a:cubicBezTo>
                <a:cubicBezTo>
                  <a:pt x="528978" y="2083061"/>
                  <a:pt x="509957" y="2066906"/>
                  <a:pt x="519016" y="2027291"/>
                </a:cubicBezTo>
                <a:cubicBezTo>
                  <a:pt x="584685" y="2078062"/>
                  <a:pt x="902162" y="2061522"/>
                  <a:pt x="958321" y="2056137"/>
                </a:cubicBezTo>
                <a:cubicBezTo>
                  <a:pt x="1021272" y="2050369"/>
                  <a:pt x="1083319" y="2025753"/>
                  <a:pt x="1149440" y="2039214"/>
                </a:cubicBezTo>
                <a:cubicBezTo>
                  <a:pt x="1202430" y="2049985"/>
                  <a:pt x="1447897" y="2154215"/>
                  <a:pt x="1482772" y="2034599"/>
                </a:cubicBezTo>
                <a:cubicBezTo>
                  <a:pt x="1484583" y="2028831"/>
                  <a:pt x="1583765" y="2042293"/>
                  <a:pt x="1637208" y="2048831"/>
                </a:cubicBezTo>
                <a:cubicBezTo>
                  <a:pt x="1684309" y="2054216"/>
                  <a:pt x="1737297" y="2078062"/>
                  <a:pt x="1768999" y="2030369"/>
                </a:cubicBezTo>
                <a:cubicBezTo>
                  <a:pt x="1787568" y="2002293"/>
                  <a:pt x="1711030" y="1948062"/>
                  <a:pt x="1642642" y="1943445"/>
                </a:cubicBezTo>
                <a:cubicBezTo>
                  <a:pt x="1583312" y="1939214"/>
                  <a:pt x="1521266" y="1933060"/>
                  <a:pt x="1464655" y="1944599"/>
                </a:cubicBezTo>
                <a:cubicBezTo>
                  <a:pt x="1394911" y="1958446"/>
                  <a:pt x="1357322" y="1936138"/>
                  <a:pt x="1337846" y="1888061"/>
                </a:cubicBezTo>
                <a:cubicBezTo>
                  <a:pt x="1316106" y="1834985"/>
                  <a:pt x="1274439" y="1810368"/>
                  <a:pt x="1216924" y="1785752"/>
                </a:cubicBezTo>
                <a:cubicBezTo>
                  <a:pt x="1077431" y="1726138"/>
                  <a:pt x="943377" y="1657291"/>
                  <a:pt x="790299" y="1622676"/>
                </a:cubicBezTo>
                <a:cubicBezTo>
                  <a:pt x="759953" y="1615751"/>
                  <a:pt x="726441" y="1606521"/>
                  <a:pt x="712401" y="1560751"/>
                </a:cubicBezTo>
                <a:cubicBezTo>
                  <a:pt x="1126798" y="1629213"/>
                  <a:pt x="1504511" y="1807676"/>
                  <a:pt x="1932039" y="1797291"/>
                </a:cubicBezTo>
                <a:cubicBezTo>
                  <a:pt x="1815195" y="1740752"/>
                  <a:pt x="1679780" y="1737675"/>
                  <a:pt x="1555234" y="1698059"/>
                </a:cubicBezTo>
                <a:cubicBezTo>
                  <a:pt x="1643549" y="1668444"/>
                  <a:pt x="1726428" y="1699213"/>
                  <a:pt x="1810212" y="1716137"/>
                </a:cubicBezTo>
                <a:cubicBezTo>
                  <a:pt x="1880410" y="1729982"/>
                  <a:pt x="1943817" y="1732290"/>
                  <a:pt x="1951515" y="1649598"/>
                </a:cubicBezTo>
                <a:cubicBezTo>
                  <a:pt x="1948798" y="1644214"/>
                  <a:pt x="1949249" y="1637291"/>
                  <a:pt x="1949704" y="1630753"/>
                </a:cubicBezTo>
                <a:cubicBezTo>
                  <a:pt x="1926152" y="1596522"/>
                  <a:pt x="1889468" y="1578830"/>
                  <a:pt x="1845990" y="1568828"/>
                </a:cubicBezTo>
                <a:cubicBezTo>
                  <a:pt x="1819722" y="1562674"/>
                  <a:pt x="1784851" y="1553443"/>
                  <a:pt x="1785302" y="1528829"/>
                </a:cubicBezTo>
                <a:cubicBezTo>
                  <a:pt x="1786662" y="1437674"/>
                  <a:pt x="1702878" y="1411136"/>
                  <a:pt x="1619092" y="1384597"/>
                </a:cubicBezTo>
                <a:cubicBezTo>
                  <a:pt x="1665740" y="1339213"/>
                  <a:pt x="1702423" y="1372674"/>
                  <a:pt x="1737750" y="1369214"/>
                </a:cubicBezTo>
                <a:cubicBezTo>
                  <a:pt x="1760848" y="1366906"/>
                  <a:pt x="1781679" y="1362675"/>
                  <a:pt x="1781679" y="1339213"/>
                </a:cubicBezTo>
                <a:cubicBezTo>
                  <a:pt x="1782132" y="1319597"/>
                  <a:pt x="1771262" y="1297288"/>
                  <a:pt x="1748620" y="1296905"/>
                </a:cubicBezTo>
                <a:cubicBezTo>
                  <a:pt x="1606863" y="1293442"/>
                  <a:pt x="1528513" y="1167288"/>
                  <a:pt x="1381324" y="1166904"/>
                </a:cubicBezTo>
                <a:cubicBezTo>
                  <a:pt x="1293462" y="1166904"/>
                  <a:pt x="1427065" y="1095751"/>
                  <a:pt x="1352792" y="1066135"/>
                </a:cubicBezTo>
                <a:cubicBezTo>
                  <a:pt x="1336486" y="1059596"/>
                  <a:pt x="1395363" y="1049597"/>
                  <a:pt x="1421631" y="1051135"/>
                </a:cubicBezTo>
                <a:cubicBezTo>
                  <a:pt x="1447445" y="1052673"/>
                  <a:pt x="1470543" y="1071519"/>
                  <a:pt x="1501793" y="1058058"/>
                </a:cubicBezTo>
                <a:cubicBezTo>
                  <a:pt x="1519003" y="1009981"/>
                  <a:pt x="1474621" y="992289"/>
                  <a:pt x="1437935" y="978826"/>
                </a:cubicBezTo>
                <a:cubicBezTo>
                  <a:pt x="1353244" y="947673"/>
                  <a:pt x="1270817" y="909981"/>
                  <a:pt x="1177975" y="898826"/>
                </a:cubicBezTo>
                <a:cubicBezTo>
                  <a:pt x="1144915" y="894980"/>
                  <a:pt x="1225528" y="843440"/>
                  <a:pt x="1241378" y="825366"/>
                </a:cubicBezTo>
                <a:cubicBezTo>
                  <a:pt x="867743" y="635366"/>
                  <a:pt x="418474" y="644980"/>
                  <a:pt x="0" y="491517"/>
                </a:cubicBezTo>
                <a:cubicBezTo>
                  <a:pt x="92391" y="461518"/>
                  <a:pt x="160326" y="483440"/>
                  <a:pt x="223277" y="488057"/>
                </a:cubicBezTo>
                <a:cubicBezTo>
                  <a:pt x="380429" y="499594"/>
                  <a:pt x="535773" y="523440"/>
                  <a:pt x="692473" y="537671"/>
                </a:cubicBezTo>
                <a:cubicBezTo>
                  <a:pt x="769465" y="544594"/>
                  <a:pt x="841022" y="570749"/>
                  <a:pt x="927071" y="529211"/>
                </a:cubicBezTo>
                <a:cubicBezTo>
                  <a:pt x="984589" y="501518"/>
                  <a:pt x="1076527" y="531517"/>
                  <a:pt x="1147177" y="556134"/>
                </a:cubicBezTo>
                <a:cubicBezTo>
                  <a:pt x="1205600" y="576517"/>
                  <a:pt x="1261306" y="581901"/>
                  <a:pt x="1338752" y="556134"/>
                </a:cubicBezTo>
                <a:cubicBezTo>
                  <a:pt x="1268554" y="540364"/>
                  <a:pt x="1214658" y="526519"/>
                  <a:pt x="1159406" y="516901"/>
                </a:cubicBezTo>
                <a:cubicBezTo>
                  <a:pt x="1115475" y="509211"/>
                  <a:pt x="1220094" y="478056"/>
                  <a:pt x="1273535" y="481902"/>
                </a:cubicBezTo>
                <a:cubicBezTo>
                  <a:pt x="1348263" y="487287"/>
                  <a:pt x="1306144" y="467287"/>
                  <a:pt x="1293462" y="439595"/>
                </a:cubicBezTo>
                <a:cubicBezTo>
                  <a:pt x="1279875" y="409979"/>
                  <a:pt x="1320183" y="400749"/>
                  <a:pt x="1345545" y="406900"/>
                </a:cubicBezTo>
                <a:cubicBezTo>
                  <a:pt x="1442916" y="431133"/>
                  <a:pt x="1539834" y="388441"/>
                  <a:pt x="1640379" y="423057"/>
                </a:cubicBezTo>
                <a:cubicBezTo>
                  <a:pt x="1615015" y="337670"/>
                  <a:pt x="1560215" y="300363"/>
                  <a:pt x="1445634" y="288439"/>
                </a:cubicBezTo>
                <a:cubicBezTo>
                  <a:pt x="1402608" y="283826"/>
                  <a:pt x="1357773" y="290748"/>
                  <a:pt x="1320636" y="266131"/>
                </a:cubicBezTo>
                <a:cubicBezTo>
                  <a:pt x="1299349" y="251902"/>
                  <a:pt x="1275346" y="234978"/>
                  <a:pt x="1292104" y="208824"/>
                </a:cubicBezTo>
                <a:cubicBezTo>
                  <a:pt x="1303877" y="190363"/>
                  <a:pt x="1329242" y="190363"/>
                  <a:pt x="1350074" y="196517"/>
                </a:cubicBezTo>
                <a:cubicBezTo>
                  <a:pt x="1443371" y="223826"/>
                  <a:pt x="1540741" y="233825"/>
                  <a:pt x="1638113" y="243826"/>
                </a:cubicBezTo>
                <a:cubicBezTo>
                  <a:pt x="1653059" y="245364"/>
                  <a:pt x="1669814" y="250365"/>
                  <a:pt x="1686573" y="224977"/>
                </a:cubicBezTo>
                <a:cubicBezTo>
                  <a:pt x="1504511" y="183824"/>
                  <a:pt x="1331505" y="125362"/>
                  <a:pt x="1144459" y="102670"/>
                </a:cubicBezTo>
                <a:cubicBezTo>
                  <a:pt x="1147177" y="91900"/>
                  <a:pt x="1149896" y="81131"/>
                  <a:pt x="1152614" y="70362"/>
                </a:cubicBezTo>
                <a:cubicBezTo>
                  <a:pt x="1298896" y="85746"/>
                  <a:pt x="1445182" y="101131"/>
                  <a:pt x="1629961" y="120363"/>
                </a:cubicBezTo>
                <a:cubicBezTo>
                  <a:pt x="1516284" y="59207"/>
                  <a:pt x="1408951" y="79594"/>
                  <a:pt x="1324712" y="25362"/>
                </a:cubicBezTo>
                <a:cubicBezTo>
                  <a:pt x="1340563" y="4786"/>
                  <a:pt x="1359698" y="-407"/>
                  <a:pt x="1379513" y="25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901700" dist="1193800" dir="15600000" algn="ctr" rotWithShape="0">
              <a:srgbClr val="000000">
                <a:alpha val="33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680F1D3-7650-4307-A001-0163AD371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7D7814-F97D-4EA8-802C-30AA3D1C8C3C}"/>
              </a:ext>
            </a:extLst>
          </p:cNvPr>
          <p:cNvSpPr txBox="1"/>
          <p:nvPr/>
        </p:nvSpPr>
        <p:spPr>
          <a:xfrm>
            <a:off x="953110" y="2315447"/>
            <a:ext cx="609442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i="0" dirty="0">
                <a:effectLst/>
                <a:latin typeface="arial" panose="020B0604020202020204" pitchFamily="34" charset="0"/>
              </a:rPr>
              <a:t>Ουκ εν τω </a:t>
            </a:r>
            <a:r>
              <a:rPr lang="el-GR" b="1" i="0" dirty="0" err="1">
                <a:effectLst/>
                <a:latin typeface="arial" panose="020B0604020202020204" pitchFamily="34" charset="0"/>
              </a:rPr>
              <a:t>πολλώ</a:t>
            </a:r>
            <a:r>
              <a:rPr lang="el-GR" b="1" i="0" dirty="0">
                <a:effectLst/>
                <a:latin typeface="arial" panose="020B0604020202020204" pitchFamily="34" charset="0"/>
              </a:rPr>
              <a:t> το ευ, αλλ’ εν τω ευ το πολύ</a:t>
            </a:r>
          </a:p>
          <a:p>
            <a:endParaRPr lang="el-GR" b="1" dirty="0">
              <a:latin typeface="arial" panose="020B0604020202020204" pitchFamily="34" charset="0"/>
            </a:endParaRPr>
          </a:p>
          <a:p>
            <a:r>
              <a:rPr lang="el-GR" b="1" i="0" dirty="0">
                <a:effectLst/>
                <a:latin typeface="arial" panose="020B0604020202020204" pitchFamily="34" charset="0"/>
              </a:rPr>
              <a:t>Τα αγαθά </a:t>
            </a:r>
            <a:r>
              <a:rPr lang="el-GR" b="1" i="0" dirty="0" err="1">
                <a:effectLst/>
                <a:latin typeface="arial" panose="020B0604020202020204" pitchFamily="34" charset="0"/>
              </a:rPr>
              <a:t>κόποις</a:t>
            </a:r>
            <a:r>
              <a:rPr lang="el-GR" b="1" i="0" dirty="0">
                <a:effectLst/>
                <a:latin typeface="arial" panose="020B0604020202020204" pitchFamily="34" charset="0"/>
              </a:rPr>
              <a:t> </a:t>
            </a:r>
            <a:r>
              <a:rPr lang="el-GR" b="1" i="0" dirty="0" err="1">
                <a:effectLst/>
                <a:latin typeface="arial" panose="020B0604020202020204" pitchFamily="34" charset="0"/>
              </a:rPr>
              <a:t>κτώνται</a:t>
            </a:r>
            <a:endParaRPr lang="el-GR" b="1" i="0" dirty="0">
              <a:effectLst/>
              <a:latin typeface="arial" panose="020B0604020202020204" pitchFamily="34" charset="0"/>
            </a:endParaRPr>
          </a:p>
          <a:p>
            <a:endParaRPr lang="el-GR" b="1" dirty="0">
              <a:latin typeface="arial" panose="020B0604020202020204" pitchFamily="34" charset="0"/>
            </a:endParaRPr>
          </a:p>
          <a:p>
            <a:r>
              <a:rPr lang="el-GR" b="1" i="0" dirty="0">
                <a:effectLst/>
                <a:latin typeface="arial" panose="020B0604020202020204" pitchFamily="34" charset="0"/>
              </a:rPr>
              <a:t>Έξις δευτέρα φύσις</a:t>
            </a:r>
          </a:p>
          <a:p>
            <a:endParaRPr lang="el-GR" b="1" dirty="0">
              <a:latin typeface="arial" panose="020B0604020202020204" pitchFamily="34" charset="0"/>
            </a:endParaRPr>
          </a:p>
          <a:p>
            <a:r>
              <a:rPr lang="el-GR" b="1" i="0" dirty="0">
                <a:effectLst/>
                <a:latin typeface="arial" panose="020B0604020202020204" pitchFamily="34" charset="0"/>
              </a:rPr>
              <a:t>Η τέχνη μιμείται την φύσιν.</a:t>
            </a:r>
          </a:p>
          <a:p>
            <a:endParaRPr lang="el-GR" b="1" dirty="0">
              <a:latin typeface="arial" panose="020B0604020202020204" pitchFamily="34" charset="0"/>
            </a:endParaRPr>
          </a:p>
          <a:p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11F628-9FE1-4C0B-A1F6-89D0793FF721}"/>
              </a:ext>
            </a:extLst>
          </p:cNvPr>
          <p:cNvSpPr txBox="1"/>
          <p:nvPr/>
        </p:nvSpPr>
        <p:spPr>
          <a:xfrm>
            <a:off x="1263192" y="1244338"/>
            <a:ext cx="3239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>
                <a:latin typeface="Bookman Old Style" panose="02050604050505020204" pitchFamily="18" charset="0"/>
              </a:rPr>
              <a:t>ΑΠΟΦΘΕΓΜΑΤΑ</a:t>
            </a:r>
          </a:p>
        </p:txBody>
      </p:sp>
    </p:spTree>
    <p:extLst>
      <p:ext uri="{BB962C8B-B14F-4D97-AF65-F5344CB8AC3E}">
        <p14:creationId xmlns:p14="http://schemas.microsoft.com/office/powerpoint/2010/main" val="414970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E649D-88FA-46E1-8FC8-70F755E8F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9" y="640080"/>
            <a:ext cx="6274590" cy="4018341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800" dirty="0">
                <a:hlinkClick r:id="rId2"/>
              </a:rPr>
              <a:t>&lt;</a:t>
            </a:r>
            <a:endParaRPr lang="el-GR" sz="1100" dirty="0"/>
          </a:p>
        </p:txBody>
      </p:sp>
      <p:pic>
        <p:nvPicPr>
          <p:cNvPr id="1026" name="Picture 2" descr="Αριστοτέλης - Βικιπαίδεια">
            <a:extLst>
              <a:ext uri="{FF2B5EF4-FFF2-40B4-BE49-F238E27FC236}">
                <a16:creationId xmlns:a16="http://schemas.microsoft.com/office/drawing/2014/main" id="{F0C912E6-3C88-4EB8-B4F0-5343543D8B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" r="10049" b="1"/>
          <a:stretch/>
        </p:blipFill>
        <p:spPr bwMode="auto">
          <a:xfrm>
            <a:off x="1" y="10"/>
            <a:ext cx="465429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D79076-9B6A-40C1-9A93-FFB40C1DF962}"/>
              </a:ext>
            </a:extLst>
          </p:cNvPr>
          <p:cNvSpPr txBox="1"/>
          <p:nvPr/>
        </p:nvSpPr>
        <p:spPr>
          <a:xfrm>
            <a:off x="4752309" y="531726"/>
            <a:ext cx="7324629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l-GR" sz="1800" b="1" dirty="0"/>
            </a:br>
            <a:r>
              <a:rPr lang="el-GR" sz="1800" dirty="0"/>
              <a:t>Εγκυκλοπαίδεια Ν</a:t>
            </a:r>
            <a:r>
              <a:rPr lang="en-US" sz="1800" dirty="0" err="1">
                <a:latin typeface="Algerian" panose="04020705040A02060702" pitchFamily="82" charset="0"/>
              </a:rPr>
              <a:t>ational</a:t>
            </a:r>
            <a:r>
              <a:rPr lang="en-US" sz="1800" dirty="0">
                <a:latin typeface="Algerian" panose="04020705040A02060702" pitchFamily="82" charset="0"/>
              </a:rPr>
              <a:t> Ge</a:t>
            </a:r>
            <a:r>
              <a:rPr lang="el-GR" sz="1800" dirty="0"/>
              <a:t>ο</a:t>
            </a:r>
            <a:r>
              <a:rPr lang="en-US" sz="1800" dirty="0">
                <a:latin typeface="Algerian" panose="04020705040A02060702" pitchFamily="82" charset="0"/>
              </a:rPr>
              <a:t>graphic – T</a:t>
            </a:r>
            <a:r>
              <a:rPr lang="el-GR" sz="1800" dirty="0" err="1"/>
              <a:t>όμος</a:t>
            </a:r>
            <a:r>
              <a:rPr lang="el-GR" sz="1800" dirty="0"/>
              <a:t> 4  -Λήμμα Αριστοτέλης</a:t>
            </a:r>
          </a:p>
          <a:p>
            <a:endParaRPr lang="el-GR" dirty="0"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l-GR" sz="18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Ηθικά </a:t>
            </a:r>
            <a:r>
              <a:rPr lang="el-GR" sz="18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Νικομάχεια</a:t>
            </a:r>
            <a:r>
              <a:rPr lang="el-GR" sz="18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</a:t>
            </a:r>
            <a:r>
              <a:rPr lang="el-GR" sz="1800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Βικιπαίδεια</a:t>
            </a:r>
            <a:r>
              <a:rPr lang="el-GR" sz="18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</a:t>
            </a:r>
            <a:r>
              <a:rPr lang="en-US" sz="1800" dirty="0">
                <a:latin typeface="Algerian" panose="04020705040A02060702" pitchFamily="8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wikipedia.org)</a:t>
            </a:r>
            <a:endParaRPr lang="en-US" sz="1800" dirty="0">
              <a:latin typeface="Algerian" panose="04020705040A02060702" pitchFamily="82" charset="0"/>
            </a:endParaRPr>
          </a:p>
          <a:p>
            <a:endParaRPr lang="en-US" dirty="0">
              <a:latin typeface="Algerian" panose="04020705040A02060702" pitchFamily="82" charset="0"/>
            </a:endParaRPr>
          </a:p>
          <a:p>
            <a:r>
              <a:rPr lang="el-GR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Αριστοτέλης - </a:t>
            </a:r>
            <a:r>
              <a:rPr lang="el-GR" dirty="0" err="1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Βικιπαίδεια</a:t>
            </a:r>
            <a:r>
              <a:rPr lang="el-GR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</a:t>
            </a:r>
            <a:r>
              <a:rPr lang="en-US" dirty="0">
                <a:latin typeface="Algerian" panose="04020705040A02060702" pitchFamily="8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wikipedia.org)</a:t>
            </a:r>
            <a:endParaRPr lang="el-GR" dirty="0"/>
          </a:p>
          <a:p>
            <a:endParaRPr lang="el-GR" sz="1800" dirty="0"/>
          </a:p>
          <a:p>
            <a:r>
              <a:rPr lang="el-GR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Αριστοτέλης-Αποφθέγματα (</a:t>
            </a:r>
            <a:r>
              <a:rPr lang="en-US" dirty="0">
                <a:latin typeface="Algerian" panose="04020705040A02060702" pitchFamily="82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gnomikologikon.gr)</a:t>
            </a:r>
            <a:endParaRPr lang="el-GR" dirty="0"/>
          </a:p>
          <a:p>
            <a:endParaRPr lang="el-GR" dirty="0"/>
          </a:p>
          <a:p>
            <a:r>
              <a:rPr lang="el-GR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Η λογική του Αριστοτέλη | Capital</a:t>
            </a:r>
            <a:endParaRPr lang="el-GR" dirty="0"/>
          </a:p>
          <a:p>
            <a:endParaRPr lang="el-GR" dirty="0"/>
          </a:p>
          <a:p>
            <a:r>
              <a:rPr lang="el-GR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Αριστοτελική λογική | Η γνώση είναι δύναμη (sch.gr)</a:t>
            </a:r>
            <a:endParaRPr lang="el-GR" dirty="0"/>
          </a:p>
          <a:p>
            <a:endParaRPr lang="el-GR" dirty="0"/>
          </a:p>
          <a:p>
            <a:r>
              <a:rPr lang="el-GR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Η ηθική του Αριστοτέλη – </a:t>
            </a:r>
            <a:r>
              <a:rPr lang="el-GR" dirty="0" err="1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Ανθολόγιον</a:t>
            </a:r>
            <a:r>
              <a:rPr lang="el-GR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l-GR" dirty="0" err="1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Sapere</a:t>
            </a:r>
            <a:r>
              <a:rPr lang="el-GR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l-GR" dirty="0" err="1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aude</a:t>
            </a:r>
            <a:r>
              <a:rPr lang="el-GR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! (wordpress.com)</a:t>
            </a:r>
            <a:endParaRPr lang="el-GR" dirty="0"/>
          </a:p>
          <a:p>
            <a:endParaRPr lang="el-GR" dirty="0"/>
          </a:p>
          <a:p>
            <a:r>
              <a:rPr lang="el-GR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ΑΡΙΣΤΟΤΕΛΗΣ ΚΑΙ ΗΘΙΚΗ – </a:t>
            </a:r>
            <a:r>
              <a:rPr lang="en-US" dirty="0">
                <a:latin typeface="Algerian" panose="04020705040A02060702" pitchFamily="82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YouTube</a:t>
            </a:r>
            <a:endParaRPr lang="el-GR" dirty="0"/>
          </a:p>
          <a:p>
            <a:endParaRPr lang="el-GR" dirty="0"/>
          </a:p>
          <a:p>
            <a:r>
              <a:rPr lang="en-US" dirty="0">
                <a:latin typeface="Algerian" panose="04020705040A02060702" pitchFamily="82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Ep.8 </a:t>
            </a:r>
            <a:r>
              <a:rPr lang="el-GR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Αριστοτέλης - "</a:t>
            </a:r>
            <a:r>
              <a:rPr lang="en-US" dirty="0">
                <a:latin typeface="Algerian" panose="04020705040A02060702" pitchFamily="82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Animated...</a:t>
            </a:r>
            <a:r>
              <a:rPr lang="el-GR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Φιλόσοφοι" </a:t>
            </a:r>
            <a:r>
              <a:rPr lang="en-US" dirty="0">
                <a:latin typeface="Algerian" panose="04020705040A02060702" pitchFamily="82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Official / Aristotle - "Animated...Philosophers" Official – YouTube</a:t>
            </a:r>
            <a:endParaRPr lang="el-GR" dirty="0"/>
          </a:p>
          <a:p>
            <a:endParaRPr lang="el-GR" dirty="0"/>
          </a:p>
          <a:p>
            <a:r>
              <a:rPr lang="en-US" dirty="0">
                <a:latin typeface="Algerian" panose="04020705040A02060702" pitchFamily="82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Animated </a:t>
            </a:r>
            <a:r>
              <a:rPr lang="el-GR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φιλόσοφοι </a:t>
            </a:r>
            <a:r>
              <a:rPr lang="el-GR" dirty="0" err="1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Επ</a:t>
            </a:r>
            <a:r>
              <a:rPr lang="el-GR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8 ~ Αριστοτέλης - </a:t>
            </a:r>
            <a:r>
              <a:rPr lang="en-US" dirty="0">
                <a:latin typeface="Algerian" panose="04020705040A02060702" pitchFamily="82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YouTube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127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Ο πάνσοφος του αρχαίου κόσμου Αριστοτέλης - Newsbeast">
            <a:extLst>
              <a:ext uri="{FF2B5EF4-FFF2-40B4-BE49-F238E27FC236}">
                <a16:creationId xmlns:a16="http://schemas.microsoft.com/office/drawing/2014/main" id="{02F131BD-4DD8-4547-A744-F09AE11922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55" r="-2" b="34382"/>
          <a:stretch/>
        </p:blipFill>
        <p:spPr bwMode="auto">
          <a:xfrm>
            <a:off x="5252935" y="1390896"/>
            <a:ext cx="6851515" cy="5352759"/>
          </a:xfrm>
          <a:custGeom>
            <a:avLst/>
            <a:gdLst/>
            <a:ahLst/>
            <a:cxnLst/>
            <a:rect l="l" t="t" r="r" b="b"/>
            <a:pathLst>
              <a:path w="8678780" h="5873097">
                <a:moveTo>
                  <a:pt x="1379513" y="25"/>
                </a:moveTo>
                <a:cubicBezTo>
                  <a:pt x="1399326" y="458"/>
                  <a:pt x="1419819" y="6516"/>
                  <a:pt x="1438386" y="8439"/>
                </a:cubicBezTo>
                <a:cubicBezTo>
                  <a:pt x="1848256" y="51517"/>
                  <a:pt x="2258124" y="98056"/>
                  <a:pt x="2668443" y="139209"/>
                </a:cubicBezTo>
                <a:cubicBezTo>
                  <a:pt x="3052045" y="177671"/>
                  <a:pt x="3438361" y="186516"/>
                  <a:pt x="3823773" y="206516"/>
                </a:cubicBezTo>
                <a:cubicBezTo>
                  <a:pt x="4290252" y="230748"/>
                  <a:pt x="4755825" y="264980"/>
                  <a:pt x="5219588" y="318825"/>
                </a:cubicBezTo>
                <a:cubicBezTo>
                  <a:pt x="5541595" y="356518"/>
                  <a:pt x="5866772" y="382670"/>
                  <a:pt x="6193307" y="352672"/>
                </a:cubicBezTo>
                <a:cubicBezTo>
                  <a:pt x="6209610" y="351131"/>
                  <a:pt x="6228180" y="346134"/>
                  <a:pt x="6241767" y="351131"/>
                </a:cubicBezTo>
                <a:cubicBezTo>
                  <a:pt x="6400280" y="407287"/>
                  <a:pt x="6573284" y="366901"/>
                  <a:pt x="6737683" y="402287"/>
                </a:cubicBezTo>
                <a:cubicBezTo>
                  <a:pt x="6695564" y="538826"/>
                  <a:pt x="6514862" y="527670"/>
                  <a:pt x="6412962" y="622288"/>
                </a:cubicBezTo>
                <a:cubicBezTo>
                  <a:pt x="6579172" y="659979"/>
                  <a:pt x="6728627" y="698057"/>
                  <a:pt x="6880346" y="726518"/>
                </a:cubicBezTo>
                <a:cubicBezTo>
                  <a:pt x="7041122" y="756519"/>
                  <a:pt x="7177442" y="837673"/>
                  <a:pt x="7334594" y="873826"/>
                </a:cubicBezTo>
                <a:cubicBezTo>
                  <a:pt x="7368112" y="881518"/>
                  <a:pt x="7408419" y="908442"/>
                  <a:pt x="7420192" y="934596"/>
                </a:cubicBezTo>
                <a:cubicBezTo>
                  <a:pt x="7458235" y="1019211"/>
                  <a:pt x="8217735" y="1256521"/>
                  <a:pt x="8128063" y="1331904"/>
                </a:cubicBezTo>
                <a:cubicBezTo>
                  <a:pt x="8090926" y="1363059"/>
                  <a:pt x="8042918" y="1385367"/>
                  <a:pt x="7992648" y="1416136"/>
                </a:cubicBezTo>
                <a:cubicBezTo>
                  <a:pt x="8068283" y="1474214"/>
                  <a:pt x="8153426" y="1499598"/>
                  <a:pt x="8244004" y="1516906"/>
                </a:cubicBezTo>
                <a:cubicBezTo>
                  <a:pt x="8271178" y="1522290"/>
                  <a:pt x="8297900" y="1533059"/>
                  <a:pt x="8300615" y="1559214"/>
                </a:cubicBezTo>
                <a:cubicBezTo>
                  <a:pt x="8303332" y="1586521"/>
                  <a:pt x="8275706" y="1597289"/>
                  <a:pt x="8252610" y="1609983"/>
                </a:cubicBezTo>
                <a:cubicBezTo>
                  <a:pt x="8220454" y="1627674"/>
                  <a:pt x="8189205" y="1643059"/>
                  <a:pt x="8148444" y="1645368"/>
                </a:cubicBezTo>
                <a:cubicBezTo>
                  <a:pt x="8081415" y="1648828"/>
                  <a:pt x="8049262" y="1698059"/>
                  <a:pt x="8010314" y="1734983"/>
                </a:cubicBezTo>
                <a:cubicBezTo>
                  <a:pt x="7988574" y="1755753"/>
                  <a:pt x="7977704" y="1797675"/>
                  <a:pt x="8015746" y="1804984"/>
                </a:cubicBezTo>
                <a:cubicBezTo>
                  <a:pt x="8107232" y="1822675"/>
                  <a:pt x="8099984" y="1873831"/>
                  <a:pt x="8097722" y="1931908"/>
                </a:cubicBezTo>
                <a:cubicBezTo>
                  <a:pt x="8094550" y="2003830"/>
                  <a:pt x="8040654" y="2036908"/>
                  <a:pt x="7974534" y="2064601"/>
                </a:cubicBezTo>
                <a:cubicBezTo>
                  <a:pt x="7951888" y="2074215"/>
                  <a:pt x="7919734" y="2073829"/>
                  <a:pt x="7911128" y="2103831"/>
                </a:cubicBezTo>
                <a:cubicBezTo>
                  <a:pt x="7948266" y="2132293"/>
                  <a:pt x="7993555" y="2109215"/>
                  <a:pt x="8033411" y="2117292"/>
                </a:cubicBezTo>
                <a:cubicBezTo>
                  <a:pt x="8066471" y="2123831"/>
                  <a:pt x="8121271" y="2120370"/>
                  <a:pt x="8075982" y="2172677"/>
                </a:cubicBezTo>
                <a:cubicBezTo>
                  <a:pt x="8062847" y="2187676"/>
                  <a:pt x="8078246" y="2199215"/>
                  <a:pt x="8095004" y="2200369"/>
                </a:cubicBezTo>
                <a:cubicBezTo>
                  <a:pt x="8229060" y="2212293"/>
                  <a:pt x="8167466" y="2318063"/>
                  <a:pt x="8210492" y="2373833"/>
                </a:cubicBezTo>
                <a:cubicBezTo>
                  <a:pt x="8222264" y="2389215"/>
                  <a:pt x="8209584" y="2415754"/>
                  <a:pt x="8191016" y="2422293"/>
                </a:cubicBezTo>
                <a:cubicBezTo>
                  <a:pt x="8072357" y="2465372"/>
                  <a:pt x="8056054" y="2568063"/>
                  <a:pt x="7998536" y="2656525"/>
                </a:cubicBezTo>
                <a:cubicBezTo>
                  <a:pt x="8061036" y="2691525"/>
                  <a:pt x="8135764" y="2699217"/>
                  <a:pt x="8203244" y="2721909"/>
                </a:cubicBezTo>
                <a:cubicBezTo>
                  <a:pt x="8273442" y="2745756"/>
                  <a:pt x="8273442" y="2763447"/>
                  <a:pt x="8215472" y="2832678"/>
                </a:cubicBezTo>
                <a:cubicBezTo>
                  <a:pt x="8366284" y="2847680"/>
                  <a:pt x="8366284" y="2847680"/>
                  <a:pt x="8319638" y="2956526"/>
                </a:cubicBezTo>
                <a:cubicBezTo>
                  <a:pt x="8445996" y="2966525"/>
                  <a:pt x="8529327" y="3018064"/>
                  <a:pt x="8548800" y="3130757"/>
                </a:cubicBezTo>
                <a:cubicBezTo>
                  <a:pt x="8558311" y="3185372"/>
                  <a:pt x="8615377" y="3211141"/>
                  <a:pt x="8678780" y="3247679"/>
                </a:cubicBezTo>
                <a:cubicBezTo>
                  <a:pt x="8599978" y="3283066"/>
                  <a:pt x="8546537" y="3356911"/>
                  <a:pt x="8454599" y="3278833"/>
                </a:cubicBezTo>
                <a:cubicBezTo>
                  <a:pt x="8421087" y="3250373"/>
                  <a:pt x="8424254" y="3286526"/>
                  <a:pt x="8419728" y="3296911"/>
                </a:cubicBezTo>
                <a:cubicBezTo>
                  <a:pt x="8408859" y="3322295"/>
                  <a:pt x="8431501" y="3339218"/>
                  <a:pt x="8446448" y="3358448"/>
                </a:cubicBezTo>
                <a:cubicBezTo>
                  <a:pt x="8460939" y="3377681"/>
                  <a:pt x="8478149" y="3398064"/>
                  <a:pt x="8482226" y="3419605"/>
                </a:cubicBezTo>
                <a:cubicBezTo>
                  <a:pt x="8484942" y="3434604"/>
                  <a:pt x="8471809" y="3456526"/>
                  <a:pt x="8457318" y="3467682"/>
                </a:cubicBezTo>
                <a:cubicBezTo>
                  <a:pt x="8381232" y="3526527"/>
                  <a:pt x="8426520" y="3658836"/>
                  <a:pt x="8282501" y="3675759"/>
                </a:cubicBezTo>
                <a:cubicBezTo>
                  <a:pt x="8217735" y="3683450"/>
                  <a:pt x="8186486" y="3731913"/>
                  <a:pt x="8138932" y="3758451"/>
                </a:cubicBezTo>
                <a:cubicBezTo>
                  <a:pt x="7973628" y="3851144"/>
                  <a:pt x="7863120" y="3970376"/>
                  <a:pt x="7811946" y="4134221"/>
                </a:cubicBezTo>
                <a:cubicBezTo>
                  <a:pt x="7797906" y="4179605"/>
                  <a:pt x="7744010" y="4216145"/>
                  <a:pt x="7709139" y="4256145"/>
                </a:cubicBezTo>
                <a:cubicBezTo>
                  <a:pt x="7725896" y="4285376"/>
                  <a:pt x="7817379" y="4222298"/>
                  <a:pt x="7785224" y="4299221"/>
                </a:cubicBezTo>
                <a:cubicBezTo>
                  <a:pt x="7760768" y="4356915"/>
                  <a:pt x="7698269" y="4392684"/>
                  <a:pt x="7639392" y="4426916"/>
                </a:cubicBezTo>
                <a:cubicBezTo>
                  <a:pt x="7572364" y="4465762"/>
                  <a:pt x="7498091" y="4496914"/>
                  <a:pt x="7467746" y="4568838"/>
                </a:cubicBezTo>
                <a:cubicBezTo>
                  <a:pt x="7461405" y="4584223"/>
                  <a:pt x="7441025" y="4600376"/>
                  <a:pt x="7422910" y="4606531"/>
                </a:cubicBezTo>
                <a:cubicBezTo>
                  <a:pt x="6478176" y="5872304"/>
                  <a:pt x="4152572" y="5880765"/>
                  <a:pt x="3884462" y="5871919"/>
                </a:cubicBezTo>
                <a:cubicBezTo>
                  <a:pt x="3559738" y="5860765"/>
                  <a:pt x="3252674" y="5782688"/>
                  <a:pt x="2951503" y="5685381"/>
                </a:cubicBezTo>
                <a:cubicBezTo>
                  <a:pt x="2824239" y="5644226"/>
                  <a:pt x="2706035" y="5585765"/>
                  <a:pt x="2582393" y="5540381"/>
                </a:cubicBezTo>
                <a:cubicBezTo>
                  <a:pt x="2411654" y="5477686"/>
                  <a:pt x="2279862" y="5358071"/>
                  <a:pt x="2109575" y="5307686"/>
                </a:cubicBezTo>
                <a:cubicBezTo>
                  <a:pt x="1934305" y="5255763"/>
                  <a:pt x="1784398" y="5160762"/>
                  <a:pt x="1604145" y="5120379"/>
                </a:cubicBezTo>
                <a:cubicBezTo>
                  <a:pt x="1509040" y="5098840"/>
                  <a:pt x="1417102" y="5059994"/>
                  <a:pt x="1432046" y="4948840"/>
                </a:cubicBezTo>
                <a:cubicBezTo>
                  <a:pt x="1436123" y="4917301"/>
                  <a:pt x="1411214" y="4891532"/>
                  <a:pt x="1371813" y="4900763"/>
                </a:cubicBezTo>
                <a:cubicBezTo>
                  <a:pt x="1296633" y="4918071"/>
                  <a:pt x="1262665" y="4872300"/>
                  <a:pt x="1220998" y="4838069"/>
                </a:cubicBezTo>
                <a:cubicBezTo>
                  <a:pt x="1146725" y="4777302"/>
                  <a:pt x="1076074" y="4712685"/>
                  <a:pt x="957869" y="4702684"/>
                </a:cubicBezTo>
                <a:cubicBezTo>
                  <a:pt x="980512" y="4654991"/>
                  <a:pt x="1019009" y="4661916"/>
                  <a:pt x="1054336" y="4671915"/>
                </a:cubicBezTo>
                <a:cubicBezTo>
                  <a:pt x="1147177" y="4698070"/>
                  <a:pt x="1239115" y="4727684"/>
                  <a:pt x="1331957" y="4753839"/>
                </a:cubicBezTo>
                <a:cubicBezTo>
                  <a:pt x="1392645" y="4770763"/>
                  <a:pt x="1452881" y="4794609"/>
                  <a:pt x="1533949" y="4775761"/>
                </a:cubicBezTo>
                <a:cubicBezTo>
                  <a:pt x="1464202" y="4679607"/>
                  <a:pt x="1345545" y="4662300"/>
                  <a:pt x="1249533" y="4632685"/>
                </a:cubicBezTo>
                <a:cubicBezTo>
                  <a:pt x="1129515" y="4595378"/>
                  <a:pt x="1058865" y="4524991"/>
                  <a:pt x="974172" y="4446530"/>
                </a:cubicBezTo>
                <a:cubicBezTo>
                  <a:pt x="1062487" y="4427683"/>
                  <a:pt x="1117287" y="4485377"/>
                  <a:pt x="1186579" y="4482299"/>
                </a:cubicBezTo>
                <a:cubicBezTo>
                  <a:pt x="1190203" y="4472300"/>
                  <a:pt x="1196544" y="4457684"/>
                  <a:pt x="1195637" y="4457299"/>
                </a:cubicBezTo>
                <a:cubicBezTo>
                  <a:pt x="1082415" y="4414222"/>
                  <a:pt x="1029426" y="4333453"/>
                  <a:pt x="1011761" y="4235759"/>
                </a:cubicBezTo>
                <a:cubicBezTo>
                  <a:pt x="1002706" y="4185376"/>
                  <a:pt x="961492" y="4169607"/>
                  <a:pt x="920731" y="4146528"/>
                </a:cubicBezTo>
                <a:cubicBezTo>
                  <a:pt x="778522" y="4064606"/>
                  <a:pt x="628163" y="3990375"/>
                  <a:pt x="511316" y="3877683"/>
                </a:cubicBezTo>
                <a:cubicBezTo>
                  <a:pt x="646279" y="3892682"/>
                  <a:pt x="754521" y="3966143"/>
                  <a:pt x="899898" y="3997682"/>
                </a:cubicBezTo>
                <a:cubicBezTo>
                  <a:pt x="784411" y="3873836"/>
                  <a:pt x="634956" y="3811144"/>
                  <a:pt x="498636" y="3736143"/>
                </a:cubicBezTo>
                <a:cubicBezTo>
                  <a:pt x="436588" y="3701912"/>
                  <a:pt x="379073" y="3658065"/>
                  <a:pt x="303890" y="3639604"/>
                </a:cubicBezTo>
                <a:cubicBezTo>
                  <a:pt x="277170" y="3633065"/>
                  <a:pt x="233240" y="3619219"/>
                  <a:pt x="254527" y="3582680"/>
                </a:cubicBezTo>
                <a:cubicBezTo>
                  <a:pt x="272641" y="3552297"/>
                  <a:pt x="308419" y="3561526"/>
                  <a:pt x="341028" y="3570373"/>
                </a:cubicBezTo>
                <a:cubicBezTo>
                  <a:pt x="419378" y="3592297"/>
                  <a:pt x="500446" y="3592682"/>
                  <a:pt x="606424" y="3592297"/>
                </a:cubicBezTo>
                <a:cubicBezTo>
                  <a:pt x="517657" y="3491912"/>
                  <a:pt x="355067" y="3521913"/>
                  <a:pt x="278984" y="3416526"/>
                </a:cubicBezTo>
                <a:cubicBezTo>
                  <a:pt x="374088" y="3398064"/>
                  <a:pt x="447458" y="3436142"/>
                  <a:pt x="524452" y="3443448"/>
                </a:cubicBezTo>
                <a:cubicBezTo>
                  <a:pt x="594195" y="3449987"/>
                  <a:pt x="611405" y="3432296"/>
                  <a:pt x="595102" y="3374218"/>
                </a:cubicBezTo>
                <a:cubicBezTo>
                  <a:pt x="569741" y="3283833"/>
                  <a:pt x="607782" y="3237678"/>
                  <a:pt x="709231" y="3262295"/>
                </a:cubicBezTo>
                <a:cubicBezTo>
                  <a:pt x="803432" y="3285372"/>
                  <a:pt x="813394" y="3251526"/>
                  <a:pt x="788033" y="3199987"/>
                </a:cubicBezTo>
                <a:cubicBezTo>
                  <a:pt x="751802" y="3124988"/>
                  <a:pt x="793015" y="3066910"/>
                  <a:pt x="821094" y="3003833"/>
                </a:cubicBezTo>
                <a:cubicBezTo>
                  <a:pt x="864120" y="2907680"/>
                  <a:pt x="846003" y="2860755"/>
                  <a:pt x="753161" y="2789218"/>
                </a:cubicBezTo>
                <a:cubicBezTo>
                  <a:pt x="701080" y="2749216"/>
                  <a:pt x="644921" y="2715371"/>
                  <a:pt x="569285" y="2680756"/>
                </a:cubicBezTo>
                <a:cubicBezTo>
                  <a:pt x="743651" y="2661909"/>
                  <a:pt x="560683" y="2598448"/>
                  <a:pt x="622275" y="2558832"/>
                </a:cubicBezTo>
                <a:cubicBezTo>
                  <a:pt x="745462" y="2542678"/>
                  <a:pt x="846003" y="2668833"/>
                  <a:pt x="1013576" y="2632679"/>
                </a:cubicBezTo>
                <a:cubicBezTo>
                  <a:pt x="806602" y="2523446"/>
                  <a:pt x="577892" y="2487677"/>
                  <a:pt x="427984" y="2342293"/>
                </a:cubicBezTo>
                <a:cubicBezTo>
                  <a:pt x="462405" y="2309216"/>
                  <a:pt x="496823" y="2339985"/>
                  <a:pt x="526263" y="2327678"/>
                </a:cubicBezTo>
                <a:cubicBezTo>
                  <a:pt x="525356" y="2319985"/>
                  <a:pt x="527622" y="2308446"/>
                  <a:pt x="522186" y="2304986"/>
                </a:cubicBezTo>
                <a:cubicBezTo>
                  <a:pt x="410323" y="2225754"/>
                  <a:pt x="408509" y="2223831"/>
                  <a:pt x="528526" y="2165368"/>
                </a:cubicBezTo>
                <a:cubicBezTo>
                  <a:pt x="570645" y="2144984"/>
                  <a:pt x="567023" y="2126906"/>
                  <a:pt x="544832" y="2101138"/>
                </a:cubicBezTo>
                <a:cubicBezTo>
                  <a:pt x="528978" y="2083061"/>
                  <a:pt x="509957" y="2066906"/>
                  <a:pt x="519016" y="2027291"/>
                </a:cubicBezTo>
                <a:cubicBezTo>
                  <a:pt x="584685" y="2078062"/>
                  <a:pt x="902162" y="2061522"/>
                  <a:pt x="958321" y="2056137"/>
                </a:cubicBezTo>
                <a:cubicBezTo>
                  <a:pt x="1021272" y="2050369"/>
                  <a:pt x="1083319" y="2025753"/>
                  <a:pt x="1149440" y="2039214"/>
                </a:cubicBezTo>
                <a:cubicBezTo>
                  <a:pt x="1202430" y="2049985"/>
                  <a:pt x="1447897" y="2154215"/>
                  <a:pt x="1482772" y="2034599"/>
                </a:cubicBezTo>
                <a:cubicBezTo>
                  <a:pt x="1484583" y="2028831"/>
                  <a:pt x="1583765" y="2042293"/>
                  <a:pt x="1637208" y="2048831"/>
                </a:cubicBezTo>
                <a:cubicBezTo>
                  <a:pt x="1684309" y="2054216"/>
                  <a:pt x="1737297" y="2078062"/>
                  <a:pt x="1768999" y="2030369"/>
                </a:cubicBezTo>
                <a:cubicBezTo>
                  <a:pt x="1787568" y="2002293"/>
                  <a:pt x="1711030" y="1948062"/>
                  <a:pt x="1642642" y="1943445"/>
                </a:cubicBezTo>
                <a:cubicBezTo>
                  <a:pt x="1583312" y="1939214"/>
                  <a:pt x="1521266" y="1933060"/>
                  <a:pt x="1464655" y="1944599"/>
                </a:cubicBezTo>
                <a:cubicBezTo>
                  <a:pt x="1394911" y="1958446"/>
                  <a:pt x="1357322" y="1936138"/>
                  <a:pt x="1337846" y="1888061"/>
                </a:cubicBezTo>
                <a:cubicBezTo>
                  <a:pt x="1316106" y="1834985"/>
                  <a:pt x="1274439" y="1810368"/>
                  <a:pt x="1216924" y="1785752"/>
                </a:cubicBezTo>
                <a:cubicBezTo>
                  <a:pt x="1077431" y="1726138"/>
                  <a:pt x="943377" y="1657291"/>
                  <a:pt x="790299" y="1622676"/>
                </a:cubicBezTo>
                <a:cubicBezTo>
                  <a:pt x="759953" y="1615751"/>
                  <a:pt x="726441" y="1606521"/>
                  <a:pt x="712401" y="1560751"/>
                </a:cubicBezTo>
                <a:cubicBezTo>
                  <a:pt x="1126798" y="1629213"/>
                  <a:pt x="1504511" y="1807676"/>
                  <a:pt x="1932039" y="1797291"/>
                </a:cubicBezTo>
                <a:cubicBezTo>
                  <a:pt x="1815195" y="1740752"/>
                  <a:pt x="1679780" y="1737675"/>
                  <a:pt x="1555234" y="1698059"/>
                </a:cubicBezTo>
                <a:cubicBezTo>
                  <a:pt x="1643549" y="1668444"/>
                  <a:pt x="1726428" y="1699213"/>
                  <a:pt x="1810212" y="1716137"/>
                </a:cubicBezTo>
                <a:cubicBezTo>
                  <a:pt x="1880410" y="1729982"/>
                  <a:pt x="1943817" y="1732290"/>
                  <a:pt x="1951515" y="1649598"/>
                </a:cubicBezTo>
                <a:cubicBezTo>
                  <a:pt x="1948798" y="1644214"/>
                  <a:pt x="1949249" y="1637291"/>
                  <a:pt x="1949704" y="1630753"/>
                </a:cubicBezTo>
                <a:cubicBezTo>
                  <a:pt x="1926152" y="1596522"/>
                  <a:pt x="1889468" y="1578830"/>
                  <a:pt x="1845990" y="1568828"/>
                </a:cubicBezTo>
                <a:cubicBezTo>
                  <a:pt x="1819722" y="1562674"/>
                  <a:pt x="1784851" y="1553443"/>
                  <a:pt x="1785302" y="1528829"/>
                </a:cubicBezTo>
                <a:cubicBezTo>
                  <a:pt x="1786662" y="1437674"/>
                  <a:pt x="1702878" y="1411136"/>
                  <a:pt x="1619092" y="1384597"/>
                </a:cubicBezTo>
                <a:cubicBezTo>
                  <a:pt x="1665740" y="1339213"/>
                  <a:pt x="1702423" y="1372674"/>
                  <a:pt x="1737750" y="1369214"/>
                </a:cubicBezTo>
                <a:cubicBezTo>
                  <a:pt x="1760848" y="1366906"/>
                  <a:pt x="1781679" y="1362675"/>
                  <a:pt x="1781679" y="1339213"/>
                </a:cubicBezTo>
                <a:cubicBezTo>
                  <a:pt x="1782132" y="1319597"/>
                  <a:pt x="1771262" y="1297288"/>
                  <a:pt x="1748620" y="1296905"/>
                </a:cubicBezTo>
                <a:cubicBezTo>
                  <a:pt x="1606863" y="1293442"/>
                  <a:pt x="1528513" y="1167288"/>
                  <a:pt x="1381324" y="1166904"/>
                </a:cubicBezTo>
                <a:cubicBezTo>
                  <a:pt x="1293462" y="1166904"/>
                  <a:pt x="1427065" y="1095751"/>
                  <a:pt x="1352792" y="1066135"/>
                </a:cubicBezTo>
                <a:cubicBezTo>
                  <a:pt x="1336486" y="1059596"/>
                  <a:pt x="1395363" y="1049597"/>
                  <a:pt x="1421631" y="1051135"/>
                </a:cubicBezTo>
                <a:cubicBezTo>
                  <a:pt x="1447445" y="1052673"/>
                  <a:pt x="1470543" y="1071519"/>
                  <a:pt x="1501793" y="1058058"/>
                </a:cubicBezTo>
                <a:cubicBezTo>
                  <a:pt x="1519003" y="1009981"/>
                  <a:pt x="1474621" y="992289"/>
                  <a:pt x="1437935" y="978826"/>
                </a:cubicBezTo>
                <a:cubicBezTo>
                  <a:pt x="1353244" y="947673"/>
                  <a:pt x="1270817" y="909981"/>
                  <a:pt x="1177975" y="898826"/>
                </a:cubicBezTo>
                <a:cubicBezTo>
                  <a:pt x="1144915" y="894980"/>
                  <a:pt x="1225528" y="843440"/>
                  <a:pt x="1241378" y="825366"/>
                </a:cubicBezTo>
                <a:cubicBezTo>
                  <a:pt x="867743" y="635366"/>
                  <a:pt x="418474" y="644980"/>
                  <a:pt x="0" y="491517"/>
                </a:cubicBezTo>
                <a:cubicBezTo>
                  <a:pt x="92391" y="461518"/>
                  <a:pt x="160326" y="483440"/>
                  <a:pt x="223277" y="488057"/>
                </a:cubicBezTo>
                <a:cubicBezTo>
                  <a:pt x="380429" y="499594"/>
                  <a:pt x="535773" y="523440"/>
                  <a:pt x="692473" y="537671"/>
                </a:cubicBezTo>
                <a:cubicBezTo>
                  <a:pt x="769465" y="544594"/>
                  <a:pt x="841022" y="570749"/>
                  <a:pt x="927071" y="529211"/>
                </a:cubicBezTo>
                <a:cubicBezTo>
                  <a:pt x="984589" y="501518"/>
                  <a:pt x="1076527" y="531517"/>
                  <a:pt x="1147177" y="556134"/>
                </a:cubicBezTo>
                <a:cubicBezTo>
                  <a:pt x="1205600" y="576517"/>
                  <a:pt x="1261306" y="581901"/>
                  <a:pt x="1338752" y="556134"/>
                </a:cubicBezTo>
                <a:cubicBezTo>
                  <a:pt x="1268554" y="540364"/>
                  <a:pt x="1214658" y="526519"/>
                  <a:pt x="1159406" y="516901"/>
                </a:cubicBezTo>
                <a:cubicBezTo>
                  <a:pt x="1115475" y="509211"/>
                  <a:pt x="1220094" y="478056"/>
                  <a:pt x="1273535" y="481902"/>
                </a:cubicBezTo>
                <a:cubicBezTo>
                  <a:pt x="1348263" y="487287"/>
                  <a:pt x="1306144" y="467287"/>
                  <a:pt x="1293462" y="439595"/>
                </a:cubicBezTo>
                <a:cubicBezTo>
                  <a:pt x="1279875" y="409979"/>
                  <a:pt x="1320183" y="400749"/>
                  <a:pt x="1345545" y="406900"/>
                </a:cubicBezTo>
                <a:cubicBezTo>
                  <a:pt x="1442916" y="431133"/>
                  <a:pt x="1539834" y="388441"/>
                  <a:pt x="1640379" y="423057"/>
                </a:cubicBezTo>
                <a:cubicBezTo>
                  <a:pt x="1615015" y="337670"/>
                  <a:pt x="1560215" y="300363"/>
                  <a:pt x="1445634" y="288439"/>
                </a:cubicBezTo>
                <a:cubicBezTo>
                  <a:pt x="1402608" y="283826"/>
                  <a:pt x="1357773" y="290748"/>
                  <a:pt x="1320636" y="266131"/>
                </a:cubicBezTo>
                <a:cubicBezTo>
                  <a:pt x="1299349" y="251902"/>
                  <a:pt x="1275346" y="234978"/>
                  <a:pt x="1292104" y="208824"/>
                </a:cubicBezTo>
                <a:cubicBezTo>
                  <a:pt x="1303877" y="190363"/>
                  <a:pt x="1329242" y="190363"/>
                  <a:pt x="1350074" y="196517"/>
                </a:cubicBezTo>
                <a:cubicBezTo>
                  <a:pt x="1443371" y="223826"/>
                  <a:pt x="1540741" y="233825"/>
                  <a:pt x="1638113" y="243826"/>
                </a:cubicBezTo>
                <a:cubicBezTo>
                  <a:pt x="1653059" y="245364"/>
                  <a:pt x="1669814" y="250365"/>
                  <a:pt x="1686573" y="224977"/>
                </a:cubicBezTo>
                <a:cubicBezTo>
                  <a:pt x="1504511" y="183824"/>
                  <a:pt x="1331505" y="125362"/>
                  <a:pt x="1144459" y="102670"/>
                </a:cubicBezTo>
                <a:cubicBezTo>
                  <a:pt x="1147177" y="91900"/>
                  <a:pt x="1149896" y="81131"/>
                  <a:pt x="1152614" y="70362"/>
                </a:cubicBezTo>
                <a:cubicBezTo>
                  <a:pt x="1298896" y="85746"/>
                  <a:pt x="1445182" y="101131"/>
                  <a:pt x="1629961" y="120363"/>
                </a:cubicBezTo>
                <a:cubicBezTo>
                  <a:pt x="1516284" y="59207"/>
                  <a:pt x="1408951" y="79594"/>
                  <a:pt x="1324712" y="25362"/>
                </a:cubicBezTo>
                <a:cubicBezTo>
                  <a:pt x="1340563" y="4786"/>
                  <a:pt x="1359698" y="-407"/>
                  <a:pt x="1379513" y="25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901700" dist="1193800" dir="15600000" algn="ctr" rotWithShape="0">
              <a:srgbClr val="000000">
                <a:alpha val="33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680F1D3-7650-4307-A001-0163AD371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F8942F-460D-426D-AE8D-87952BB06670}"/>
              </a:ext>
            </a:extLst>
          </p:cNvPr>
          <p:cNvSpPr txBox="1"/>
          <p:nvPr/>
        </p:nvSpPr>
        <p:spPr>
          <a:xfrm>
            <a:off x="726643" y="2174449"/>
            <a:ext cx="103588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Πατέρας του, </a:t>
            </a:r>
            <a:r>
              <a:rPr lang="el-GR" b="1" dirty="0"/>
              <a:t>ο </a:t>
            </a:r>
            <a:r>
              <a:rPr lang="el-GR" b="1" dirty="0" err="1"/>
              <a:t>Νικόμαχος</a:t>
            </a:r>
            <a:r>
              <a:rPr lang="el-GR" b="1" dirty="0"/>
              <a:t> </a:t>
            </a:r>
            <a:r>
              <a:rPr lang="el-GR" dirty="0"/>
              <a:t>γιατρός του βασιλιά της Μακεδονίας, Αμύντα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Μητέρα του, </a:t>
            </a:r>
            <a:r>
              <a:rPr lang="el-GR" b="1" dirty="0"/>
              <a:t>η  </a:t>
            </a:r>
            <a:r>
              <a:rPr lang="el-GR" b="1" dirty="0" err="1"/>
              <a:t>Φαιστιάδα</a:t>
            </a:r>
            <a:r>
              <a:rPr lang="el-GR" b="1" dirty="0"/>
              <a:t> </a:t>
            </a:r>
            <a:r>
              <a:rPr lang="el-GR" dirty="0"/>
              <a:t>από το γένος των  </a:t>
            </a:r>
            <a:r>
              <a:rPr lang="el-GR" dirty="0" err="1"/>
              <a:t>Ασκληπίαδων</a:t>
            </a:r>
            <a:r>
              <a:rPr lang="el-GR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Ορφανεύει πολύ νωρίς και την επιμέλειά του αναλαμβάνει  ο Πρόξενος, φίλος του πατέρα του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/>
              <a:t>367 </a:t>
            </a:r>
            <a:r>
              <a:rPr lang="el-GR" b="1" dirty="0" err="1"/>
              <a:t>π.Χ</a:t>
            </a:r>
            <a:r>
              <a:rPr lang="el-GR" b="1" dirty="0"/>
              <a:t>: </a:t>
            </a:r>
            <a:r>
              <a:rPr lang="el-GR" dirty="0"/>
              <a:t>Εισέρχεται στη σχολή του Πλάτωνα στα 17 χρόνια του και παραμένει εκεί 20 χρόνια </a:t>
            </a:r>
          </a:p>
          <a:p>
            <a:r>
              <a:rPr lang="el-GR" dirty="0"/>
              <a:t>      	    (</a:t>
            </a:r>
            <a:r>
              <a:rPr lang="el-GR" dirty="0" err="1"/>
              <a:t>ώς</a:t>
            </a:r>
            <a:r>
              <a:rPr lang="el-GR" dirty="0"/>
              <a:t> το θάνατο του Πλάτωνα)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/>
              <a:t>342 </a:t>
            </a:r>
            <a:r>
              <a:rPr lang="el-GR" b="1" dirty="0" err="1"/>
              <a:t>π.Χ</a:t>
            </a:r>
            <a:r>
              <a:rPr lang="el-GR" b="1" dirty="0"/>
              <a:t>: </a:t>
            </a:r>
            <a:r>
              <a:rPr lang="el-GR" dirty="0"/>
              <a:t>Αναλαμβάνει τη διαπαιδαγώγηση του Μεγάλου Αλέξανδρου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/>
              <a:t>335 </a:t>
            </a:r>
            <a:r>
              <a:rPr lang="el-GR" b="1" dirty="0" err="1"/>
              <a:t>π.Χ</a:t>
            </a:r>
            <a:r>
              <a:rPr lang="el-GR" b="1" dirty="0"/>
              <a:t>: </a:t>
            </a:r>
            <a:r>
              <a:rPr lang="el-GR" dirty="0"/>
              <a:t>Γυρίζει στην Αθήνα και ιδρύει τη δική του φιλοσοφική σχολή </a:t>
            </a:r>
            <a:r>
              <a:rPr lang="el-GR" b="1" dirty="0"/>
              <a:t>Περιπατητική Σχολή</a:t>
            </a:r>
          </a:p>
          <a:p>
            <a:r>
              <a:rPr lang="el-GR" b="1" dirty="0"/>
              <a:t>      </a:t>
            </a:r>
            <a:r>
              <a:rPr lang="el-GR" dirty="0"/>
              <a:t>Στη σχολή οργανώνει μεγάλη βιβλιοθήκη και συγκεντρώνει χάρτες και όργανα χρήσιμα για τη     	διδασκαλία των φυσικών μαθημάτων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/>
              <a:t>333 </a:t>
            </a:r>
            <a:r>
              <a:rPr lang="el-GR" b="1" dirty="0" err="1"/>
              <a:t>π.Χ</a:t>
            </a:r>
            <a:r>
              <a:rPr lang="el-GR" b="1" dirty="0"/>
              <a:t>: </a:t>
            </a:r>
            <a:r>
              <a:rPr lang="el-GR" dirty="0"/>
              <a:t>Εγκαταλείπει την Αθήνα μετά το θάνατο του Μ. Αλεξάνδρου και εγκαθίσταται στην Χαλκίδα όπου κι αποβιώνει</a:t>
            </a:r>
            <a:endParaRPr lang="el-GR" b="1" dirty="0"/>
          </a:p>
          <a:p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A8B0DA-13A9-463F-8141-C5CA147D8B02}"/>
              </a:ext>
            </a:extLst>
          </p:cNvPr>
          <p:cNvSpPr txBox="1"/>
          <p:nvPr/>
        </p:nvSpPr>
        <p:spPr>
          <a:xfrm>
            <a:off x="726643" y="1461216"/>
            <a:ext cx="9716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Bookman Old Style" panose="02050604050505020204" pitchFamily="18" charset="0"/>
              </a:rPr>
              <a:t>384 π.Χ. Αρχαία </a:t>
            </a:r>
            <a:r>
              <a:rPr lang="el-GR" sz="2400" b="1" dirty="0" err="1">
                <a:latin typeface="Bookman Old Style" panose="02050604050505020204" pitchFamily="18" charset="0"/>
              </a:rPr>
              <a:t>Στάγειρα</a:t>
            </a:r>
            <a:r>
              <a:rPr lang="el-GR" sz="2400" b="1" dirty="0">
                <a:latin typeface="Bookman Old Style" panose="02050604050505020204" pitchFamily="18" charset="0"/>
              </a:rPr>
              <a:t> – 322 π.Χ. Αρχαία Χαλκίδα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B07D39-8831-4F8B-9F6A-D1D3DACC4957}"/>
              </a:ext>
            </a:extLst>
          </p:cNvPr>
          <p:cNvSpPr txBox="1"/>
          <p:nvPr/>
        </p:nvSpPr>
        <p:spPr>
          <a:xfrm>
            <a:off x="632298" y="572615"/>
            <a:ext cx="6756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cap="all" dirty="0">
                <a:latin typeface="Bookman Old Style" panose="02050604050505020204" pitchFamily="18" charset="0"/>
              </a:rPr>
              <a:t>Αριστοτέλης:   Η ζωή &amp; το έργο του</a:t>
            </a:r>
          </a:p>
        </p:txBody>
      </p:sp>
    </p:spTree>
    <p:extLst>
      <p:ext uri="{BB962C8B-B14F-4D97-AF65-F5344CB8AC3E}">
        <p14:creationId xmlns:p14="http://schemas.microsoft.com/office/powerpoint/2010/main" val="191366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Ο πάνσοφος του αρχαίου κόσμου Αριστοτέλης - Newsbeast">
            <a:extLst>
              <a:ext uri="{FF2B5EF4-FFF2-40B4-BE49-F238E27FC236}">
                <a16:creationId xmlns:a16="http://schemas.microsoft.com/office/drawing/2014/main" id="{02F131BD-4DD8-4547-A744-F09AE11922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55" r="-2" b="34382"/>
          <a:stretch/>
        </p:blipFill>
        <p:spPr bwMode="auto">
          <a:xfrm>
            <a:off x="5252935" y="1390896"/>
            <a:ext cx="6851515" cy="5352759"/>
          </a:xfrm>
          <a:custGeom>
            <a:avLst/>
            <a:gdLst/>
            <a:ahLst/>
            <a:cxnLst/>
            <a:rect l="l" t="t" r="r" b="b"/>
            <a:pathLst>
              <a:path w="8678780" h="5873097">
                <a:moveTo>
                  <a:pt x="1379513" y="25"/>
                </a:moveTo>
                <a:cubicBezTo>
                  <a:pt x="1399326" y="458"/>
                  <a:pt x="1419819" y="6516"/>
                  <a:pt x="1438386" y="8439"/>
                </a:cubicBezTo>
                <a:cubicBezTo>
                  <a:pt x="1848256" y="51517"/>
                  <a:pt x="2258124" y="98056"/>
                  <a:pt x="2668443" y="139209"/>
                </a:cubicBezTo>
                <a:cubicBezTo>
                  <a:pt x="3052045" y="177671"/>
                  <a:pt x="3438361" y="186516"/>
                  <a:pt x="3823773" y="206516"/>
                </a:cubicBezTo>
                <a:cubicBezTo>
                  <a:pt x="4290252" y="230748"/>
                  <a:pt x="4755825" y="264980"/>
                  <a:pt x="5219588" y="318825"/>
                </a:cubicBezTo>
                <a:cubicBezTo>
                  <a:pt x="5541595" y="356518"/>
                  <a:pt x="5866772" y="382670"/>
                  <a:pt x="6193307" y="352672"/>
                </a:cubicBezTo>
                <a:cubicBezTo>
                  <a:pt x="6209610" y="351131"/>
                  <a:pt x="6228180" y="346134"/>
                  <a:pt x="6241767" y="351131"/>
                </a:cubicBezTo>
                <a:cubicBezTo>
                  <a:pt x="6400280" y="407287"/>
                  <a:pt x="6573284" y="366901"/>
                  <a:pt x="6737683" y="402287"/>
                </a:cubicBezTo>
                <a:cubicBezTo>
                  <a:pt x="6695564" y="538826"/>
                  <a:pt x="6514862" y="527670"/>
                  <a:pt x="6412962" y="622288"/>
                </a:cubicBezTo>
                <a:cubicBezTo>
                  <a:pt x="6579172" y="659979"/>
                  <a:pt x="6728627" y="698057"/>
                  <a:pt x="6880346" y="726518"/>
                </a:cubicBezTo>
                <a:cubicBezTo>
                  <a:pt x="7041122" y="756519"/>
                  <a:pt x="7177442" y="837673"/>
                  <a:pt x="7334594" y="873826"/>
                </a:cubicBezTo>
                <a:cubicBezTo>
                  <a:pt x="7368112" y="881518"/>
                  <a:pt x="7408419" y="908442"/>
                  <a:pt x="7420192" y="934596"/>
                </a:cubicBezTo>
                <a:cubicBezTo>
                  <a:pt x="7458235" y="1019211"/>
                  <a:pt x="8217735" y="1256521"/>
                  <a:pt x="8128063" y="1331904"/>
                </a:cubicBezTo>
                <a:cubicBezTo>
                  <a:pt x="8090926" y="1363059"/>
                  <a:pt x="8042918" y="1385367"/>
                  <a:pt x="7992648" y="1416136"/>
                </a:cubicBezTo>
                <a:cubicBezTo>
                  <a:pt x="8068283" y="1474214"/>
                  <a:pt x="8153426" y="1499598"/>
                  <a:pt x="8244004" y="1516906"/>
                </a:cubicBezTo>
                <a:cubicBezTo>
                  <a:pt x="8271178" y="1522290"/>
                  <a:pt x="8297900" y="1533059"/>
                  <a:pt x="8300615" y="1559214"/>
                </a:cubicBezTo>
                <a:cubicBezTo>
                  <a:pt x="8303332" y="1586521"/>
                  <a:pt x="8275706" y="1597289"/>
                  <a:pt x="8252610" y="1609983"/>
                </a:cubicBezTo>
                <a:cubicBezTo>
                  <a:pt x="8220454" y="1627674"/>
                  <a:pt x="8189205" y="1643059"/>
                  <a:pt x="8148444" y="1645368"/>
                </a:cubicBezTo>
                <a:cubicBezTo>
                  <a:pt x="8081415" y="1648828"/>
                  <a:pt x="8049262" y="1698059"/>
                  <a:pt x="8010314" y="1734983"/>
                </a:cubicBezTo>
                <a:cubicBezTo>
                  <a:pt x="7988574" y="1755753"/>
                  <a:pt x="7977704" y="1797675"/>
                  <a:pt x="8015746" y="1804984"/>
                </a:cubicBezTo>
                <a:cubicBezTo>
                  <a:pt x="8107232" y="1822675"/>
                  <a:pt x="8099984" y="1873831"/>
                  <a:pt x="8097722" y="1931908"/>
                </a:cubicBezTo>
                <a:cubicBezTo>
                  <a:pt x="8094550" y="2003830"/>
                  <a:pt x="8040654" y="2036908"/>
                  <a:pt x="7974534" y="2064601"/>
                </a:cubicBezTo>
                <a:cubicBezTo>
                  <a:pt x="7951888" y="2074215"/>
                  <a:pt x="7919734" y="2073829"/>
                  <a:pt x="7911128" y="2103831"/>
                </a:cubicBezTo>
                <a:cubicBezTo>
                  <a:pt x="7948266" y="2132293"/>
                  <a:pt x="7993555" y="2109215"/>
                  <a:pt x="8033411" y="2117292"/>
                </a:cubicBezTo>
                <a:cubicBezTo>
                  <a:pt x="8066471" y="2123831"/>
                  <a:pt x="8121271" y="2120370"/>
                  <a:pt x="8075982" y="2172677"/>
                </a:cubicBezTo>
                <a:cubicBezTo>
                  <a:pt x="8062847" y="2187676"/>
                  <a:pt x="8078246" y="2199215"/>
                  <a:pt x="8095004" y="2200369"/>
                </a:cubicBezTo>
                <a:cubicBezTo>
                  <a:pt x="8229060" y="2212293"/>
                  <a:pt x="8167466" y="2318063"/>
                  <a:pt x="8210492" y="2373833"/>
                </a:cubicBezTo>
                <a:cubicBezTo>
                  <a:pt x="8222264" y="2389215"/>
                  <a:pt x="8209584" y="2415754"/>
                  <a:pt x="8191016" y="2422293"/>
                </a:cubicBezTo>
                <a:cubicBezTo>
                  <a:pt x="8072357" y="2465372"/>
                  <a:pt x="8056054" y="2568063"/>
                  <a:pt x="7998536" y="2656525"/>
                </a:cubicBezTo>
                <a:cubicBezTo>
                  <a:pt x="8061036" y="2691525"/>
                  <a:pt x="8135764" y="2699217"/>
                  <a:pt x="8203244" y="2721909"/>
                </a:cubicBezTo>
                <a:cubicBezTo>
                  <a:pt x="8273442" y="2745756"/>
                  <a:pt x="8273442" y="2763447"/>
                  <a:pt x="8215472" y="2832678"/>
                </a:cubicBezTo>
                <a:cubicBezTo>
                  <a:pt x="8366284" y="2847680"/>
                  <a:pt x="8366284" y="2847680"/>
                  <a:pt x="8319638" y="2956526"/>
                </a:cubicBezTo>
                <a:cubicBezTo>
                  <a:pt x="8445996" y="2966525"/>
                  <a:pt x="8529327" y="3018064"/>
                  <a:pt x="8548800" y="3130757"/>
                </a:cubicBezTo>
                <a:cubicBezTo>
                  <a:pt x="8558311" y="3185372"/>
                  <a:pt x="8615377" y="3211141"/>
                  <a:pt x="8678780" y="3247679"/>
                </a:cubicBezTo>
                <a:cubicBezTo>
                  <a:pt x="8599978" y="3283066"/>
                  <a:pt x="8546537" y="3356911"/>
                  <a:pt x="8454599" y="3278833"/>
                </a:cubicBezTo>
                <a:cubicBezTo>
                  <a:pt x="8421087" y="3250373"/>
                  <a:pt x="8424254" y="3286526"/>
                  <a:pt x="8419728" y="3296911"/>
                </a:cubicBezTo>
                <a:cubicBezTo>
                  <a:pt x="8408859" y="3322295"/>
                  <a:pt x="8431501" y="3339218"/>
                  <a:pt x="8446448" y="3358448"/>
                </a:cubicBezTo>
                <a:cubicBezTo>
                  <a:pt x="8460939" y="3377681"/>
                  <a:pt x="8478149" y="3398064"/>
                  <a:pt x="8482226" y="3419605"/>
                </a:cubicBezTo>
                <a:cubicBezTo>
                  <a:pt x="8484942" y="3434604"/>
                  <a:pt x="8471809" y="3456526"/>
                  <a:pt x="8457318" y="3467682"/>
                </a:cubicBezTo>
                <a:cubicBezTo>
                  <a:pt x="8381232" y="3526527"/>
                  <a:pt x="8426520" y="3658836"/>
                  <a:pt x="8282501" y="3675759"/>
                </a:cubicBezTo>
                <a:cubicBezTo>
                  <a:pt x="8217735" y="3683450"/>
                  <a:pt x="8186486" y="3731913"/>
                  <a:pt x="8138932" y="3758451"/>
                </a:cubicBezTo>
                <a:cubicBezTo>
                  <a:pt x="7973628" y="3851144"/>
                  <a:pt x="7863120" y="3970376"/>
                  <a:pt x="7811946" y="4134221"/>
                </a:cubicBezTo>
                <a:cubicBezTo>
                  <a:pt x="7797906" y="4179605"/>
                  <a:pt x="7744010" y="4216145"/>
                  <a:pt x="7709139" y="4256145"/>
                </a:cubicBezTo>
                <a:cubicBezTo>
                  <a:pt x="7725896" y="4285376"/>
                  <a:pt x="7817379" y="4222298"/>
                  <a:pt x="7785224" y="4299221"/>
                </a:cubicBezTo>
                <a:cubicBezTo>
                  <a:pt x="7760768" y="4356915"/>
                  <a:pt x="7698269" y="4392684"/>
                  <a:pt x="7639392" y="4426916"/>
                </a:cubicBezTo>
                <a:cubicBezTo>
                  <a:pt x="7572364" y="4465762"/>
                  <a:pt x="7498091" y="4496914"/>
                  <a:pt x="7467746" y="4568838"/>
                </a:cubicBezTo>
                <a:cubicBezTo>
                  <a:pt x="7461405" y="4584223"/>
                  <a:pt x="7441025" y="4600376"/>
                  <a:pt x="7422910" y="4606531"/>
                </a:cubicBezTo>
                <a:cubicBezTo>
                  <a:pt x="6478176" y="5872304"/>
                  <a:pt x="4152572" y="5880765"/>
                  <a:pt x="3884462" y="5871919"/>
                </a:cubicBezTo>
                <a:cubicBezTo>
                  <a:pt x="3559738" y="5860765"/>
                  <a:pt x="3252674" y="5782688"/>
                  <a:pt x="2951503" y="5685381"/>
                </a:cubicBezTo>
                <a:cubicBezTo>
                  <a:pt x="2824239" y="5644226"/>
                  <a:pt x="2706035" y="5585765"/>
                  <a:pt x="2582393" y="5540381"/>
                </a:cubicBezTo>
                <a:cubicBezTo>
                  <a:pt x="2411654" y="5477686"/>
                  <a:pt x="2279862" y="5358071"/>
                  <a:pt x="2109575" y="5307686"/>
                </a:cubicBezTo>
                <a:cubicBezTo>
                  <a:pt x="1934305" y="5255763"/>
                  <a:pt x="1784398" y="5160762"/>
                  <a:pt x="1604145" y="5120379"/>
                </a:cubicBezTo>
                <a:cubicBezTo>
                  <a:pt x="1509040" y="5098840"/>
                  <a:pt x="1417102" y="5059994"/>
                  <a:pt x="1432046" y="4948840"/>
                </a:cubicBezTo>
                <a:cubicBezTo>
                  <a:pt x="1436123" y="4917301"/>
                  <a:pt x="1411214" y="4891532"/>
                  <a:pt x="1371813" y="4900763"/>
                </a:cubicBezTo>
                <a:cubicBezTo>
                  <a:pt x="1296633" y="4918071"/>
                  <a:pt x="1262665" y="4872300"/>
                  <a:pt x="1220998" y="4838069"/>
                </a:cubicBezTo>
                <a:cubicBezTo>
                  <a:pt x="1146725" y="4777302"/>
                  <a:pt x="1076074" y="4712685"/>
                  <a:pt x="957869" y="4702684"/>
                </a:cubicBezTo>
                <a:cubicBezTo>
                  <a:pt x="980512" y="4654991"/>
                  <a:pt x="1019009" y="4661916"/>
                  <a:pt x="1054336" y="4671915"/>
                </a:cubicBezTo>
                <a:cubicBezTo>
                  <a:pt x="1147177" y="4698070"/>
                  <a:pt x="1239115" y="4727684"/>
                  <a:pt x="1331957" y="4753839"/>
                </a:cubicBezTo>
                <a:cubicBezTo>
                  <a:pt x="1392645" y="4770763"/>
                  <a:pt x="1452881" y="4794609"/>
                  <a:pt x="1533949" y="4775761"/>
                </a:cubicBezTo>
                <a:cubicBezTo>
                  <a:pt x="1464202" y="4679607"/>
                  <a:pt x="1345545" y="4662300"/>
                  <a:pt x="1249533" y="4632685"/>
                </a:cubicBezTo>
                <a:cubicBezTo>
                  <a:pt x="1129515" y="4595378"/>
                  <a:pt x="1058865" y="4524991"/>
                  <a:pt x="974172" y="4446530"/>
                </a:cubicBezTo>
                <a:cubicBezTo>
                  <a:pt x="1062487" y="4427683"/>
                  <a:pt x="1117287" y="4485377"/>
                  <a:pt x="1186579" y="4482299"/>
                </a:cubicBezTo>
                <a:cubicBezTo>
                  <a:pt x="1190203" y="4472300"/>
                  <a:pt x="1196544" y="4457684"/>
                  <a:pt x="1195637" y="4457299"/>
                </a:cubicBezTo>
                <a:cubicBezTo>
                  <a:pt x="1082415" y="4414222"/>
                  <a:pt x="1029426" y="4333453"/>
                  <a:pt x="1011761" y="4235759"/>
                </a:cubicBezTo>
                <a:cubicBezTo>
                  <a:pt x="1002706" y="4185376"/>
                  <a:pt x="961492" y="4169607"/>
                  <a:pt x="920731" y="4146528"/>
                </a:cubicBezTo>
                <a:cubicBezTo>
                  <a:pt x="778522" y="4064606"/>
                  <a:pt x="628163" y="3990375"/>
                  <a:pt x="511316" y="3877683"/>
                </a:cubicBezTo>
                <a:cubicBezTo>
                  <a:pt x="646279" y="3892682"/>
                  <a:pt x="754521" y="3966143"/>
                  <a:pt x="899898" y="3997682"/>
                </a:cubicBezTo>
                <a:cubicBezTo>
                  <a:pt x="784411" y="3873836"/>
                  <a:pt x="634956" y="3811144"/>
                  <a:pt x="498636" y="3736143"/>
                </a:cubicBezTo>
                <a:cubicBezTo>
                  <a:pt x="436588" y="3701912"/>
                  <a:pt x="379073" y="3658065"/>
                  <a:pt x="303890" y="3639604"/>
                </a:cubicBezTo>
                <a:cubicBezTo>
                  <a:pt x="277170" y="3633065"/>
                  <a:pt x="233240" y="3619219"/>
                  <a:pt x="254527" y="3582680"/>
                </a:cubicBezTo>
                <a:cubicBezTo>
                  <a:pt x="272641" y="3552297"/>
                  <a:pt x="308419" y="3561526"/>
                  <a:pt x="341028" y="3570373"/>
                </a:cubicBezTo>
                <a:cubicBezTo>
                  <a:pt x="419378" y="3592297"/>
                  <a:pt x="500446" y="3592682"/>
                  <a:pt x="606424" y="3592297"/>
                </a:cubicBezTo>
                <a:cubicBezTo>
                  <a:pt x="517657" y="3491912"/>
                  <a:pt x="355067" y="3521913"/>
                  <a:pt x="278984" y="3416526"/>
                </a:cubicBezTo>
                <a:cubicBezTo>
                  <a:pt x="374088" y="3398064"/>
                  <a:pt x="447458" y="3436142"/>
                  <a:pt x="524452" y="3443448"/>
                </a:cubicBezTo>
                <a:cubicBezTo>
                  <a:pt x="594195" y="3449987"/>
                  <a:pt x="611405" y="3432296"/>
                  <a:pt x="595102" y="3374218"/>
                </a:cubicBezTo>
                <a:cubicBezTo>
                  <a:pt x="569741" y="3283833"/>
                  <a:pt x="607782" y="3237678"/>
                  <a:pt x="709231" y="3262295"/>
                </a:cubicBezTo>
                <a:cubicBezTo>
                  <a:pt x="803432" y="3285372"/>
                  <a:pt x="813394" y="3251526"/>
                  <a:pt x="788033" y="3199987"/>
                </a:cubicBezTo>
                <a:cubicBezTo>
                  <a:pt x="751802" y="3124988"/>
                  <a:pt x="793015" y="3066910"/>
                  <a:pt x="821094" y="3003833"/>
                </a:cubicBezTo>
                <a:cubicBezTo>
                  <a:pt x="864120" y="2907680"/>
                  <a:pt x="846003" y="2860755"/>
                  <a:pt x="753161" y="2789218"/>
                </a:cubicBezTo>
                <a:cubicBezTo>
                  <a:pt x="701080" y="2749216"/>
                  <a:pt x="644921" y="2715371"/>
                  <a:pt x="569285" y="2680756"/>
                </a:cubicBezTo>
                <a:cubicBezTo>
                  <a:pt x="743651" y="2661909"/>
                  <a:pt x="560683" y="2598448"/>
                  <a:pt x="622275" y="2558832"/>
                </a:cubicBezTo>
                <a:cubicBezTo>
                  <a:pt x="745462" y="2542678"/>
                  <a:pt x="846003" y="2668833"/>
                  <a:pt x="1013576" y="2632679"/>
                </a:cubicBezTo>
                <a:cubicBezTo>
                  <a:pt x="806602" y="2523446"/>
                  <a:pt x="577892" y="2487677"/>
                  <a:pt x="427984" y="2342293"/>
                </a:cubicBezTo>
                <a:cubicBezTo>
                  <a:pt x="462405" y="2309216"/>
                  <a:pt x="496823" y="2339985"/>
                  <a:pt x="526263" y="2327678"/>
                </a:cubicBezTo>
                <a:cubicBezTo>
                  <a:pt x="525356" y="2319985"/>
                  <a:pt x="527622" y="2308446"/>
                  <a:pt x="522186" y="2304986"/>
                </a:cubicBezTo>
                <a:cubicBezTo>
                  <a:pt x="410323" y="2225754"/>
                  <a:pt x="408509" y="2223831"/>
                  <a:pt x="528526" y="2165368"/>
                </a:cubicBezTo>
                <a:cubicBezTo>
                  <a:pt x="570645" y="2144984"/>
                  <a:pt x="567023" y="2126906"/>
                  <a:pt x="544832" y="2101138"/>
                </a:cubicBezTo>
                <a:cubicBezTo>
                  <a:pt x="528978" y="2083061"/>
                  <a:pt x="509957" y="2066906"/>
                  <a:pt x="519016" y="2027291"/>
                </a:cubicBezTo>
                <a:cubicBezTo>
                  <a:pt x="584685" y="2078062"/>
                  <a:pt x="902162" y="2061522"/>
                  <a:pt x="958321" y="2056137"/>
                </a:cubicBezTo>
                <a:cubicBezTo>
                  <a:pt x="1021272" y="2050369"/>
                  <a:pt x="1083319" y="2025753"/>
                  <a:pt x="1149440" y="2039214"/>
                </a:cubicBezTo>
                <a:cubicBezTo>
                  <a:pt x="1202430" y="2049985"/>
                  <a:pt x="1447897" y="2154215"/>
                  <a:pt x="1482772" y="2034599"/>
                </a:cubicBezTo>
                <a:cubicBezTo>
                  <a:pt x="1484583" y="2028831"/>
                  <a:pt x="1583765" y="2042293"/>
                  <a:pt x="1637208" y="2048831"/>
                </a:cubicBezTo>
                <a:cubicBezTo>
                  <a:pt x="1684309" y="2054216"/>
                  <a:pt x="1737297" y="2078062"/>
                  <a:pt x="1768999" y="2030369"/>
                </a:cubicBezTo>
                <a:cubicBezTo>
                  <a:pt x="1787568" y="2002293"/>
                  <a:pt x="1711030" y="1948062"/>
                  <a:pt x="1642642" y="1943445"/>
                </a:cubicBezTo>
                <a:cubicBezTo>
                  <a:pt x="1583312" y="1939214"/>
                  <a:pt x="1521266" y="1933060"/>
                  <a:pt x="1464655" y="1944599"/>
                </a:cubicBezTo>
                <a:cubicBezTo>
                  <a:pt x="1394911" y="1958446"/>
                  <a:pt x="1357322" y="1936138"/>
                  <a:pt x="1337846" y="1888061"/>
                </a:cubicBezTo>
                <a:cubicBezTo>
                  <a:pt x="1316106" y="1834985"/>
                  <a:pt x="1274439" y="1810368"/>
                  <a:pt x="1216924" y="1785752"/>
                </a:cubicBezTo>
                <a:cubicBezTo>
                  <a:pt x="1077431" y="1726138"/>
                  <a:pt x="943377" y="1657291"/>
                  <a:pt x="790299" y="1622676"/>
                </a:cubicBezTo>
                <a:cubicBezTo>
                  <a:pt x="759953" y="1615751"/>
                  <a:pt x="726441" y="1606521"/>
                  <a:pt x="712401" y="1560751"/>
                </a:cubicBezTo>
                <a:cubicBezTo>
                  <a:pt x="1126798" y="1629213"/>
                  <a:pt x="1504511" y="1807676"/>
                  <a:pt x="1932039" y="1797291"/>
                </a:cubicBezTo>
                <a:cubicBezTo>
                  <a:pt x="1815195" y="1740752"/>
                  <a:pt x="1679780" y="1737675"/>
                  <a:pt x="1555234" y="1698059"/>
                </a:cubicBezTo>
                <a:cubicBezTo>
                  <a:pt x="1643549" y="1668444"/>
                  <a:pt x="1726428" y="1699213"/>
                  <a:pt x="1810212" y="1716137"/>
                </a:cubicBezTo>
                <a:cubicBezTo>
                  <a:pt x="1880410" y="1729982"/>
                  <a:pt x="1943817" y="1732290"/>
                  <a:pt x="1951515" y="1649598"/>
                </a:cubicBezTo>
                <a:cubicBezTo>
                  <a:pt x="1948798" y="1644214"/>
                  <a:pt x="1949249" y="1637291"/>
                  <a:pt x="1949704" y="1630753"/>
                </a:cubicBezTo>
                <a:cubicBezTo>
                  <a:pt x="1926152" y="1596522"/>
                  <a:pt x="1889468" y="1578830"/>
                  <a:pt x="1845990" y="1568828"/>
                </a:cubicBezTo>
                <a:cubicBezTo>
                  <a:pt x="1819722" y="1562674"/>
                  <a:pt x="1784851" y="1553443"/>
                  <a:pt x="1785302" y="1528829"/>
                </a:cubicBezTo>
                <a:cubicBezTo>
                  <a:pt x="1786662" y="1437674"/>
                  <a:pt x="1702878" y="1411136"/>
                  <a:pt x="1619092" y="1384597"/>
                </a:cubicBezTo>
                <a:cubicBezTo>
                  <a:pt x="1665740" y="1339213"/>
                  <a:pt x="1702423" y="1372674"/>
                  <a:pt x="1737750" y="1369214"/>
                </a:cubicBezTo>
                <a:cubicBezTo>
                  <a:pt x="1760848" y="1366906"/>
                  <a:pt x="1781679" y="1362675"/>
                  <a:pt x="1781679" y="1339213"/>
                </a:cubicBezTo>
                <a:cubicBezTo>
                  <a:pt x="1782132" y="1319597"/>
                  <a:pt x="1771262" y="1297288"/>
                  <a:pt x="1748620" y="1296905"/>
                </a:cubicBezTo>
                <a:cubicBezTo>
                  <a:pt x="1606863" y="1293442"/>
                  <a:pt x="1528513" y="1167288"/>
                  <a:pt x="1381324" y="1166904"/>
                </a:cubicBezTo>
                <a:cubicBezTo>
                  <a:pt x="1293462" y="1166904"/>
                  <a:pt x="1427065" y="1095751"/>
                  <a:pt x="1352792" y="1066135"/>
                </a:cubicBezTo>
                <a:cubicBezTo>
                  <a:pt x="1336486" y="1059596"/>
                  <a:pt x="1395363" y="1049597"/>
                  <a:pt x="1421631" y="1051135"/>
                </a:cubicBezTo>
                <a:cubicBezTo>
                  <a:pt x="1447445" y="1052673"/>
                  <a:pt x="1470543" y="1071519"/>
                  <a:pt x="1501793" y="1058058"/>
                </a:cubicBezTo>
                <a:cubicBezTo>
                  <a:pt x="1519003" y="1009981"/>
                  <a:pt x="1474621" y="992289"/>
                  <a:pt x="1437935" y="978826"/>
                </a:cubicBezTo>
                <a:cubicBezTo>
                  <a:pt x="1353244" y="947673"/>
                  <a:pt x="1270817" y="909981"/>
                  <a:pt x="1177975" y="898826"/>
                </a:cubicBezTo>
                <a:cubicBezTo>
                  <a:pt x="1144915" y="894980"/>
                  <a:pt x="1225528" y="843440"/>
                  <a:pt x="1241378" y="825366"/>
                </a:cubicBezTo>
                <a:cubicBezTo>
                  <a:pt x="867743" y="635366"/>
                  <a:pt x="418474" y="644980"/>
                  <a:pt x="0" y="491517"/>
                </a:cubicBezTo>
                <a:cubicBezTo>
                  <a:pt x="92391" y="461518"/>
                  <a:pt x="160326" y="483440"/>
                  <a:pt x="223277" y="488057"/>
                </a:cubicBezTo>
                <a:cubicBezTo>
                  <a:pt x="380429" y="499594"/>
                  <a:pt x="535773" y="523440"/>
                  <a:pt x="692473" y="537671"/>
                </a:cubicBezTo>
                <a:cubicBezTo>
                  <a:pt x="769465" y="544594"/>
                  <a:pt x="841022" y="570749"/>
                  <a:pt x="927071" y="529211"/>
                </a:cubicBezTo>
                <a:cubicBezTo>
                  <a:pt x="984589" y="501518"/>
                  <a:pt x="1076527" y="531517"/>
                  <a:pt x="1147177" y="556134"/>
                </a:cubicBezTo>
                <a:cubicBezTo>
                  <a:pt x="1205600" y="576517"/>
                  <a:pt x="1261306" y="581901"/>
                  <a:pt x="1338752" y="556134"/>
                </a:cubicBezTo>
                <a:cubicBezTo>
                  <a:pt x="1268554" y="540364"/>
                  <a:pt x="1214658" y="526519"/>
                  <a:pt x="1159406" y="516901"/>
                </a:cubicBezTo>
                <a:cubicBezTo>
                  <a:pt x="1115475" y="509211"/>
                  <a:pt x="1220094" y="478056"/>
                  <a:pt x="1273535" y="481902"/>
                </a:cubicBezTo>
                <a:cubicBezTo>
                  <a:pt x="1348263" y="487287"/>
                  <a:pt x="1306144" y="467287"/>
                  <a:pt x="1293462" y="439595"/>
                </a:cubicBezTo>
                <a:cubicBezTo>
                  <a:pt x="1279875" y="409979"/>
                  <a:pt x="1320183" y="400749"/>
                  <a:pt x="1345545" y="406900"/>
                </a:cubicBezTo>
                <a:cubicBezTo>
                  <a:pt x="1442916" y="431133"/>
                  <a:pt x="1539834" y="388441"/>
                  <a:pt x="1640379" y="423057"/>
                </a:cubicBezTo>
                <a:cubicBezTo>
                  <a:pt x="1615015" y="337670"/>
                  <a:pt x="1560215" y="300363"/>
                  <a:pt x="1445634" y="288439"/>
                </a:cubicBezTo>
                <a:cubicBezTo>
                  <a:pt x="1402608" y="283826"/>
                  <a:pt x="1357773" y="290748"/>
                  <a:pt x="1320636" y="266131"/>
                </a:cubicBezTo>
                <a:cubicBezTo>
                  <a:pt x="1299349" y="251902"/>
                  <a:pt x="1275346" y="234978"/>
                  <a:pt x="1292104" y="208824"/>
                </a:cubicBezTo>
                <a:cubicBezTo>
                  <a:pt x="1303877" y="190363"/>
                  <a:pt x="1329242" y="190363"/>
                  <a:pt x="1350074" y="196517"/>
                </a:cubicBezTo>
                <a:cubicBezTo>
                  <a:pt x="1443371" y="223826"/>
                  <a:pt x="1540741" y="233825"/>
                  <a:pt x="1638113" y="243826"/>
                </a:cubicBezTo>
                <a:cubicBezTo>
                  <a:pt x="1653059" y="245364"/>
                  <a:pt x="1669814" y="250365"/>
                  <a:pt x="1686573" y="224977"/>
                </a:cubicBezTo>
                <a:cubicBezTo>
                  <a:pt x="1504511" y="183824"/>
                  <a:pt x="1331505" y="125362"/>
                  <a:pt x="1144459" y="102670"/>
                </a:cubicBezTo>
                <a:cubicBezTo>
                  <a:pt x="1147177" y="91900"/>
                  <a:pt x="1149896" y="81131"/>
                  <a:pt x="1152614" y="70362"/>
                </a:cubicBezTo>
                <a:cubicBezTo>
                  <a:pt x="1298896" y="85746"/>
                  <a:pt x="1445182" y="101131"/>
                  <a:pt x="1629961" y="120363"/>
                </a:cubicBezTo>
                <a:cubicBezTo>
                  <a:pt x="1516284" y="59207"/>
                  <a:pt x="1408951" y="79594"/>
                  <a:pt x="1324712" y="25362"/>
                </a:cubicBezTo>
                <a:cubicBezTo>
                  <a:pt x="1340563" y="4786"/>
                  <a:pt x="1359698" y="-407"/>
                  <a:pt x="1379513" y="25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901700" dist="1193800" dir="15600000" algn="ctr" rotWithShape="0">
              <a:srgbClr val="000000">
                <a:alpha val="33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680F1D3-7650-4307-A001-0163AD371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F8942F-460D-426D-AE8D-87952BB06670}"/>
              </a:ext>
            </a:extLst>
          </p:cNvPr>
          <p:cNvSpPr txBox="1"/>
          <p:nvPr/>
        </p:nvSpPr>
        <p:spPr>
          <a:xfrm>
            <a:off x="647130" y="850456"/>
            <a:ext cx="10358891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Bookman Old Style" panose="02050604050505020204" pitchFamily="18" charset="0"/>
              </a:rPr>
              <a:t>Φυσιοδίφης, Φιλόσοφος, δημιουργός της λογικής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latin typeface="Book Antiqua" panose="02040602050305030304" pitchFamily="18" charset="0"/>
              </a:rPr>
              <a:t>Επηρεάζεται από τον Πλάτωνα αλλά οδηγείται περισσότερο στις εμπειρικές μελέτες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>
              <a:latin typeface="Book Antiqua" panose="02040602050305030304" pitchFamily="18" charset="0"/>
            </a:endParaRPr>
          </a:p>
          <a:p>
            <a:r>
              <a:rPr lang="el-GR" dirty="0">
                <a:latin typeface="Book Antiqua" panose="02040602050305030304" pitchFamily="18" charset="0"/>
              </a:rPr>
              <a:t>	Πλατωνισμό 		Εμπειρισμό</a:t>
            </a:r>
          </a:p>
          <a:p>
            <a:endParaRPr lang="el-GR" dirty="0">
              <a:latin typeface="Book Antiqua" panose="02040602050305030304" pitchFamily="18" charset="0"/>
            </a:endParaRPr>
          </a:p>
          <a:p>
            <a:endParaRPr lang="el-GR" dirty="0">
              <a:latin typeface="Book Antiqua" panose="02040602050305030304" pitchFamily="18" charset="0"/>
            </a:endParaRPr>
          </a:p>
          <a:p>
            <a:endParaRPr lang="el-GR" dirty="0">
              <a:latin typeface="Book Antiqua" panose="02040602050305030304" pitchFamily="18" charset="0"/>
            </a:endParaRPr>
          </a:p>
          <a:p>
            <a:r>
              <a:rPr lang="el-GR" dirty="0">
                <a:latin typeface="Book Antiqua" panose="02040602050305030304" pitchFamily="18" charset="0"/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Ο Πλάτωνας τον ονόμαζε «νουν της διατριβής»</a:t>
            </a:r>
          </a:p>
          <a:p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Περίπου 400 βιβλία – Μεγάλο μέρος των οποίων καταστρέφεται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Τα περισσότερα έργα του ήταν γραμμένα σε διαλογική μορφή (</a:t>
            </a:r>
            <a:r>
              <a:rPr lang="el-GR" b="1" dirty="0"/>
              <a:t>Αθηναίων πολιτεία</a:t>
            </a:r>
            <a:r>
              <a:rPr lang="el-GR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Τα σωζόμενα έργα είναι τα μαθήματα που πραγματοποιούσε ο Αριστοτέλης στους προχωρημένους μαθητές και είναι γραμμένα σε συνεχή λόγο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endParaRPr lang="el-GR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98DC5BB-D7A1-4882-9663-D69EEA2E8097}"/>
              </a:ext>
            </a:extLst>
          </p:cNvPr>
          <p:cNvCxnSpPr/>
          <p:nvPr/>
        </p:nvCxnSpPr>
        <p:spPr>
          <a:xfrm>
            <a:off x="3048000" y="2491409"/>
            <a:ext cx="1046922" cy="0"/>
          </a:xfrm>
          <a:prstGeom prst="straightConnector1">
            <a:avLst/>
          </a:prstGeom>
          <a:ln>
            <a:solidFill>
              <a:schemeClr val="accent4"/>
            </a:solidFill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0ED9085C-B627-4A00-AFE8-64B31C308F05}"/>
              </a:ext>
            </a:extLst>
          </p:cNvPr>
          <p:cNvSpPr/>
          <p:nvPr/>
        </p:nvSpPr>
        <p:spPr>
          <a:xfrm>
            <a:off x="1902274" y="2699445"/>
            <a:ext cx="1669187" cy="870878"/>
          </a:xfrm>
          <a:prstGeom prst="wedgeEllipseCallout">
            <a:avLst>
              <a:gd name="adj1" fmla="val 19384"/>
              <a:gd name="adj2" fmla="val -6404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Η ουσία της πραγματικότητας  βρίσκεται σε έναν επουράνιο κόσμο τον οποίο προσεγγίζουμε με την σκέψη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AF44F530-922F-498F-BCBA-95268A35F1B5}"/>
              </a:ext>
            </a:extLst>
          </p:cNvPr>
          <p:cNvSpPr/>
          <p:nvPr/>
        </p:nvSpPr>
        <p:spPr>
          <a:xfrm>
            <a:off x="845188" y="2945881"/>
            <a:ext cx="1440812" cy="769210"/>
          </a:xfrm>
          <a:prstGeom prst="wedgeEllipseCallout">
            <a:avLst>
              <a:gd name="adj1" fmla="val 19384"/>
              <a:gd name="adj2" fmla="val -64041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Οι ιδέες προέρχονται από  κάποιο άλλο επίπεδο πραγματικότητας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9FF5BB05-104C-4AE2-A40F-CA2ED145B4E2}"/>
              </a:ext>
            </a:extLst>
          </p:cNvPr>
          <p:cNvSpPr/>
          <p:nvPr/>
        </p:nvSpPr>
        <p:spPr>
          <a:xfrm>
            <a:off x="3967474" y="2801115"/>
            <a:ext cx="1669187" cy="769211"/>
          </a:xfrm>
          <a:prstGeom prst="wedgeEllipseCallout">
            <a:avLst>
              <a:gd name="adj1" fmla="val -16486"/>
              <a:gd name="adj2" fmla="val -68908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Η ουσία της πραγματικότητας  βρίσκεται σε αυτόν τον κόσμο τον οποίο ζούμε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F05E1A50-EA7C-4F79-80E6-854409352648}"/>
              </a:ext>
            </a:extLst>
          </p:cNvPr>
          <p:cNvSpPr/>
          <p:nvPr/>
        </p:nvSpPr>
        <p:spPr>
          <a:xfrm>
            <a:off x="4955554" y="2896254"/>
            <a:ext cx="1599787" cy="674072"/>
          </a:xfrm>
          <a:prstGeom prst="wedgeEllipseCallout">
            <a:avLst>
              <a:gd name="adj1" fmla="val -16486"/>
              <a:gd name="adj2" fmla="val -6890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8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Οι ιδέες γεννιούνται από την εμπειρία μας στη γη</a:t>
            </a:r>
          </a:p>
        </p:txBody>
      </p:sp>
    </p:spTree>
    <p:extLst>
      <p:ext uri="{BB962C8B-B14F-4D97-AF65-F5344CB8AC3E}">
        <p14:creationId xmlns:p14="http://schemas.microsoft.com/office/powerpoint/2010/main" val="407537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A8B0DA-13A9-463F-8141-C5CA147D8B02}"/>
              </a:ext>
            </a:extLst>
          </p:cNvPr>
          <p:cNvSpPr txBox="1"/>
          <p:nvPr/>
        </p:nvSpPr>
        <p:spPr>
          <a:xfrm>
            <a:off x="6901731" y="286856"/>
            <a:ext cx="5735541" cy="1330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l-GR" sz="2800" b="1" dirty="0">
                <a:latin typeface="+mj-lt"/>
                <a:ea typeface="+mj-ea"/>
                <a:cs typeface="+mj-cs"/>
              </a:rPr>
              <a:t>Βασικές Αρχές της φιλοσοφίας </a:t>
            </a:r>
            <a:endParaRPr lang="en-US" sz="28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Ο πάνσοφος του αρχαίου κόσμου Αριστοτέλης - Newsbeast">
            <a:extLst>
              <a:ext uri="{FF2B5EF4-FFF2-40B4-BE49-F238E27FC236}">
                <a16:creationId xmlns:a16="http://schemas.microsoft.com/office/drawing/2014/main" id="{02F131BD-4DD8-4547-A744-F09AE11922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9297"/>
          <a:stretch/>
        </p:blipFill>
        <p:spPr bwMode="auto"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3F8942F-460D-426D-AE8D-87952BB06670}"/>
              </a:ext>
            </a:extLst>
          </p:cNvPr>
          <p:cNvSpPr txBox="1"/>
          <p:nvPr/>
        </p:nvSpPr>
        <p:spPr>
          <a:xfrm>
            <a:off x="6589643" y="1904540"/>
            <a:ext cx="5486399" cy="4446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200" b="1" dirty="0">
                <a:latin typeface="Bookman Old Style" panose="02050604050505020204" pitchFamily="18" charset="0"/>
              </a:rPr>
              <a:t>Βασικός στόχος: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l-GR" sz="1200" dirty="0">
                <a:latin typeface="Bookman Old Style" panose="02050604050505020204" pitchFamily="18" charset="0"/>
              </a:rPr>
              <a:t>     Η αναζήτηση της αλήθειας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l-GR" sz="1200" b="1" dirty="0">
              <a:latin typeface="Bookman Old Style" panose="02050604050505020204" pitchFamily="18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200" b="1" dirty="0">
                <a:latin typeface="Bookman Old Style" panose="02050604050505020204" pitchFamily="18" charset="0"/>
              </a:rPr>
              <a:t>Θεμελιώδεις Έννοιες: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l-GR" sz="1200" dirty="0">
                <a:latin typeface="Bookman Old Style" panose="02050604050505020204" pitchFamily="18" charset="0"/>
              </a:rPr>
              <a:t>     Η ηθική, η αρετή, το ύψιστο ιδεώδες, η δικαιοσύνη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l-GR" sz="1200" dirty="0">
              <a:latin typeface="Bookman Old Style" panose="02050604050505020204" pitchFamily="18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latin typeface="Bookman Old Style" panose="02050604050505020204" pitchFamily="18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200" b="1" dirty="0">
                <a:latin typeface="Bookman Old Style" panose="02050604050505020204" pitchFamily="18" charset="0"/>
              </a:rPr>
              <a:t>Η αρχή της μεσότητας: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l-GR" sz="1200" b="1" dirty="0">
                <a:latin typeface="Bookman Old Style" panose="02050604050505020204" pitchFamily="18" charset="0"/>
              </a:rPr>
              <a:t>        </a:t>
            </a:r>
            <a:r>
              <a:rPr lang="el-GR" sz="1200" dirty="0">
                <a:latin typeface="Bookman Old Style" panose="02050604050505020204" pitchFamily="18" charset="0"/>
              </a:rPr>
              <a:t>Η μεσότητα βρίσκεται ανάμεσα σε δύο ακρότητες, από τις οποίες η                	μία είναι η έλλειψη κι η άλλη η υπερβολή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l-GR" sz="1200" dirty="0">
                <a:latin typeface="Bookman Old Style" panose="02050604050505020204" pitchFamily="18" charset="0"/>
              </a:rPr>
              <a:t>Η ανδρεία π.χ. είναι το σωστό μέτρο ανάμεσα στη δειλία και το θράσος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23215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A8B0DA-13A9-463F-8141-C5CA147D8B02}"/>
              </a:ext>
            </a:extLst>
          </p:cNvPr>
          <p:cNvSpPr txBox="1"/>
          <p:nvPr/>
        </p:nvSpPr>
        <p:spPr>
          <a:xfrm>
            <a:off x="6901731" y="286856"/>
            <a:ext cx="5735541" cy="1330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l-GR" sz="2800" b="1" dirty="0">
                <a:latin typeface="Bookman Old Style" panose="02050604050505020204" pitchFamily="18" charset="0"/>
                <a:ea typeface="+mj-ea"/>
                <a:cs typeface="+mj-cs"/>
              </a:rPr>
              <a:t>ΑΡΙΣΤΟΤΕΛΙΚΗ ΛΟΓΙΚΗ</a:t>
            </a:r>
            <a:endParaRPr lang="en-US" sz="2800" b="1" dirty="0">
              <a:latin typeface="Bookman Old Style" panose="02050604050505020204" pitchFamily="18" charset="0"/>
              <a:ea typeface="+mj-ea"/>
              <a:cs typeface="+mj-cs"/>
            </a:endParaRPr>
          </a:p>
        </p:txBody>
      </p:sp>
      <p:pic>
        <p:nvPicPr>
          <p:cNvPr id="2050" name="Picture 2" descr="Ο πάνσοφος του αρχαίου κόσμου Αριστοτέλης - Newsbeast">
            <a:extLst>
              <a:ext uri="{FF2B5EF4-FFF2-40B4-BE49-F238E27FC236}">
                <a16:creationId xmlns:a16="http://schemas.microsoft.com/office/drawing/2014/main" id="{02F131BD-4DD8-4547-A744-F09AE11922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9297"/>
          <a:stretch/>
        </p:blipFill>
        <p:spPr bwMode="auto"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3F8942F-460D-426D-AE8D-87952BB06670}"/>
              </a:ext>
            </a:extLst>
          </p:cNvPr>
          <p:cNvSpPr txBox="1"/>
          <p:nvPr/>
        </p:nvSpPr>
        <p:spPr>
          <a:xfrm>
            <a:off x="6705601" y="1617695"/>
            <a:ext cx="5486399" cy="4953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l-GR" sz="1200" b="1" dirty="0">
              <a:latin typeface="Bookman Old Style" panose="02050604050505020204" pitchFamily="18" charset="0"/>
            </a:endParaRPr>
          </a:p>
          <a:p>
            <a:pPr marL="228600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200" b="1" dirty="0">
                <a:latin typeface="Bookman Old Style" panose="02050604050505020204" pitchFamily="18" charset="0"/>
              </a:rPr>
              <a:t> Θεμελιωτής της Λογικής ως ΕΠΙΣΤΗΜΗ</a:t>
            </a:r>
          </a:p>
          <a:p>
            <a:pPr marL="228600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l-GR" sz="1200" b="1" dirty="0">
              <a:latin typeface="Bookman Old Style" panose="02050604050505020204" pitchFamily="18" charset="0"/>
            </a:endParaRPr>
          </a:p>
          <a:p>
            <a:pPr marL="228600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200" b="1" dirty="0">
                <a:latin typeface="Bookman Old Style" panose="02050604050505020204" pitchFamily="18" charset="0"/>
              </a:rPr>
              <a:t> </a:t>
            </a:r>
            <a:r>
              <a:rPr lang="el-GR" sz="1200" dirty="0">
                <a:latin typeface="Bookman Old Style" panose="02050604050505020204" pitchFamily="18" charset="0"/>
              </a:rPr>
              <a:t>Ο άνθρωπος είναι από τη φύση του λογικό ον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l-GR" sz="1200" dirty="0">
              <a:latin typeface="Bookman Old Style" panose="02050604050505020204" pitchFamily="18" charset="0"/>
            </a:endParaRPr>
          </a:p>
          <a:p>
            <a:pPr marL="228600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200" dirty="0">
                <a:latin typeface="Bookman Old Style" panose="02050604050505020204" pitchFamily="18" charset="0"/>
              </a:rPr>
              <a:t> Οι ιδέες γεννιούνται με βάση ότι έχουμε δει και ακούσει κι έχει την ικανότητα να ταχτοποιεί τις εμπειρίες του με λογικό τρόπο σε κατηγορίες και είδη (π.χ. πέτρα, φυτό, ζώο </a:t>
            </a:r>
            <a:r>
              <a:rPr lang="el-GR" sz="1200" dirty="0" err="1">
                <a:latin typeface="Bookman Old Style" panose="02050604050505020204" pitchFamily="18" charset="0"/>
              </a:rPr>
              <a:t>κτλ</a:t>
            </a:r>
            <a:r>
              <a:rPr lang="el-GR" sz="1200" dirty="0">
                <a:latin typeface="Bookman Old Style" panose="02050604050505020204" pitchFamily="18" charset="0"/>
              </a:rPr>
              <a:t>)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l-GR" sz="1200" dirty="0">
              <a:latin typeface="Bookman Old Style" panose="02050604050505020204" pitchFamily="18" charset="0"/>
            </a:endParaRPr>
          </a:p>
          <a:p>
            <a:pPr marL="228600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200" dirty="0">
                <a:latin typeface="Bookman Old Style" panose="02050604050505020204" pitchFamily="18" charset="0"/>
              </a:rPr>
              <a:t>Η λογική είναι το βασικότερο χαρακτηριστικό του ανθρώπου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l-GR" sz="1200" dirty="0">
              <a:latin typeface="Bookman Old Style" panose="02050604050505020204" pitchFamily="18" charset="0"/>
            </a:endParaRPr>
          </a:p>
          <a:p>
            <a:pPr marL="228600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200" dirty="0">
                <a:latin typeface="Bookman Old Style" panose="02050604050505020204" pitchFamily="18" charset="0"/>
              </a:rPr>
              <a:t>Το μυαλό του ανθρώπου είναι εντελώς άδειο μέχρι να το τροφοδοτήσει με εμπειρίες.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l-GR" sz="1200" dirty="0">
              <a:latin typeface="Bookman Old Style" panose="02050604050505020204" pitchFamily="18" charset="0"/>
            </a:endParaRPr>
          </a:p>
          <a:p>
            <a:pPr marL="228600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200" dirty="0">
                <a:latin typeface="Bookman Old Style" panose="02050604050505020204" pitchFamily="18" charset="0"/>
              </a:rPr>
              <a:t>Ο άνθρωπος δηλαδή δεν έχει ιδέες από γεννησιμιού του.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l-GR" sz="1200" dirty="0">
              <a:latin typeface="Bookman Old Style" panose="02050604050505020204" pitchFamily="18" charset="0"/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l-GR" sz="1200" b="1" dirty="0">
                <a:latin typeface="Bookman Old Style" panose="02050604050505020204" pitchFamily="18" charset="0"/>
              </a:rPr>
              <a:t>        εμπειρίες		ιδέες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l-GR" sz="1200" b="1" dirty="0">
              <a:latin typeface="Bookman Old Style" panose="02050604050505020204" pitchFamily="18" charset="0"/>
            </a:endParaRPr>
          </a:p>
          <a:p>
            <a:pPr marL="228600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l-GR" sz="1200" b="1" dirty="0">
              <a:latin typeface="Bookman Old Style" panose="02050604050505020204" pitchFamily="18" charset="0"/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l-GR" sz="1200" dirty="0">
              <a:latin typeface="Bookman Old Style" panose="02050604050505020204" pitchFamily="18" charset="0"/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l-GR" sz="1200" dirty="0">
                <a:latin typeface="Bookman Old Style" panose="02050604050505020204" pitchFamily="18" charset="0"/>
              </a:rPr>
              <a:t>		</a:t>
            </a:r>
            <a:r>
              <a:rPr lang="el-GR" sz="1200" b="1" dirty="0">
                <a:latin typeface="Bookman Old Style" panose="02050604050505020204" pitchFamily="18" charset="0"/>
              </a:rPr>
              <a:t>ΛΟΓΙΚΗ</a:t>
            </a:r>
            <a:endParaRPr lang="en-US" sz="1200" b="1" dirty="0">
              <a:latin typeface="Bookman Old Style" panose="020506040505050202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7" name="Arrow: Curved Right 6">
            <a:extLst>
              <a:ext uri="{FF2B5EF4-FFF2-40B4-BE49-F238E27FC236}">
                <a16:creationId xmlns:a16="http://schemas.microsoft.com/office/drawing/2014/main" id="{51EBFF63-5AFC-42C6-8330-803EC5B8460E}"/>
              </a:ext>
            </a:extLst>
          </p:cNvPr>
          <p:cNvSpPr/>
          <p:nvPr/>
        </p:nvSpPr>
        <p:spPr>
          <a:xfrm rot="16200000">
            <a:off x="8717494" y="5234836"/>
            <a:ext cx="366703" cy="1095909"/>
          </a:xfrm>
          <a:prstGeom prst="curvedRightArrow">
            <a:avLst>
              <a:gd name="adj1" fmla="val 25000"/>
              <a:gd name="adj2" fmla="val 54666"/>
              <a:gd name="adj3" fmla="val 2047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129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A8B0DA-13A9-463F-8141-C5CA147D8B02}"/>
              </a:ext>
            </a:extLst>
          </p:cNvPr>
          <p:cNvSpPr txBox="1"/>
          <p:nvPr/>
        </p:nvSpPr>
        <p:spPr>
          <a:xfrm>
            <a:off x="6901731" y="286856"/>
            <a:ext cx="5735541" cy="13308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l-GR" sz="2800" b="1" dirty="0">
                <a:latin typeface="Bookman Old Style" panose="02050604050505020204" pitchFamily="18" charset="0"/>
                <a:ea typeface="+mj-ea"/>
                <a:cs typeface="+mj-cs"/>
              </a:rPr>
              <a:t>ΑΡΙΣΤΟΤΕΛΙΚΗ ΛΟΓΙΚΗ</a:t>
            </a:r>
            <a:endParaRPr lang="en-US" sz="2800" b="1" dirty="0">
              <a:latin typeface="Bookman Old Style" panose="02050604050505020204" pitchFamily="18" charset="0"/>
              <a:ea typeface="+mj-ea"/>
              <a:cs typeface="+mj-cs"/>
            </a:endParaRPr>
          </a:p>
        </p:txBody>
      </p:sp>
      <p:pic>
        <p:nvPicPr>
          <p:cNvPr id="2050" name="Picture 2" descr="Ο πάνσοφος του αρχαίου κόσμου Αριστοτέλης - Newsbeast">
            <a:extLst>
              <a:ext uri="{FF2B5EF4-FFF2-40B4-BE49-F238E27FC236}">
                <a16:creationId xmlns:a16="http://schemas.microsoft.com/office/drawing/2014/main" id="{02F131BD-4DD8-4547-A744-F09AE119226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9297"/>
          <a:stretch/>
        </p:blipFill>
        <p:spPr bwMode="auto"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3F8942F-460D-426D-AE8D-87952BB06670}"/>
              </a:ext>
            </a:extLst>
          </p:cNvPr>
          <p:cNvSpPr txBox="1"/>
          <p:nvPr/>
        </p:nvSpPr>
        <p:spPr>
          <a:xfrm>
            <a:off x="6607536" y="1617695"/>
            <a:ext cx="5064957" cy="52402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b="1" dirty="0">
                <a:latin typeface="Bookman Old Style" panose="02050604050505020204" pitchFamily="18" charset="0"/>
              </a:rPr>
              <a:t>ΣΥΛΛΟΓΙΣΜΟΣ</a:t>
            </a:r>
            <a:r>
              <a:rPr lang="el-GR" sz="1400" dirty="0">
                <a:latin typeface="Bookman Old Style" panose="02050604050505020204" pitchFamily="18" charset="0"/>
              </a:rPr>
              <a:t>: Είναι η αλληλουχία σκέψεων που μπαίνει σε λειτουργία όταν τεθεί κάποιο ζήτημα</a:t>
            </a:r>
          </a:p>
          <a:p>
            <a:pPr marL="228600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l-GR" sz="1400" b="1" dirty="0">
              <a:latin typeface="Bookman Old Style" panose="02050604050505020204" pitchFamily="18" charset="0"/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l-GR" sz="1400" b="1" dirty="0">
                <a:latin typeface="Bookman Old Style" panose="02050604050505020204" pitchFamily="18" charset="0"/>
              </a:rPr>
              <a:t>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l-GR" sz="1400" b="1" dirty="0">
                <a:latin typeface="Bookman Old Style" panose="02050604050505020204" pitchFamily="18" charset="0"/>
              </a:rPr>
              <a:t>     Μέθοδος: Δια της εις άτοπων απαγωγής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l-GR" sz="1400" b="1" dirty="0">
              <a:latin typeface="Bookman Old Style" panose="02050604050505020204" pitchFamily="18" charset="0"/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l-GR" sz="1400" b="1" dirty="0">
              <a:latin typeface="Bookman Old Style" panose="02050604050505020204" pitchFamily="18" charset="0"/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l-GR" sz="1400" b="1" dirty="0">
              <a:latin typeface="Bookman Old Style" panose="02050604050505020204" pitchFamily="18" charset="0"/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l-GR" sz="1400" b="1" dirty="0">
              <a:latin typeface="Bookman Old Style" panose="02050604050505020204" pitchFamily="18" charset="0"/>
            </a:endParaRPr>
          </a:p>
          <a:p>
            <a:pPr marL="228600" indent="-1714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b="1" dirty="0">
                <a:latin typeface="Bookman Old Style" panose="02050604050505020204" pitchFamily="18" charset="0"/>
              </a:rPr>
              <a:t> Γεωμετρία: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l-GR" sz="1400" b="1" dirty="0">
                <a:latin typeface="Bookman Old Style" panose="02050604050505020204" pitchFamily="18" charset="0"/>
              </a:rPr>
              <a:t>	</a:t>
            </a:r>
            <a:r>
              <a:rPr lang="el-GR" sz="1400" dirty="0">
                <a:latin typeface="Bookman Old Style" panose="02050604050505020204" pitchFamily="18" charset="0"/>
              </a:rPr>
              <a:t>Αν αποδειχθεί ότι δύο γωνίες Α&amp;Β ξεχωριστά η καθεμία, είναι ίσες με μια τρίτη γωνία Γ, τότε και οι γωνίες Α&amp;Β είναι ίσες μεταξύ τους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l-GR" sz="1400" dirty="0">
              <a:latin typeface="Bookman Old Style" panose="02050604050505020204" pitchFamily="18" charset="0"/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l-GR" sz="1400" b="1" dirty="0">
              <a:latin typeface="Bookman Old Style" panose="02050604050505020204" pitchFamily="18" charset="0"/>
            </a:endParaRP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l-GR" sz="1400" b="1" u="sng" dirty="0">
                <a:latin typeface="Bookman Old Style" panose="02050604050505020204" pitchFamily="18" charset="0"/>
              </a:rPr>
              <a:t>ΌΜΩΣ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l-GR" sz="1400" b="1" dirty="0">
                <a:latin typeface="Bookman Old Style" panose="02050604050505020204" pitchFamily="18" charset="0"/>
              </a:rPr>
              <a:t>Η ΛΟΓΙΚΗ ΕΊΝΑΙ ΧΡΗΣΙΜΗ ΓΙΑ ΤΟΝ ΕΠΙΣΤΗΜΟΝΑ 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r>
              <a:rPr lang="el-GR" sz="1400" b="1" dirty="0">
                <a:latin typeface="Bookman Old Style" panose="02050604050505020204" pitchFamily="18" charset="0"/>
              </a:rPr>
              <a:t>ΑΛΛΑ ΔΕΝ ΕΊΝΑΙ ΑΥΤΟΝΟΜΗ ΕΙΠΙΣΤΗΜΗ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1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54B47F9-1DDD-430A-8CEF-DBC654603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8485" y="2989941"/>
            <a:ext cx="832925" cy="89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03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59264BFD-360D-430E-B593-7BC0D00FB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4538145-ACBA-40C0-AFBD-DE742723D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6" cy="6858000"/>
            <a:chOff x="1" y="0"/>
            <a:chExt cx="12191996" cy="6858000"/>
          </a:xfrm>
        </p:grpSpPr>
        <p:sp useBgFill="1">
          <p:nvSpPr>
            <p:cNvPr id="76" name="Rectangle 75">
              <a:extLst>
                <a:ext uri="{FF2B5EF4-FFF2-40B4-BE49-F238E27FC236}">
                  <a16:creationId xmlns:a16="http://schemas.microsoft.com/office/drawing/2014/main" id="{7BAD3960-6DE9-4457-8083-F6FFBD58D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3F5E368-26F9-408D-9C1D-D007FCE0C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9C77FE-4C25-4408-B71F-E46A66567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766" y="804315"/>
            <a:ext cx="6188779" cy="68001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b="1" dirty="0">
                <a:latin typeface="Bookman Old Style" panose="02050604050505020204" pitchFamily="18" charset="0"/>
              </a:rPr>
              <a:t>ΑΡΙΣΤΟΤΕΛΙΚΗ </a:t>
            </a:r>
            <a:r>
              <a:rPr lang="el-GR" sz="3200" b="1" dirty="0">
                <a:latin typeface="Bookman Old Style" panose="02050604050505020204" pitchFamily="18" charset="0"/>
              </a:rPr>
              <a:t>ΑΡΕΤΗ</a:t>
            </a:r>
            <a:endParaRPr lang="en-US" sz="3200" b="1" dirty="0">
              <a:latin typeface="Bookman Old Style" panose="02050604050505020204" pitchFamily="18" charset="0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249C1C3-EBDE-4C27-BD12-A6AE40A4D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7375" y="0"/>
            <a:ext cx="6404625" cy="6373368"/>
          </a:xfrm>
          <a:custGeom>
            <a:avLst/>
            <a:gdLst>
              <a:gd name="connsiteX0" fmla="*/ 353272 w 6404625"/>
              <a:gd name="connsiteY0" fmla="*/ 0 h 6373368"/>
              <a:gd name="connsiteX1" fmla="*/ 6404625 w 6404625"/>
              <a:gd name="connsiteY1" fmla="*/ 0 h 6373368"/>
              <a:gd name="connsiteX2" fmla="*/ 6404625 w 6404625"/>
              <a:gd name="connsiteY2" fmla="*/ 6008204 h 6373368"/>
              <a:gd name="connsiteX3" fmla="*/ 6374459 w 6404625"/>
              <a:gd name="connsiteY3" fmla="*/ 6023890 h 6373368"/>
              <a:gd name="connsiteX4" fmla="*/ 6290584 w 6404625"/>
              <a:gd name="connsiteY4" fmla="*/ 6049055 h 6373368"/>
              <a:gd name="connsiteX5" fmla="*/ 6203913 w 6404625"/>
              <a:gd name="connsiteY5" fmla="*/ 6060237 h 6373368"/>
              <a:gd name="connsiteX6" fmla="*/ 6114448 w 6404625"/>
              <a:gd name="connsiteY6" fmla="*/ 6063033 h 6373368"/>
              <a:gd name="connsiteX7" fmla="*/ 6019391 w 6404625"/>
              <a:gd name="connsiteY7" fmla="*/ 6054644 h 6373368"/>
              <a:gd name="connsiteX8" fmla="*/ 5924332 w 6404625"/>
              <a:gd name="connsiteY8" fmla="*/ 6043462 h 6373368"/>
              <a:gd name="connsiteX9" fmla="*/ 5829275 w 6404625"/>
              <a:gd name="connsiteY9" fmla="*/ 6029482 h 6373368"/>
              <a:gd name="connsiteX10" fmla="*/ 5734216 w 6404625"/>
              <a:gd name="connsiteY10" fmla="*/ 6018300 h 6373368"/>
              <a:gd name="connsiteX11" fmla="*/ 5639159 w 6404625"/>
              <a:gd name="connsiteY11" fmla="*/ 6012708 h 6373368"/>
              <a:gd name="connsiteX12" fmla="*/ 5546898 w 6404625"/>
              <a:gd name="connsiteY12" fmla="*/ 6012708 h 6373368"/>
              <a:gd name="connsiteX13" fmla="*/ 5460227 w 6404625"/>
              <a:gd name="connsiteY13" fmla="*/ 6023890 h 6373368"/>
              <a:gd name="connsiteX14" fmla="*/ 5370760 w 6404625"/>
              <a:gd name="connsiteY14" fmla="*/ 6046258 h 6373368"/>
              <a:gd name="connsiteX15" fmla="*/ 5289681 w 6404625"/>
              <a:gd name="connsiteY15" fmla="*/ 6079807 h 6373368"/>
              <a:gd name="connsiteX16" fmla="*/ 5205808 w 6404625"/>
              <a:gd name="connsiteY16" fmla="*/ 6124541 h 6373368"/>
              <a:gd name="connsiteX17" fmla="*/ 5121933 w 6404625"/>
              <a:gd name="connsiteY17" fmla="*/ 6169276 h 6373368"/>
              <a:gd name="connsiteX18" fmla="*/ 5038061 w 6404625"/>
              <a:gd name="connsiteY18" fmla="*/ 6219598 h 6373368"/>
              <a:gd name="connsiteX19" fmla="*/ 4956981 w 6404625"/>
              <a:gd name="connsiteY19" fmla="*/ 6267129 h 6373368"/>
              <a:gd name="connsiteX20" fmla="*/ 4870311 w 6404625"/>
              <a:gd name="connsiteY20" fmla="*/ 6309065 h 6373368"/>
              <a:gd name="connsiteX21" fmla="*/ 4786435 w 6404625"/>
              <a:gd name="connsiteY21" fmla="*/ 6342614 h 6373368"/>
              <a:gd name="connsiteX22" fmla="*/ 4699765 w 6404625"/>
              <a:gd name="connsiteY22" fmla="*/ 6364982 h 6373368"/>
              <a:gd name="connsiteX23" fmla="*/ 4610299 w 6404625"/>
              <a:gd name="connsiteY23" fmla="*/ 6373368 h 6373368"/>
              <a:gd name="connsiteX24" fmla="*/ 4520833 w 6404625"/>
              <a:gd name="connsiteY24" fmla="*/ 6364982 h 6373368"/>
              <a:gd name="connsiteX25" fmla="*/ 4434163 w 6404625"/>
              <a:gd name="connsiteY25" fmla="*/ 6342614 h 6373368"/>
              <a:gd name="connsiteX26" fmla="*/ 4350289 w 6404625"/>
              <a:gd name="connsiteY26" fmla="*/ 6309065 h 6373368"/>
              <a:gd name="connsiteX27" fmla="*/ 4263617 w 6404625"/>
              <a:gd name="connsiteY27" fmla="*/ 6267129 h 6373368"/>
              <a:gd name="connsiteX28" fmla="*/ 4182539 w 6404625"/>
              <a:gd name="connsiteY28" fmla="*/ 6219598 h 6373368"/>
              <a:gd name="connsiteX29" fmla="*/ 4098666 w 6404625"/>
              <a:gd name="connsiteY29" fmla="*/ 6169276 h 6373368"/>
              <a:gd name="connsiteX30" fmla="*/ 4014791 w 6404625"/>
              <a:gd name="connsiteY30" fmla="*/ 6124541 h 6373368"/>
              <a:gd name="connsiteX31" fmla="*/ 3930916 w 6404625"/>
              <a:gd name="connsiteY31" fmla="*/ 6079807 h 6373368"/>
              <a:gd name="connsiteX32" fmla="*/ 3847041 w 6404625"/>
              <a:gd name="connsiteY32" fmla="*/ 6046258 h 6373368"/>
              <a:gd name="connsiteX33" fmla="*/ 3760372 w 6404625"/>
              <a:gd name="connsiteY33" fmla="*/ 6023890 h 6373368"/>
              <a:gd name="connsiteX34" fmla="*/ 3673701 w 6404625"/>
              <a:gd name="connsiteY34" fmla="*/ 6012708 h 6373368"/>
              <a:gd name="connsiteX35" fmla="*/ 3581438 w 6404625"/>
              <a:gd name="connsiteY35" fmla="*/ 6012708 h 6373368"/>
              <a:gd name="connsiteX36" fmla="*/ 3486381 w 6404625"/>
              <a:gd name="connsiteY36" fmla="*/ 6018300 h 6373368"/>
              <a:gd name="connsiteX37" fmla="*/ 3391322 w 6404625"/>
              <a:gd name="connsiteY37" fmla="*/ 6029482 h 6373368"/>
              <a:gd name="connsiteX38" fmla="*/ 3296265 w 6404625"/>
              <a:gd name="connsiteY38" fmla="*/ 6043462 h 6373368"/>
              <a:gd name="connsiteX39" fmla="*/ 3201210 w 6404625"/>
              <a:gd name="connsiteY39" fmla="*/ 6054644 h 6373368"/>
              <a:gd name="connsiteX40" fmla="*/ 3106151 w 6404625"/>
              <a:gd name="connsiteY40" fmla="*/ 6063033 h 6373368"/>
              <a:gd name="connsiteX41" fmla="*/ 3016684 w 6404625"/>
              <a:gd name="connsiteY41" fmla="*/ 6060237 h 6373368"/>
              <a:gd name="connsiteX42" fmla="*/ 2930015 w 6404625"/>
              <a:gd name="connsiteY42" fmla="*/ 6049055 h 6373368"/>
              <a:gd name="connsiteX43" fmla="*/ 2846140 w 6404625"/>
              <a:gd name="connsiteY43" fmla="*/ 6023890 h 6373368"/>
              <a:gd name="connsiteX44" fmla="*/ 2776243 w 6404625"/>
              <a:gd name="connsiteY44" fmla="*/ 5987546 h 6373368"/>
              <a:gd name="connsiteX45" fmla="*/ 2709145 w 6404625"/>
              <a:gd name="connsiteY45" fmla="*/ 5940017 h 6373368"/>
              <a:gd name="connsiteX46" fmla="*/ 2650432 w 6404625"/>
              <a:gd name="connsiteY46" fmla="*/ 5884101 h 6373368"/>
              <a:gd name="connsiteX47" fmla="*/ 2591719 w 6404625"/>
              <a:gd name="connsiteY47" fmla="*/ 5819798 h 6373368"/>
              <a:gd name="connsiteX48" fmla="*/ 2538599 w 6404625"/>
              <a:gd name="connsiteY48" fmla="*/ 5752697 h 6373368"/>
              <a:gd name="connsiteX49" fmla="*/ 2485480 w 6404625"/>
              <a:gd name="connsiteY49" fmla="*/ 5682802 h 6373368"/>
              <a:gd name="connsiteX50" fmla="*/ 2432360 w 6404625"/>
              <a:gd name="connsiteY50" fmla="*/ 5612908 h 6373368"/>
              <a:gd name="connsiteX51" fmla="*/ 2379237 w 6404625"/>
              <a:gd name="connsiteY51" fmla="*/ 5545809 h 6373368"/>
              <a:gd name="connsiteX52" fmla="*/ 2323320 w 6404625"/>
              <a:gd name="connsiteY52" fmla="*/ 5481502 h 6373368"/>
              <a:gd name="connsiteX53" fmla="*/ 2259018 w 6404625"/>
              <a:gd name="connsiteY53" fmla="*/ 5425586 h 6373368"/>
              <a:gd name="connsiteX54" fmla="*/ 2197511 w 6404625"/>
              <a:gd name="connsiteY54" fmla="*/ 5375263 h 6373368"/>
              <a:gd name="connsiteX55" fmla="*/ 2127614 w 6404625"/>
              <a:gd name="connsiteY55" fmla="*/ 5336121 h 6373368"/>
              <a:gd name="connsiteX56" fmla="*/ 2052128 w 6404625"/>
              <a:gd name="connsiteY56" fmla="*/ 5302573 h 6373368"/>
              <a:gd name="connsiteX57" fmla="*/ 1971049 w 6404625"/>
              <a:gd name="connsiteY57" fmla="*/ 5274612 h 6373368"/>
              <a:gd name="connsiteX58" fmla="*/ 1887176 w 6404625"/>
              <a:gd name="connsiteY58" fmla="*/ 5249450 h 6373368"/>
              <a:gd name="connsiteX59" fmla="*/ 1803301 w 6404625"/>
              <a:gd name="connsiteY59" fmla="*/ 5227084 h 6373368"/>
              <a:gd name="connsiteX60" fmla="*/ 1716630 w 6404625"/>
              <a:gd name="connsiteY60" fmla="*/ 5204720 h 6373368"/>
              <a:gd name="connsiteX61" fmla="*/ 1635551 w 6404625"/>
              <a:gd name="connsiteY61" fmla="*/ 5179557 h 6373368"/>
              <a:gd name="connsiteX62" fmla="*/ 1554473 w 6404625"/>
              <a:gd name="connsiteY62" fmla="*/ 5151597 h 6373368"/>
              <a:gd name="connsiteX63" fmla="*/ 1478988 w 6404625"/>
              <a:gd name="connsiteY63" fmla="*/ 5118049 h 6373368"/>
              <a:gd name="connsiteX64" fmla="*/ 1411887 w 6404625"/>
              <a:gd name="connsiteY64" fmla="*/ 5076112 h 6373368"/>
              <a:gd name="connsiteX65" fmla="*/ 1350380 w 6404625"/>
              <a:gd name="connsiteY65" fmla="*/ 5025785 h 6373368"/>
              <a:gd name="connsiteX66" fmla="*/ 1300053 w 6404625"/>
              <a:gd name="connsiteY66" fmla="*/ 4964279 h 6373368"/>
              <a:gd name="connsiteX67" fmla="*/ 1258117 w 6404625"/>
              <a:gd name="connsiteY67" fmla="*/ 4897178 h 6373368"/>
              <a:gd name="connsiteX68" fmla="*/ 1224567 w 6404625"/>
              <a:gd name="connsiteY68" fmla="*/ 4821691 h 6373368"/>
              <a:gd name="connsiteX69" fmla="*/ 1196609 w 6404625"/>
              <a:gd name="connsiteY69" fmla="*/ 4740614 h 6373368"/>
              <a:gd name="connsiteX70" fmla="*/ 1171447 w 6404625"/>
              <a:gd name="connsiteY70" fmla="*/ 4659533 h 6373368"/>
              <a:gd name="connsiteX71" fmla="*/ 1149080 w 6404625"/>
              <a:gd name="connsiteY71" fmla="*/ 4572865 h 6373368"/>
              <a:gd name="connsiteX72" fmla="*/ 1126714 w 6404625"/>
              <a:gd name="connsiteY72" fmla="*/ 4488990 h 6373368"/>
              <a:gd name="connsiteX73" fmla="*/ 1101552 w 6404625"/>
              <a:gd name="connsiteY73" fmla="*/ 4405115 h 6373368"/>
              <a:gd name="connsiteX74" fmla="*/ 1073593 w 6404625"/>
              <a:gd name="connsiteY74" fmla="*/ 4324036 h 6373368"/>
              <a:gd name="connsiteX75" fmla="*/ 1040045 w 6404625"/>
              <a:gd name="connsiteY75" fmla="*/ 4248549 h 6373368"/>
              <a:gd name="connsiteX76" fmla="*/ 1000902 w 6404625"/>
              <a:gd name="connsiteY76" fmla="*/ 4178654 h 6373368"/>
              <a:gd name="connsiteX77" fmla="*/ 950576 w 6404625"/>
              <a:gd name="connsiteY77" fmla="*/ 4117146 h 6373368"/>
              <a:gd name="connsiteX78" fmla="*/ 894659 w 6404625"/>
              <a:gd name="connsiteY78" fmla="*/ 4052841 h 6373368"/>
              <a:gd name="connsiteX79" fmla="*/ 830356 w 6404625"/>
              <a:gd name="connsiteY79" fmla="*/ 3996926 h 6373368"/>
              <a:gd name="connsiteX80" fmla="*/ 760460 w 6404625"/>
              <a:gd name="connsiteY80" fmla="*/ 3943806 h 6373368"/>
              <a:gd name="connsiteX81" fmla="*/ 690567 w 6404625"/>
              <a:gd name="connsiteY81" fmla="*/ 3890685 h 6373368"/>
              <a:gd name="connsiteX82" fmla="*/ 620671 w 6404625"/>
              <a:gd name="connsiteY82" fmla="*/ 3837564 h 6373368"/>
              <a:gd name="connsiteX83" fmla="*/ 553571 w 6404625"/>
              <a:gd name="connsiteY83" fmla="*/ 3784444 h 6373368"/>
              <a:gd name="connsiteX84" fmla="*/ 489269 w 6404625"/>
              <a:gd name="connsiteY84" fmla="*/ 3725731 h 6373368"/>
              <a:gd name="connsiteX85" fmla="*/ 433350 w 6404625"/>
              <a:gd name="connsiteY85" fmla="*/ 3667021 h 6373368"/>
              <a:gd name="connsiteX86" fmla="*/ 385824 w 6404625"/>
              <a:gd name="connsiteY86" fmla="*/ 3599922 h 6373368"/>
              <a:gd name="connsiteX87" fmla="*/ 349477 w 6404625"/>
              <a:gd name="connsiteY87" fmla="*/ 3530025 h 6373368"/>
              <a:gd name="connsiteX88" fmla="*/ 324315 w 6404625"/>
              <a:gd name="connsiteY88" fmla="*/ 3446150 h 6373368"/>
              <a:gd name="connsiteX89" fmla="*/ 313131 w 6404625"/>
              <a:gd name="connsiteY89" fmla="*/ 3359479 h 6373368"/>
              <a:gd name="connsiteX90" fmla="*/ 310335 w 6404625"/>
              <a:gd name="connsiteY90" fmla="*/ 3270014 h 6373368"/>
              <a:gd name="connsiteX91" fmla="*/ 318723 w 6404625"/>
              <a:gd name="connsiteY91" fmla="*/ 3174955 h 6373368"/>
              <a:gd name="connsiteX92" fmla="*/ 329907 w 6404625"/>
              <a:gd name="connsiteY92" fmla="*/ 3079898 h 6373368"/>
              <a:gd name="connsiteX93" fmla="*/ 343885 w 6404625"/>
              <a:gd name="connsiteY93" fmla="*/ 2984841 h 6373368"/>
              <a:gd name="connsiteX94" fmla="*/ 355069 w 6404625"/>
              <a:gd name="connsiteY94" fmla="*/ 2889784 h 6373368"/>
              <a:gd name="connsiteX95" fmla="*/ 360659 w 6404625"/>
              <a:gd name="connsiteY95" fmla="*/ 2794725 h 6373368"/>
              <a:gd name="connsiteX96" fmla="*/ 360659 w 6404625"/>
              <a:gd name="connsiteY96" fmla="*/ 2702464 h 6373368"/>
              <a:gd name="connsiteX97" fmla="*/ 349477 w 6404625"/>
              <a:gd name="connsiteY97" fmla="*/ 2615793 h 6373368"/>
              <a:gd name="connsiteX98" fmla="*/ 327111 w 6404625"/>
              <a:gd name="connsiteY98" fmla="*/ 2529122 h 6373368"/>
              <a:gd name="connsiteX99" fmla="*/ 293561 w 6404625"/>
              <a:gd name="connsiteY99" fmla="*/ 2448045 h 6373368"/>
              <a:gd name="connsiteX100" fmla="*/ 251625 w 6404625"/>
              <a:gd name="connsiteY100" fmla="*/ 2364170 h 6373368"/>
              <a:gd name="connsiteX101" fmla="*/ 204096 w 6404625"/>
              <a:gd name="connsiteY101" fmla="*/ 2280295 h 6373368"/>
              <a:gd name="connsiteX102" fmla="*/ 153769 w 6404625"/>
              <a:gd name="connsiteY102" fmla="*/ 2196423 h 6373368"/>
              <a:gd name="connsiteX103" fmla="*/ 106240 w 6404625"/>
              <a:gd name="connsiteY103" fmla="*/ 2115344 h 6373368"/>
              <a:gd name="connsiteX104" fmla="*/ 64305 w 6404625"/>
              <a:gd name="connsiteY104" fmla="*/ 2028673 h 6373368"/>
              <a:gd name="connsiteX105" fmla="*/ 30754 w 6404625"/>
              <a:gd name="connsiteY105" fmla="*/ 1944798 h 6373368"/>
              <a:gd name="connsiteX106" fmla="*/ 8387 w 6404625"/>
              <a:gd name="connsiteY106" fmla="*/ 1858129 h 6373368"/>
              <a:gd name="connsiteX107" fmla="*/ 0 w 6404625"/>
              <a:gd name="connsiteY107" fmla="*/ 1768662 h 6373368"/>
              <a:gd name="connsiteX108" fmla="*/ 8387 w 6404625"/>
              <a:gd name="connsiteY108" fmla="*/ 1679195 h 6373368"/>
              <a:gd name="connsiteX109" fmla="*/ 30754 w 6404625"/>
              <a:gd name="connsiteY109" fmla="*/ 1592526 h 6373368"/>
              <a:gd name="connsiteX110" fmla="*/ 64305 w 6404625"/>
              <a:gd name="connsiteY110" fmla="*/ 1508651 h 6373368"/>
              <a:gd name="connsiteX111" fmla="*/ 106240 w 6404625"/>
              <a:gd name="connsiteY111" fmla="*/ 1421980 h 6373368"/>
              <a:gd name="connsiteX112" fmla="*/ 153769 w 6404625"/>
              <a:gd name="connsiteY112" fmla="*/ 1340903 h 6373368"/>
              <a:gd name="connsiteX113" fmla="*/ 204096 w 6404625"/>
              <a:gd name="connsiteY113" fmla="*/ 1257028 h 6373368"/>
              <a:gd name="connsiteX114" fmla="*/ 251625 w 6404625"/>
              <a:gd name="connsiteY114" fmla="*/ 1173153 h 6373368"/>
              <a:gd name="connsiteX115" fmla="*/ 293561 w 6404625"/>
              <a:gd name="connsiteY115" fmla="*/ 1089278 h 6373368"/>
              <a:gd name="connsiteX116" fmla="*/ 327111 w 6404625"/>
              <a:gd name="connsiteY116" fmla="*/ 1008199 h 6373368"/>
              <a:gd name="connsiteX117" fmla="*/ 349477 w 6404625"/>
              <a:gd name="connsiteY117" fmla="*/ 921528 h 6373368"/>
              <a:gd name="connsiteX118" fmla="*/ 360659 w 6404625"/>
              <a:gd name="connsiteY118" fmla="*/ 834859 h 6373368"/>
              <a:gd name="connsiteX119" fmla="*/ 360659 w 6404625"/>
              <a:gd name="connsiteY119" fmla="*/ 742599 h 6373368"/>
              <a:gd name="connsiteX120" fmla="*/ 355069 w 6404625"/>
              <a:gd name="connsiteY120" fmla="*/ 647539 h 6373368"/>
              <a:gd name="connsiteX121" fmla="*/ 343885 w 6404625"/>
              <a:gd name="connsiteY121" fmla="*/ 552482 h 6373368"/>
              <a:gd name="connsiteX122" fmla="*/ 329907 w 6404625"/>
              <a:gd name="connsiteY122" fmla="*/ 457425 h 6373368"/>
              <a:gd name="connsiteX123" fmla="*/ 318723 w 6404625"/>
              <a:gd name="connsiteY123" fmla="*/ 362366 h 6373368"/>
              <a:gd name="connsiteX124" fmla="*/ 310335 w 6404625"/>
              <a:gd name="connsiteY124" fmla="*/ 267309 h 6373368"/>
              <a:gd name="connsiteX125" fmla="*/ 313131 w 6404625"/>
              <a:gd name="connsiteY125" fmla="*/ 177842 h 6373368"/>
              <a:gd name="connsiteX126" fmla="*/ 324315 w 6404625"/>
              <a:gd name="connsiteY126" fmla="*/ 91173 h 6373368"/>
              <a:gd name="connsiteX127" fmla="*/ 349477 w 6404625"/>
              <a:gd name="connsiteY127" fmla="*/ 7296 h 637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6404625" h="6373368">
                <a:moveTo>
                  <a:pt x="353272" y="0"/>
                </a:moveTo>
                <a:lnTo>
                  <a:pt x="6404625" y="0"/>
                </a:lnTo>
                <a:lnTo>
                  <a:pt x="6404625" y="6008204"/>
                </a:lnTo>
                <a:lnTo>
                  <a:pt x="6374459" y="6023890"/>
                </a:lnTo>
                <a:lnTo>
                  <a:pt x="6290584" y="6049055"/>
                </a:lnTo>
                <a:lnTo>
                  <a:pt x="6203913" y="6060237"/>
                </a:lnTo>
                <a:lnTo>
                  <a:pt x="6114448" y="6063033"/>
                </a:lnTo>
                <a:lnTo>
                  <a:pt x="6019391" y="6054644"/>
                </a:lnTo>
                <a:lnTo>
                  <a:pt x="5924332" y="6043462"/>
                </a:lnTo>
                <a:lnTo>
                  <a:pt x="5829275" y="6029482"/>
                </a:lnTo>
                <a:lnTo>
                  <a:pt x="5734216" y="6018300"/>
                </a:lnTo>
                <a:lnTo>
                  <a:pt x="5639159" y="6012708"/>
                </a:lnTo>
                <a:lnTo>
                  <a:pt x="5546898" y="6012708"/>
                </a:lnTo>
                <a:lnTo>
                  <a:pt x="5460227" y="6023890"/>
                </a:lnTo>
                <a:lnTo>
                  <a:pt x="5370760" y="6046258"/>
                </a:lnTo>
                <a:lnTo>
                  <a:pt x="5289681" y="6079807"/>
                </a:lnTo>
                <a:lnTo>
                  <a:pt x="5205808" y="6124541"/>
                </a:lnTo>
                <a:lnTo>
                  <a:pt x="5121933" y="6169276"/>
                </a:lnTo>
                <a:lnTo>
                  <a:pt x="5038061" y="6219598"/>
                </a:lnTo>
                <a:lnTo>
                  <a:pt x="4956981" y="6267129"/>
                </a:lnTo>
                <a:lnTo>
                  <a:pt x="4870311" y="6309065"/>
                </a:lnTo>
                <a:lnTo>
                  <a:pt x="4786435" y="6342614"/>
                </a:lnTo>
                <a:lnTo>
                  <a:pt x="4699765" y="6364982"/>
                </a:lnTo>
                <a:lnTo>
                  <a:pt x="4610299" y="6373368"/>
                </a:lnTo>
                <a:lnTo>
                  <a:pt x="4520833" y="6364982"/>
                </a:lnTo>
                <a:lnTo>
                  <a:pt x="4434163" y="6342614"/>
                </a:lnTo>
                <a:lnTo>
                  <a:pt x="4350289" y="6309065"/>
                </a:lnTo>
                <a:lnTo>
                  <a:pt x="4263617" y="6267129"/>
                </a:lnTo>
                <a:lnTo>
                  <a:pt x="4182539" y="6219598"/>
                </a:lnTo>
                <a:lnTo>
                  <a:pt x="4098666" y="6169276"/>
                </a:lnTo>
                <a:lnTo>
                  <a:pt x="4014791" y="6124541"/>
                </a:lnTo>
                <a:lnTo>
                  <a:pt x="3930916" y="6079807"/>
                </a:lnTo>
                <a:lnTo>
                  <a:pt x="3847041" y="6046258"/>
                </a:lnTo>
                <a:lnTo>
                  <a:pt x="3760372" y="6023890"/>
                </a:lnTo>
                <a:lnTo>
                  <a:pt x="3673701" y="6012708"/>
                </a:lnTo>
                <a:lnTo>
                  <a:pt x="3581438" y="6012708"/>
                </a:lnTo>
                <a:lnTo>
                  <a:pt x="3486381" y="6018300"/>
                </a:lnTo>
                <a:lnTo>
                  <a:pt x="3391322" y="6029482"/>
                </a:lnTo>
                <a:lnTo>
                  <a:pt x="3296265" y="6043462"/>
                </a:lnTo>
                <a:lnTo>
                  <a:pt x="3201210" y="6054644"/>
                </a:lnTo>
                <a:lnTo>
                  <a:pt x="3106151" y="6063033"/>
                </a:lnTo>
                <a:lnTo>
                  <a:pt x="3016684" y="6060237"/>
                </a:lnTo>
                <a:lnTo>
                  <a:pt x="2930015" y="6049055"/>
                </a:lnTo>
                <a:lnTo>
                  <a:pt x="2846140" y="6023890"/>
                </a:lnTo>
                <a:lnTo>
                  <a:pt x="2776243" y="5987546"/>
                </a:lnTo>
                <a:lnTo>
                  <a:pt x="2709145" y="5940017"/>
                </a:lnTo>
                <a:lnTo>
                  <a:pt x="2650432" y="5884101"/>
                </a:lnTo>
                <a:lnTo>
                  <a:pt x="2591719" y="5819798"/>
                </a:lnTo>
                <a:lnTo>
                  <a:pt x="2538599" y="5752697"/>
                </a:lnTo>
                <a:lnTo>
                  <a:pt x="2485480" y="5682802"/>
                </a:lnTo>
                <a:lnTo>
                  <a:pt x="2432360" y="5612908"/>
                </a:lnTo>
                <a:lnTo>
                  <a:pt x="2379237" y="5545809"/>
                </a:lnTo>
                <a:lnTo>
                  <a:pt x="2323320" y="5481502"/>
                </a:lnTo>
                <a:lnTo>
                  <a:pt x="2259018" y="5425586"/>
                </a:lnTo>
                <a:lnTo>
                  <a:pt x="2197511" y="5375263"/>
                </a:lnTo>
                <a:lnTo>
                  <a:pt x="2127614" y="5336121"/>
                </a:lnTo>
                <a:lnTo>
                  <a:pt x="2052128" y="5302573"/>
                </a:lnTo>
                <a:lnTo>
                  <a:pt x="1971049" y="5274612"/>
                </a:lnTo>
                <a:lnTo>
                  <a:pt x="1887176" y="5249450"/>
                </a:lnTo>
                <a:lnTo>
                  <a:pt x="1803301" y="5227084"/>
                </a:lnTo>
                <a:lnTo>
                  <a:pt x="1716630" y="5204720"/>
                </a:lnTo>
                <a:lnTo>
                  <a:pt x="1635551" y="5179557"/>
                </a:lnTo>
                <a:lnTo>
                  <a:pt x="1554473" y="5151597"/>
                </a:lnTo>
                <a:lnTo>
                  <a:pt x="1478988" y="5118049"/>
                </a:lnTo>
                <a:lnTo>
                  <a:pt x="1411887" y="5076112"/>
                </a:lnTo>
                <a:lnTo>
                  <a:pt x="1350380" y="5025785"/>
                </a:lnTo>
                <a:lnTo>
                  <a:pt x="1300053" y="4964279"/>
                </a:lnTo>
                <a:lnTo>
                  <a:pt x="1258117" y="4897178"/>
                </a:lnTo>
                <a:lnTo>
                  <a:pt x="1224567" y="4821691"/>
                </a:lnTo>
                <a:lnTo>
                  <a:pt x="1196609" y="4740614"/>
                </a:lnTo>
                <a:lnTo>
                  <a:pt x="1171447" y="4659533"/>
                </a:lnTo>
                <a:lnTo>
                  <a:pt x="1149080" y="4572865"/>
                </a:lnTo>
                <a:lnTo>
                  <a:pt x="1126714" y="4488990"/>
                </a:lnTo>
                <a:lnTo>
                  <a:pt x="1101552" y="4405115"/>
                </a:lnTo>
                <a:lnTo>
                  <a:pt x="1073593" y="4324036"/>
                </a:lnTo>
                <a:lnTo>
                  <a:pt x="1040045" y="4248549"/>
                </a:lnTo>
                <a:lnTo>
                  <a:pt x="1000902" y="4178654"/>
                </a:lnTo>
                <a:lnTo>
                  <a:pt x="950576" y="4117146"/>
                </a:lnTo>
                <a:lnTo>
                  <a:pt x="894659" y="4052841"/>
                </a:lnTo>
                <a:lnTo>
                  <a:pt x="830356" y="3996926"/>
                </a:lnTo>
                <a:lnTo>
                  <a:pt x="760460" y="3943806"/>
                </a:lnTo>
                <a:lnTo>
                  <a:pt x="690567" y="3890685"/>
                </a:lnTo>
                <a:lnTo>
                  <a:pt x="620671" y="3837564"/>
                </a:lnTo>
                <a:lnTo>
                  <a:pt x="553571" y="3784444"/>
                </a:lnTo>
                <a:lnTo>
                  <a:pt x="489269" y="3725731"/>
                </a:lnTo>
                <a:lnTo>
                  <a:pt x="433350" y="3667021"/>
                </a:lnTo>
                <a:lnTo>
                  <a:pt x="385824" y="3599922"/>
                </a:lnTo>
                <a:lnTo>
                  <a:pt x="349477" y="3530025"/>
                </a:lnTo>
                <a:lnTo>
                  <a:pt x="324315" y="3446150"/>
                </a:lnTo>
                <a:lnTo>
                  <a:pt x="313131" y="3359479"/>
                </a:lnTo>
                <a:lnTo>
                  <a:pt x="310335" y="3270014"/>
                </a:lnTo>
                <a:lnTo>
                  <a:pt x="318723" y="3174955"/>
                </a:lnTo>
                <a:lnTo>
                  <a:pt x="329907" y="3079898"/>
                </a:lnTo>
                <a:lnTo>
                  <a:pt x="343885" y="2984841"/>
                </a:lnTo>
                <a:lnTo>
                  <a:pt x="355069" y="2889784"/>
                </a:lnTo>
                <a:lnTo>
                  <a:pt x="360659" y="2794725"/>
                </a:lnTo>
                <a:lnTo>
                  <a:pt x="360659" y="2702464"/>
                </a:lnTo>
                <a:lnTo>
                  <a:pt x="349477" y="2615793"/>
                </a:lnTo>
                <a:lnTo>
                  <a:pt x="327111" y="2529122"/>
                </a:lnTo>
                <a:lnTo>
                  <a:pt x="293561" y="2448045"/>
                </a:lnTo>
                <a:lnTo>
                  <a:pt x="251625" y="2364170"/>
                </a:lnTo>
                <a:lnTo>
                  <a:pt x="204096" y="2280295"/>
                </a:lnTo>
                <a:lnTo>
                  <a:pt x="153769" y="2196423"/>
                </a:lnTo>
                <a:lnTo>
                  <a:pt x="106240" y="2115344"/>
                </a:lnTo>
                <a:lnTo>
                  <a:pt x="64305" y="2028673"/>
                </a:lnTo>
                <a:lnTo>
                  <a:pt x="30754" y="1944798"/>
                </a:lnTo>
                <a:lnTo>
                  <a:pt x="8387" y="1858129"/>
                </a:lnTo>
                <a:lnTo>
                  <a:pt x="0" y="1768662"/>
                </a:lnTo>
                <a:lnTo>
                  <a:pt x="8387" y="1679195"/>
                </a:lnTo>
                <a:lnTo>
                  <a:pt x="30754" y="1592526"/>
                </a:lnTo>
                <a:lnTo>
                  <a:pt x="64305" y="1508651"/>
                </a:lnTo>
                <a:lnTo>
                  <a:pt x="106240" y="1421980"/>
                </a:lnTo>
                <a:lnTo>
                  <a:pt x="153769" y="1340903"/>
                </a:lnTo>
                <a:lnTo>
                  <a:pt x="204096" y="1257028"/>
                </a:lnTo>
                <a:lnTo>
                  <a:pt x="251625" y="1173153"/>
                </a:lnTo>
                <a:lnTo>
                  <a:pt x="293561" y="1089278"/>
                </a:lnTo>
                <a:lnTo>
                  <a:pt x="327111" y="1008199"/>
                </a:lnTo>
                <a:lnTo>
                  <a:pt x="349477" y="921528"/>
                </a:lnTo>
                <a:lnTo>
                  <a:pt x="360659" y="834859"/>
                </a:lnTo>
                <a:lnTo>
                  <a:pt x="360659" y="742599"/>
                </a:lnTo>
                <a:lnTo>
                  <a:pt x="355069" y="647539"/>
                </a:lnTo>
                <a:lnTo>
                  <a:pt x="343885" y="552482"/>
                </a:lnTo>
                <a:lnTo>
                  <a:pt x="329907" y="457425"/>
                </a:lnTo>
                <a:lnTo>
                  <a:pt x="318723" y="362366"/>
                </a:lnTo>
                <a:lnTo>
                  <a:pt x="310335" y="267309"/>
                </a:lnTo>
                <a:lnTo>
                  <a:pt x="313131" y="177842"/>
                </a:lnTo>
                <a:lnTo>
                  <a:pt x="324315" y="91173"/>
                </a:lnTo>
                <a:lnTo>
                  <a:pt x="349477" y="72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Ο πάνσοφος του αρχαίου κόσμου Αριστοτέλης - Newsbeast">
            <a:extLst>
              <a:ext uri="{FF2B5EF4-FFF2-40B4-BE49-F238E27FC236}">
                <a16:creationId xmlns:a16="http://schemas.microsoft.com/office/drawing/2014/main" id="{02F131BD-4DD8-4547-A744-F09AE11922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89"/>
          <a:stretch/>
        </p:blipFill>
        <p:spPr bwMode="auto">
          <a:xfrm>
            <a:off x="6003221" y="10"/>
            <a:ext cx="6188779" cy="6157770"/>
          </a:xfrm>
          <a:custGeom>
            <a:avLst/>
            <a:gdLst/>
            <a:ahLst/>
            <a:cxnLst/>
            <a:rect l="l" t="t" r="r" b="b"/>
            <a:pathLst>
              <a:path w="6188779" h="6157780">
                <a:moveTo>
                  <a:pt x="384150" y="0"/>
                </a:moveTo>
                <a:lnTo>
                  <a:pt x="6188779" y="0"/>
                </a:lnTo>
                <a:lnTo>
                  <a:pt x="6188779" y="5757340"/>
                </a:lnTo>
                <a:lnTo>
                  <a:pt x="6142640" y="5790022"/>
                </a:lnTo>
                <a:lnTo>
                  <a:pt x="6076017" y="5824665"/>
                </a:lnTo>
                <a:lnTo>
                  <a:pt x="5996070" y="5848651"/>
                </a:lnTo>
                <a:lnTo>
                  <a:pt x="5913457" y="5859310"/>
                </a:lnTo>
                <a:lnTo>
                  <a:pt x="5828180" y="5861974"/>
                </a:lnTo>
                <a:lnTo>
                  <a:pt x="5737573" y="5853979"/>
                </a:lnTo>
                <a:lnTo>
                  <a:pt x="5646965" y="5843320"/>
                </a:lnTo>
                <a:lnTo>
                  <a:pt x="5556358" y="5829995"/>
                </a:lnTo>
                <a:lnTo>
                  <a:pt x="5465751" y="5819336"/>
                </a:lnTo>
                <a:lnTo>
                  <a:pt x="5375143" y="5814006"/>
                </a:lnTo>
                <a:lnTo>
                  <a:pt x="5287201" y="5814006"/>
                </a:lnTo>
                <a:lnTo>
                  <a:pt x="5204589" y="5824665"/>
                </a:lnTo>
                <a:lnTo>
                  <a:pt x="5119310" y="5845985"/>
                </a:lnTo>
                <a:lnTo>
                  <a:pt x="5042027" y="5877963"/>
                </a:lnTo>
                <a:lnTo>
                  <a:pt x="4962081" y="5920603"/>
                </a:lnTo>
                <a:lnTo>
                  <a:pt x="4882133" y="5963242"/>
                </a:lnTo>
                <a:lnTo>
                  <a:pt x="4802186" y="6011210"/>
                </a:lnTo>
                <a:lnTo>
                  <a:pt x="4724903" y="6056514"/>
                </a:lnTo>
                <a:lnTo>
                  <a:pt x="4642291" y="6096487"/>
                </a:lnTo>
                <a:lnTo>
                  <a:pt x="4562343" y="6128466"/>
                </a:lnTo>
                <a:lnTo>
                  <a:pt x="4479729" y="6149785"/>
                </a:lnTo>
                <a:lnTo>
                  <a:pt x="4394453" y="6157780"/>
                </a:lnTo>
                <a:lnTo>
                  <a:pt x="4309175" y="6149785"/>
                </a:lnTo>
                <a:lnTo>
                  <a:pt x="4226563" y="6128466"/>
                </a:lnTo>
                <a:lnTo>
                  <a:pt x="4146616" y="6096487"/>
                </a:lnTo>
                <a:lnTo>
                  <a:pt x="4064003" y="6056514"/>
                </a:lnTo>
                <a:lnTo>
                  <a:pt x="3986719" y="6011210"/>
                </a:lnTo>
                <a:lnTo>
                  <a:pt x="3906773" y="5963242"/>
                </a:lnTo>
                <a:lnTo>
                  <a:pt x="3826826" y="5920603"/>
                </a:lnTo>
                <a:lnTo>
                  <a:pt x="3746877" y="5877963"/>
                </a:lnTo>
                <a:lnTo>
                  <a:pt x="3666929" y="5845985"/>
                </a:lnTo>
                <a:lnTo>
                  <a:pt x="3584318" y="5824665"/>
                </a:lnTo>
                <a:lnTo>
                  <a:pt x="3501705" y="5814006"/>
                </a:lnTo>
                <a:lnTo>
                  <a:pt x="3413762" y="5814006"/>
                </a:lnTo>
                <a:lnTo>
                  <a:pt x="3323155" y="5819336"/>
                </a:lnTo>
                <a:lnTo>
                  <a:pt x="3232547" y="5829995"/>
                </a:lnTo>
                <a:lnTo>
                  <a:pt x="3141940" y="5843320"/>
                </a:lnTo>
                <a:lnTo>
                  <a:pt x="3051334" y="5853979"/>
                </a:lnTo>
                <a:lnTo>
                  <a:pt x="2960727" y="5861974"/>
                </a:lnTo>
                <a:lnTo>
                  <a:pt x="2875448" y="5859310"/>
                </a:lnTo>
                <a:lnTo>
                  <a:pt x="2792837" y="5848651"/>
                </a:lnTo>
                <a:lnTo>
                  <a:pt x="2712889" y="5824665"/>
                </a:lnTo>
                <a:lnTo>
                  <a:pt x="2646265" y="5790022"/>
                </a:lnTo>
                <a:lnTo>
                  <a:pt x="2582308" y="5744719"/>
                </a:lnTo>
                <a:lnTo>
                  <a:pt x="2526343" y="5691420"/>
                </a:lnTo>
                <a:lnTo>
                  <a:pt x="2470381" y="5630127"/>
                </a:lnTo>
                <a:lnTo>
                  <a:pt x="2419747" y="5566168"/>
                </a:lnTo>
                <a:lnTo>
                  <a:pt x="2369114" y="5499546"/>
                </a:lnTo>
                <a:lnTo>
                  <a:pt x="2318480" y="5432923"/>
                </a:lnTo>
                <a:lnTo>
                  <a:pt x="2267846" y="5368966"/>
                </a:lnTo>
                <a:lnTo>
                  <a:pt x="2214548" y="5307671"/>
                </a:lnTo>
                <a:lnTo>
                  <a:pt x="2153255" y="5254373"/>
                </a:lnTo>
                <a:lnTo>
                  <a:pt x="2094628" y="5206405"/>
                </a:lnTo>
                <a:lnTo>
                  <a:pt x="2028005" y="5169096"/>
                </a:lnTo>
                <a:lnTo>
                  <a:pt x="1956051" y="5137117"/>
                </a:lnTo>
                <a:lnTo>
                  <a:pt x="1878768" y="5110467"/>
                </a:lnTo>
                <a:lnTo>
                  <a:pt x="1798822" y="5086483"/>
                </a:lnTo>
                <a:lnTo>
                  <a:pt x="1718873" y="5065163"/>
                </a:lnTo>
                <a:lnTo>
                  <a:pt x="1636260" y="5043845"/>
                </a:lnTo>
                <a:lnTo>
                  <a:pt x="1558978" y="5019861"/>
                </a:lnTo>
                <a:lnTo>
                  <a:pt x="1481696" y="4993211"/>
                </a:lnTo>
                <a:lnTo>
                  <a:pt x="1409744" y="4961233"/>
                </a:lnTo>
                <a:lnTo>
                  <a:pt x="1345785" y="4921259"/>
                </a:lnTo>
                <a:lnTo>
                  <a:pt x="1287158" y="4873289"/>
                </a:lnTo>
                <a:lnTo>
                  <a:pt x="1239188" y="4814663"/>
                </a:lnTo>
                <a:lnTo>
                  <a:pt x="1199215" y="4750703"/>
                </a:lnTo>
                <a:lnTo>
                  <a:pt x="1167237" y="4678752"/>
                </a:lnTo>
                <a:lnTo>
                  <a:pt x="1140586" y="4601469"/>
                </a:lnTo>
                <a:lnTo>
                  <a:pt x="1116602" y="4524185"/>
                </a:lnTo>
                <a:lnTo>
                  <a:pt x="1095283" y="4441574"/>
                </a:lnTo>
                <a:lnTo>
                  <a:pt x="1073962" y="4361626"/>
                </a:lnTo>
                <a:lnTo>
                  <a:pt x="1049979" y="4281677"/>
                </a:lnTo>
                <a:lnTo>
                  <a:pt x="1023330" y="4204395"/>
                </a:lnTo>
                <a:lnTo>
                  <a:pt x="991351" y="4132443"/>
                </a:lnTo>
                <a:lnTo>
                  <a:pt x="954043" y="4065820"/>
                </a:lnTo>
                <a:lnTo>
                  <a:pt x="906073" y="4007191"/>
                </a:lnTo>
                <a:lnTo>
                  <a:pt x="852774" y="3945898"/>
                </a:lnTo>
                <a:lnTo>
                  <a:pt x="791482" y="3892600"/>
                </a:lnTo>
                <a:lnTo>
                  <a:pt x="724858" y="3841967"/>
                </a:lnTo>
                <a:lnTo>
                  <a:pt x="658236" y="3791333"/>
                </a:lnTo>
                <a:lnTo>
                  <a:pt x="591613" y="3740699"/>
                </a:lnTo>
                <a:lnTo>
                  <a:pt x="527656" y="3690067"/>
                </a:lnTo>
                <a:lnTo>
                  <a:pt x="466362" y="3634102"/>
                </a:lnTo>
                <a:lnTo>
                  <a:pt x="413063" y="3578140"/>
                </a:lnTo>
                <a:lnTo>
                  <a:pt x="367761" y="3514183"/>
                </a:lnTo>
                <a:lnTo>
                  <a:pt x="333116" y="3447559"/>
                </a:lnTo>
                <a:lnTo>
                  <a:pt x="309132" y="3367611"/>
                </a:lnTo>
                <a:lnTo>
                  <a:pt x="298471" y="3284998"/>
                </a:lnTo>
                <a:lnTo>
                  <a:pt x="295806" y="3199721"/>
                </a:lnTo>
                <a:lnTo>
                  <a:pt x="303802" y="3109114"/>
                </a:lnTo>
                <a:lnTo>
                  <a:pt x="314462" y="3018506"/>
                </a:lnTo>
                <a:lnTo>
                  <a:pt x="327785" y="2927901"/>
                </a:lnTo>
                <a:lnTo>
                  <a:pt x="338446" y="2837293"/>
                </a:lnTo>
                <a:lnTo>
                  <a:pt x="343774" y="2746686"/>
                </a:lnTo>
                <a:lnTo>
                  <a:pt x="343774" y="2658743"/>
                </a:lnTo>
                <a:lnTo>
                  <a:pt x="333116" y="2576130"/>
                </a:lnTo>
                <a:lnTo>
                  <a:pt x="311796" y="2493517"/>
                </a:lnTo>
                <a:lnTo>
                  <a:pt x="279817" y="2416237"/>
                </a:lnTo>
                <a:lnTo>
                  <a:pt x="239844" y="2336288"/>
                </a:lnTo>
                <a:lnTo>
                  <a:pt x="194541" y="2256340"/>
                </a:lnTo>
                <a:lnTo>
                  <a:pt x="146571" y="2176393"/>
                </a:lnTo>
                <a:lnTo>
                  <a:pt x="101267" y="2099111"/>
                </a:lnTo>
                <a:lnTo>
                  <a:pt x="61293" y="2016498"/>
                </a:lnTo>
                <a:lnTo>
                  <a:pt x="29315" y="1936550"/>
                </a:lnTo>
                <a:lnTo>
                  <a:pt x="7995" y="1853939"/>
                </a:lnTo>
                <a:lnTo>
                  <a:pt x="0" y="1768660"/>
                </a:lnTo>
                <a:lnTo>
                  <a:pt x="7995" y="1683383"/>
                </a:lnTo>
                <a:lnTo>
                  <a:pt x="29315" y="1600771"/>
                </a:lnTo>
                <a:lnTo>
                  <a:pt x="61293" y="1520824"/>
                </a:lnTo>
                <a:lnTo>
                  <a:pt x="101267" y="1438211"/>
                </a:lnTo>
                <a:lnTo>
                  <a:pt x="146571" y="1360929"/>
                </a:lnTo>
                <a:lnTo>
                  <a:pt x="194541" y="1280980"/>
                </a:lnTo>
                <a:lnTo>
                  <a:pt x="239844" y="1201034"/>
                </a:lnTo>
                <a:lnTo>
                  <a:pt x="279817" y="1121085"/>
                </a:lnTo>
                <a:lnTo>
                  <a:pt x="311796" y="1043803"/>
                </a:lnTo>
                <a:lnTo>
                  <a:pt x="333116" y="961190"/>
                </a:lnTo>
                <a:lnTo>
                  <a:pt x="343774" y="878578"/>
                </a:lnTo>
                <a:lnTo>
                  <a:pt x="343774" y="790636"/>
                </a:lnTo>
                <a:lnTo>
                  <a:pt x="338446" y="700029"/>
                </a:lnTo>
                <a:lnTo>
                  <a:pt x="327785" y="609422"/>
                </a:lnTo>
                <a:lnTo>
                  <a:pt x="314462" y="518814"/>
                </a:lnTo>
                <a:lnTo>
                  <a:pt x="303802" y="428207"/>
                </a:lnTo>
                <a:lnTo>
                  <a:pt x="295806" y="337599"/>
                </a:lnTo>
                <a:lnTo>
                  <a:pt x="298471" y="252322"/>
                </a:lnTo>
                <a:lnTo>
                  <a:pt x="309132" y="169710"/>
                </a:lnTo>
                <a:lnTo>
                  <a:pt x="333116" y="89761"/>
                </a:lnTo>
                <a:lnTo>
                  <a:pt x="367761" y="23140"/>
                </a:lnTo>
                <a:close/>
              </a:path>
            </a:pathLst>
          </a:custGeom>
          <a:solidFill>
            <a:schemeClr val="accent2"/>
          </a:solidFill>
          <a:ln w="203200"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EE0EE004-E36A-48E0-A819-B9AC91517B0A}"/>
              </a:ext>
            </a:extLst>
          </p:cNvPr>
          <p:cNvGrpSpPr/>
          <p:nvPr/>
        </p:nvGrpSpPr>
        <p:grpSpPr>
          <a:xfrm>
            <a:off x="-21697" y="1726014"/>
            <a:ext cx="6284535" cy="2323713"/>
            <a:chOff x="-21697" y="1726014"/>
            <a:chExt cx="6284535" cy="232371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3FEB098-9E4D-4D60-B28B-965883B86D3E}"/>
                </a:ext>
              </a:extLst>
            </p:cNvPr>
            <p:cNvGrpSpPr/>
            <p:nvPr/>
          </p:nvGrpSpPr>
          <p:grpSpPr>
            <a:xfrm>
              <a:off x="-21697" y="1726014"/>
              <a:ext cx="6284535" cy="2323713"/>
              <a:chOff x="192311" y="1664000"/>
              <a:chExt cx="6284535" cy="2323713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C4B0221-E945-4B23-975C-2991E245A038}"/>
                  </a:ext>
                </a:extLst>
              </p:cNvPr>
              <p:cNvSpPr txBox="1"/>
              <p:nvPr/>
            </p:nvSpPr>
            <p:spPr>
              <a:xfrm>
                <a:off x="192311" y="1664000"/>
                <a:ext cx="6284535" cy="2323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b="1" dirty="0">
                    <a:latin typeface="Bookman Old Style" panose="02050604050505020204" pitchFamily="18" charset="0"/>
                  </a:rPr>
                  <a:t>		</a:t>
                </a:r>
                <a:r>
                  <a:rPr lang="en-US" b="1" dirty="0">
                    <a:latin typeface="Bookman Old Style" panose="02050604050505020204" pitchFamily="18" charset="0"/>
                  </a:rPr>
                  <a:t>    </a:t>
                </a:r>
                <a:r>
                  <a:rPr lang="el-GR" b="1" dirty="0">
                    <a:latin typeface="Bookman Old Style" panose="02050604050505020204" pitchFamily="18" charset="0"/>
                  </a:rPr>
                  <a:t>ΑΡΕΤΗ</a:t>
                </a:r>
              </a:p>
              <a:p>
                <a:endParaRPr lang="el-GR" b="1" dirty="0">
                  <a:latin typeface="Bookman Old Style" panose="02050604050505020204" pitchFamily="18" charset="0"/>
                </a:endParaRPr>
              </a:p>
              <a:p>
                <a:endParaRPr lang="el-GR" b="1" dirty="0">
                  <a:latin typeface="Bookman Old Style" panose="02050604050505020204" pitchFamily="18" charset="0"/>
                </a:endParaRPr>
              </a:p>
              <a:p>
                <a:endParaRPr lang="el-GR" b="1" dirty="0">
                  <a:latin typeface="Bookman Old Style" panose="02050604050505020204" pitchFamily="18" charset="0"/>
                </a:endParaRPr>
              </a:p>
              <a:p>
                <a:r>
                  <a:rPr lang="el-GR" b="1" dirty="0">
                    <a:latin typeface="Bookman Old Style" panose="02050604050505020204" pitchFamily="18" charset="0"/>
                  </a:rPr>
                  <a:t>ΔΙΑΝΟΗΤΙΚΗ 			</a:t>
                </a:r>
                <a:r>
                  <a:rPr lang="en-US" b="1" dirty="0">
                    <a:latin typeface="Bookman Old Style" panose="02050604050505020204" pitchFamily="18" charset="0"/>
                  </a:rPr>
                  <a:t>        </a:t>
                </a:r>
                <a:r>
                  <a:rPr lang="el-GR" b="1" dirty="0">
                    <a:latin typeface="Bookman Old Style" panose="02050604050505020204" pitchFamily="18" charset="0"/>
                  </a:rPr>
                  <a:t>ΗΘΙΚΗ </a:t>
                </a:r>
              </a:p>
              <a:p>
                <a:endParaRPr lang="el-GR" sz="1100" b="1" dirty="0">
                  <a:latin typeface="Bookman Old Style" panose="02050604050505020204" pitchFamily="18" charset="0"/>
                </a:endParaRPr>
              </a:p>
              <a:p>
                <a:r>
                  <a:rPr lang="el-GR" sz="1100" b="1" dirty="0">
                    <a:latin typeface="Bookman Old Style" panose="02050604050505020204" pitchFamily="18" charset="0"/>
                  </a:rPr>
                  <a:t>Προκύπτει από τη διδασκαλία</a:t>
                </a:r>
                <a:r>
                  <a:rPr lang="en-US" sz="1100" b="1" dirty="0">
                    <a:latin typeface="Bookman Old Style" panose="02050604050505020204" pitchFamily="18" charset="0"/>
                  </a:rPr>
                  <a:t> </a:t>
                </a:r>
                <a:r>
                  <a:rPr lang="el-GR" sz="1100" b="1" dirty="0">
                    <a:latin typeface="Bookman Old Style" panose="02050604050505020204" pitchFamily="18" charset="0"/>
                  </a:rPr>
                  <a:t>		Αποτέλεσμα του έθους (συνήθεια)</a:t>
                </a:r>
              </a:p>
              <a:p>
                <a:r>
                  <a:rPr lang="el-GR" sz="1100" b="1" dirty="0">
                    <a:latin typeface="Bookman Old Style" panose="02050604050505020204" pitchFamily="18" charset="0"/>
                  </a:rPr>
                  <a:t>Θέλει χρόνο &amp; πείρα</a:t>
                </a:r>
                <a:r>
                  <a:rPr lang="en-US" sz="1100" b="1" dirty="0">
                    <a:latin typeface="Bookman Old Style" panose="02050604050505020204" pitchFamily="18" charset="0"/>
                  </a:rPr>
                  <a:t>  </a:t>
                </a:r>
                <a:r>
                  <a:rPr lang="el-GR" sz="1100" b="1" dirty="0">
                    <a:latin typeface="Bookman Old Style" panose="02050604050505020204" pitchFamily="18" charset="0"/>
                  </a:rPr>
                  <a:t>			Η συνήθεια είναι χαρακτηριστικό 				μόνο του ανθρώπου</a:t>
                </a:r>
              </a:p>
              <a:p>
                <a:endParaRPr lang="el-GR" sz="1100" b="1" dirty="0">
                  <a:latin typeface="Bookman Old Style" panose="02050604050505020204" pitchFamily="18" charset="0"/>
                </a:endParaRPr>
              </a:p>
            </p:txBody>
          </p:sp>
          <p:sp>
            <p:nvSpPr>
              <p:cNvPr id="12" name="Arrow: Down 11">
                <a:extLst>
                  <a:ext uri="{FF2B5EF4-FFF2-40B4-BE49-F238E27FC236}">
                    <a16:creationId xmlns:a16="http://schemas.microsoft.com/office/drawing/2014/main" id="{BBE8360C-B0CB-4E18-B888-4CC038B6ED02}"/>
                  </a:ext>
                </a:extLst>
              </p:cNvPr>
              <p:cNvSpPr/>
              <p:nvPr/>
            </p:nvSpPr>
            <p:spPr>
              <a:xfrm rot="2559181">
                <a:off x="1277140" y="2131595"/>
                <a:ext cx="252920" cy="450271"/>
              </a:xfrm>
              <a:prstGeom prst="downArrow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28" name="Arrow: Down 27">
              <a:extLst>
                <a:ext uri="{FF2B5EF4-FFF2-40B4-BE49-F238E27FC236}">
                  <a16:creationId xmlns:a16="http://schemas.microsoft.com/office/drawing/2014/main" id="{D95AD895-CD0D-40AB-9055-E9D97DFB637A}"/>
                </a:ext>
              </a:extLst>
            </p:cNvPr>
            <p:cNvSpPr/>
            <p:nvPr/>
          </p:nvSpPr>
          <p:spPr>
            <a:xfrm rot="18917173">
              <a:off x="3977557" y="2253483"/>
              <a:ext cx="253287" cy="420014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1311645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59264BFD-360D-430E-B593-7BC0D00FB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4538145-ACBA-40C0-AFBD-DE742723D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6" cy="6858000"/>
            <a:chOff x="1" y="0"/>
            <a:chExt cx="12191996" cy="6858000"/>
          </a:xfrm>
        </p:grpSpPr>
        <p:sp useBgFill="1">
          <p:nvSpPr>
            <p:cNvPr id="76" name="Rectangle 75">
              <a:extLst>
                <a:ext uri="{FF2B5EF4-FFF2-40B4-BE49-F238E27FC236}">
                  <a16:creationId xmlns:a16="http://schemas.microsoft.com/office/drawing/2014/main" id="{7BAD3960-6DE9-4457-8083-F6FFBD58D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3F5E368-26F9-408D-9C1D-D007FCE0C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9C77FE-4C25-4408-B71F-E46A66567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766" y="804315"/>
            <a:ext cx="6188779" cy="68001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b="1" dirty="0">
                <a:latin typeface="Bookman Old Style" panose="02050604050505020204" pitchFamily="18" charset="0"/>
              </a:rPr>
              <a:t>ΑΡΙΣΤΟΤΕΛΙΚΗ </a:t>
            </a:r>
            <a:r>
              <a:rPr lang="el-GR" sz="3200" b="1" dirty="0">
                <a:latin typeface="Bookman Old Style" panose="02050604050505020204" pitchFamily="18" charset="0"/>
              </a:rPr>
              <a:t>ΑΡΕΤΗ</a:t>
            </a:r>
            <a:endParaRPr lang="en-US" sz="3200" b="1" dirty="0">
              <a:latin typeface="Bookman Old Style" panose="02050604050505020204" pitchFamily="18" charset="0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249C1C3-EBDE-4C27-BD12-A6AE40A4D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7375" y="0"/>
            <a:ext cx="6404625" cy="6373368"/>
          </a:xfrm>
          <a:custGeom>
            <a:avLst/>
            <a:gdLst>
              <a:gd name="connsiteX0" fmla="*/ 353272 w 6404625"/>
              <a:gd name="connsiteY0" fmla="*/ 0 h 6373368"/>
              <a:gd name="connsiteX1" fmla="*/ 6404625 w 6404625"/>
              <a:gd name="connsiteY1" fmla="*/ 0 h 6373368"/>
              <a:gd name="connsiteX2" fmla="*/ 6404625 w 6404625"/>
              <a:gd name="connsiteY2" fmla="*/ 6008204 h 6373368"/>
              <a:gd name="connsiteX3" fmla="*/ 6374459 w 6404625"/>
              <a:gd name="connsiteY3" fmla="*/ 6023890 h 6373368"/>
              <a:gd name="connsiteX4" fmla="*/ 6290584 w 6404625"/>
              <a:gd name="connsiteY4" fmla="*/ 6049055 h 6373368"/>
              <a:gd name="connsiteX5" fmla="*/ 6203913 w 6404625"/>
              <a:gd name="connsiteY5" fmla="*/ 6060237 h 6373368"/>
              <a:gd name="connsiteX6" fmla="*/ 6114448 w 6404625"/>
              <a:gd name="connsiteY6" fmla="*/ 6063033 h 6373368"/>
              <a:gd name="connsiteX7" fmla="*/ 6019391 w 6404625"/>
              <a:gd name="connsiteY7" fmla="*/ 6054644 h 6373368"/>
              <a:gd name="connsiteX8" fmla="*/ 5924332 w 6404625"/>
              <a:gd name="connsiteY8" fmla="*/ 6043462 h 6373368"/>
              <a:gd name="connsiteX9" fmla="*/ 5829275 w 6404625"/>
              <a:gd name="connsiteY9" fmla="*/ 6029482 h 6373368"/>
              <a:gd name="connsiteX10" fmla="*/ 5734216 w 6404625"/>
              <a:gd name="connsiteY10" fmla="*/ 6018300 h 6373368"/>
              <a:gd name="connsiteX11" fmla="*/ 5639159 w 6404625"/>
              <a:gd name="connsiteY11" fmla="*/ 6012708 h 6373368"/>
              <a:gd name="connsiteX12" fmla="*/ 5546898 w 6404625"/>
              <a:gd name="connsiteY12" fmla="*/ 6012708 h 6373368"/>
              <a:gd name="connsiteX13" fmla="*/ 5460227 w 6404625"/>
              <a:gd name="connsiteY13" fmla="*/ 6023890 h 6373368"/>
              <a:gd name="connsiteX14" fmla="*/ 5370760 w 6404625"/>
              <a:gd name="connsiteY14" fmla="*/ 6046258 h 6373368"/>
              <a:gd name="connsiteX15" fmla="*/ 5289681 w 6404625"/>
              <a:gd name="connsiteY15" fmla="*/ 6079807 h 6373368"/>
              <a:gd name="connsiteX16" fmla="*/ 5205808 w 6404625"/>
              <a:gd name="connsiteY16" fmla="*/ 6124541 h 6373368"/>
              <a:gd name="connsiteX17" fmla="*/ 5121933 w 6404625"/>
              <a:gd name="connsiteY17" fmla="*/ 6169276 h 6373368"/>
              <a:gd name="connsiteX18" fmla="*/ 5038061 w 6404625"/>
              <a:gd name="connsiteY18" fmla="*/ 6219598 h 6373368"/>
              <a:gd name="connsiteX19" fmla="*/ 4956981 w 6404625"/>
              <a:gd name="connsiteY19" fmla="*/ 6267129 h 6373368"/>
              <a:gd name="connsiteX20" fmla="*/ 4870311 w 6404625"/>
              <a:gd name="connsiteY20" fmla="*/ 6309065 h 6373368"/>
              <a:gd name="connsiteX21" fmla="*/ 4786435 w 6404625"/>
              <a:gd name="connsiteY21" fmla="*/ 6342614 h 6373368"/>
              <a:gd name="connsiteX22" fmla="*/ 4699765 w 6404625"/>
              <a:gd name="connsiteY22" fmla="*/ 6364982 h 6373368"/>
              <a:gd name="connsiteX23" fmla="*/ 4610299 w 6404625"/>
              <a:gd name="connsiteY23" fmla="*/ 6373368 h 6373368"/>
              <a:gd name="connsiteX24" fmla="*/ 4520833 w 6404625"/>
              <a:gd name="connsiteY24" fmla="*/ 6364982 h 6373368"/>
              <a:gd name="connsiteX25" fmla="*/ 4434163 w 6404625"/>
              <a:gd name="connsiteY25" fmla="*/ 6342614 h 6373368"/>
              <a:gd name="connsiteX26" fmla="*/ 4350289 w 6404625"/>
              <a:gd name="connsiteY26" fmla="*/ 6309065 h 6373368"/>
              <a:gd name="connsiteX27" fmla="*/ 4263617 w 6404625"/>
              <a:gd name="connsiteY27" fmla="*/ 6267129 h 6373368"/>
              <a:gd name="connsiteX28" fmla="*/ 4182539 w 6404625"/>
              <a:gd name="connsiteY28" fmla="*/ 6219598 h 6373368"/>
              <a:gd name="connsiteX29" fmla="*/ 4098666 w 6404625"/>
              <a:gd name="connsiteY29" fmla="*/ 6169276 h 6373368"/>
              <a:gd name="connsiteX30" fmla="*/ 4014791 w 6404625"/>
              <a:gd name="connsiteY30" fmla="*/ 6124541 h 6373368"/>
              <a:gd name="connsiteX31" fmla="*/ 3930916 w 6404625"/>
              <a:gd name="connsiteY31" fmla="*/ 6079807 h 6373368"/>
              <a:gd name="connsiteX32" fmla="*/ 3847041 w 6404625"/>
              <a:gd name="connsiteY32" fmla="*/ 6046258 h 6373368"/>
              <a:gd name="connsiteX33" fmla="*/ 3760372 w 6404625"/>
              <a:gd name="connsiteY33" fmla="*/ 6023890 h 6373368"/>
              <a:gd name="connsiteX34" fmla="*/ 3673701 w 6404625"/>
              <a:gd name="connsiteY34" fmla="*/ 6012708 h 6373368"/>
              <a:gd name="connsiteX35" fmla="*/ 3581438 w 6404625"/>
              <a:gd name="connsiteY35" fmla="*/ 6012708 h 6373368"/>
              <a:gd name="connsiteX36" fmla="*/ 3486381 w 6404625"/>
              <a:gd name="connsiteY36" fmla="*/ 6018300 h 6373368"/>
              <a:gd name="connsiteX37" fmla="*/ 3391322 w 6404625"/>
              <a:gd name="connsiteY37" fmla="*/ 6029482 h 6373368"/>
              <a:gd name="connsiteX38" fmla="*/ 3296265 w 6404625"/>
              <a:gd name="connsiteY38" fmla="*/ 6043462 h 6373368"/>
              <a:gd name="connsiteX39" fmla="*/ 3201210 w 6404625"/>
              <a:gd name="connsiteY39" fmla="*/ 6054644 h 6373368"/>
              <a:gd name="connsiteX40" fmla="*/ 3106151 w 6404625"/>
              <a:gd name="connsiteY40" fmla="*/ 6063033 h 6373368"/>
              <a:gd name="connsiteX41" fmla="*/ 3016684 w 6404625"/>
              <a:gd name="connsiteY41" fmla="*/ 6060237 h 6373368"/>
              <a:gd name="connsiteX42" fmla="*/ 2930015 w 6404625"/>
              <a:gd name="connsiteY42" fmla="*/ 6049055 h 6373368"/>
              <a:gd name="connsiteX43" fmla="*/ 2846140 w 6404625"/>
              <a:gd name="connsiteY43" fmla="*/ 6023890 h 6373368"/>
              <a:gd name="connsiteX44" fmla="*/ 2776243 w 6404625"/>
              <a:gd name="connsiteY44" fmla="*/ 5987546 h 6373368"/>
              <a:gd name="connsiteX45" fmla="*/ 2709145 w 6404625"/>
              <a:gd name="connsiteY45" fmla="*/ 5940017 h 6373368"/>
              <a:gd name="connsiteX46" fmla="*/ 2650432 w 6404625"/>
              <a:gd name="connsiteY46" fmla="*/ 5884101 h 6373368"/>
              <a:gd name="connsiteX47" fmla="*/ 2591719 w 6404625"/>
              <a:gd name="connsiteY47" fmla="*/ 5819798 h 6373368"/>
              <a:gd name="connsiteX48" fmla="*/ 2538599 w 6404625"/>
              <a:gd name="connsiteY48" fmla="*/ 5752697 h 6373368"/>
              <a:gd name="connsiteX49" fmla="*/ 2485480 w 6404625"/>
              <a:gd name="connsiteY49" fmla="*/ 5682802 h 6373368"/>
              <a:gd name="connsiteX50" fmla="*/ 2432360 w 6404625"/>
              <a:gd name="connsiteY50" fmla="*/ 5612908 h 6373368"/>
              <a:gd name="connsiteX51" fmla="*/ 2379237 w 6404625"/>
              <a:gd name="connsiteY51" fmla="*/ 5545809 h 6373368"/>
              <a:gd name="connsiteX52" fmla="*/ 2323320 w 6404625"/>
              <a:gd name="connsiteY52" fmla="*/ 5481502 h 6373368"/>
              <a:gd name="connsiteX53" fmla="*/ 2259018 w 6404625"/>
              <a:gd name="connsiteY53" fmla="*/ 5425586 h 6373368"/>
              <a:gd name="connsiteX54" fmla="*/ 2197511 w 6404625"/>
              <a:gd name="connsiteY54" fmla="*/ 5375263 h 6373368"/>
              <a:gd name="connsiteX55" fmla="*/ 2127614 w 6404625"/>
              <a:gd name="connsiteY55" fmla="*/ 5336121 h 6373368"/>
              <a:gd name="connsiteX56" fmla="*/ 2052128 w 6404625"/>
              <a:gd name="connsiteY56" fmla="*/ 5302573 h 6373368"/>
              <a:gd name="connsiteX57" fmla="*/ 1971049 w 6404625"/>
              <a:gd name="connsiteY57" fmla="*/ 5274612 h 6373368"/>
              <a:gd name="connsiteX58" fmla="*/ 1887176 w 6404625"/>
              <a:gd name="connsiteY58" fmla="*/ 5249450 h 6373368"/>
              <a:gd name="connsiteX59" fmla="*/ 1803301 w 6404625"/>
              <a:gd name="connsiteY59" fmla="*/ 5227084 h 6373368"/>
              <a:gd name="connsiteX60" fmla="*/ 1716630 w 6404625"/>
              <a:gd name="connsiteY60" fmla="*/ 5204720 h 6373368"/>
              <a:gd name="connsiteX61" fmla="*/ 1635551 w 6404625"/>
              <a:gd name="connsiteY61" fmla="*/ 5179557 h 6373368"/>
              <a:gd name="connsiteX62" fmla="*/ 1554473 w 6404625"/>
              <a:gd name="connsiteY62" fmla="*/ 5151597 h 6373368"/>
              <a:gd name="connsiteX63" fmla="*/ 1478988 w 6404625"/>
              <a:gd name="connsiteY63" fmla="*/ 5118049 h 6373368"/>
              <a:gd name="connsiteX64" fmla="*/ 1411887 w 6404625"/>
              <a:gd name="connsiteY64" fmla="*/ 5076112 h 6373368"/>
              <a:gd name="connsiteX65" fmla="*/ 1350380 w 6404625"/>
              <a:gd name="connsiteY65" fmla="*/ 5025785 h 6373368"/>
              <a:gd name="connsiteX66" fmla="*/ 1300053 w 6404625"/>
              <a:gd name="connsiteY66" fmla="*/ 4964279 h 6373368"/>
              <a:gd name="connsiteX67" fmla="*/ 1258117 w 6404625"/>
              <a:gd name="connsiteY67" fmla="*/ 4897178 h 6373368"/>
              <a:gd name="connsiteX68" fmla="*/ 1224567 w 6404625"/>
              <a:gd name="connsiteY68" fmla="*/ 4821691 h 6373368"/>
              <a:gd name="connsiteX69" fmla="*/ 1196609 w 6404625"/>
              <a:gd name="connsiteY69" fmla="*/ 4740614 h 6373368"/>
              <a:gd name="connsiteX70" fmla="*/ 1171447 w 6404625"/>
              <a:gd name="connsiteY70" fmla="*/ 4659533 h 6373368"/>
              <a:gd name="connsiteX71" fmla="*/ 1149080 w 6404625"/>
              <a:gd name="connsiteY71" fmla="*/ 4572865 h 6373368"/>
              <a:gd name="connsiteX72" fmla="*/ 1126714 w 6404625"/>
              <a:gd name="connsiteY72" fmla="*/ 4488990 h 6373368"/>
              <a:gd name="connsiteX73" fmla="*/ 1101552 w 6404625"/>
              <a:gd name="connsiteY73" fmla="*/ 4405115 h 6373368"/>
              <a:gd name="connsiteX74" fmla="*/ 1073593 w 6404625"/>
              <a:gd name="connsiteY74" fmla="*/ 4324036 h 6373368"/>
              <a:gd name="connsiteX75" fmla="*/ 1040045 w 6404625"/>
              <a:gd name="connsiteY75" fmla="*/ 4248549 h 6373368"/>
              <a:gd name="connsiteX76" fmla="*/ 1000902 w 6404625"/>
              <a:gd name="connsiteY76" fmla="*/ 4178654 h 6373368"/>
              <a:gd name="connsiteX77" fmla="*/ 950576 w 6404625"/>
              <a:gd name="connsiteY77" fmla="*/ 4117146 h 6373368"/>
              <a:gd name="connsiteX78" fmla="*/ 894659 w 6404625"/>
              <a:gd name="connsiteY78" fmla="*/ 4052841 h 6373368"/>
              <a:gd name="connsiteX79" fmla="*/ 830356 w 6404625"/>
              <a:gd name="connsiteY79" fmla="*/ 3996926 h 6373368"/>
              <a:gd name="connsiteX80" fmla="*/ 760460 w 6404625"/>
              <a:gd name="connsiteY80" fmla="*/ 3943806 h 6373368"/>
              <a:gd name="connsiteX81" fmla="*/ 690567 w 6404625"/>
              <a:gd name="connsiteY81" fmla="*/ 3890685 h 6373368"/>
              <a:gd name="connsiteX82" fmla="*/ 620671 w 6404625"/>
              <a:gd name="connsiteY82" fmla="*/ 3837564 h 6373368"/>
              <a:gd name="connsiteX83" fmla="*/ 553571 w 6404625"/>
              <a:gd name="connsiteY83" fmla="*/ 3784444 h 6373368"/>
              <a:gd name="connsiteX84" fmla="*/ 489269 w 6404625"/>
              <a:gd name="connsiteY84" fmla="*/ 3725731 h 6373368"/>
              <a:gd name="connsiteX85" fmla="*/ 433350 w 6404625"/>
              <a:gd name="connsiteY85" fmla="*/ 3667021 h 6373368"/>
              <a:gd name="connsiteX86" fmla="*/ 385824 w 6404625"/>
              <a:gd name="connsiteY86" fmla="*/ 3599922 h 6373368"/>
              <a:gd name="connsiteX87" fmla="*/ 349477 w 6404625"/>
              <a:gd name="connsiteY87" fmla="*/ 3530025 h 6373368"/>
              <a:gd name="connsiteX88" fmla="*/ 324315 w 6404625"/>
              <a:gd name="connsiteY88" fmla="*/ 3446150 h 6373368"/>
              <a:gd name="connsiteX89" fmla="*/ 313131 w 6404625"/>
              <a:gd name="connsiteY89" fmla="*/ 3359479 h 6373368"/>
              <a:gd name="connsiteX90" fmla="*/ 310335 w 6404625"/>
              <a:gd name="connsiteY90" fmla="*/ 3270014 h 6373368"/>
              <a:gd name="connsiteX91" fmla="*/ 318723 w 6404625"/>
              <a:gd name="connsiteY91" fmla="*/ 3174955 h 6373368"/>
              <a:gd name="connsiteX92" fmla="*/ 329907 w 6404625"/>
              <a:gd name="connsiteY92" fmla="*/ 3079898 h 6373368"/>
              <a:gd name="connsiteX93" fmla="*/ 343885 w 6404625"/>
              <a:gd name="connsiteY93" fmla="*/ 2984841 h 6373368"/>
              <a:gd name="connsiteX94" fmla="*/ 355069 w 6404625"/>
              <a:gd name="connsiteY94" fmla="*/ 2889784 h 6373368"/>
              <a:gd name="connsiteX95" fmla="*/ 360659 w 6404625"/>
              <a:gd name="connsiteY95" fmla="*/ 2794725 h 6373368"/>
              <a:gd name="connsiteX96" fmla="*/ 360659 w 6404625"/>
              <a:gd name="connsiteY96" fmla="*/ 2702464 h 6373368"/>
              <a:gd name="connsiteX97" fmla="*/ 349477 w 6404625"/>
              <a:gd name="connsiteY97" fmla="*/ 2615793 h 6373368"/>
              <a:gd name="connsiteX98" fmla="*/ 327111 w 6404625"/>
              <a:gd name="connsiteY98" fmla="*/ 2529122 h 6373368"/>
              <a:gd name="connsiteX99" fmla="*/ 293561 w 6404625"/>
              <a:gd name="connsiteY99" fmla="*/ 2448045 h 6373368"/>
              <a:gd name="connsiteX100" fmla="*/ 251625 w 6404625"/>
              <a:gd name="connsiteY100" fmla="*/ 2364170 h 6373368"/>
              <a:gd name="connsiteX101" fmla="*/ 204096 w 6404625"/>
              <a:gd name="connsiteY101" fmla="*/ 2280295 h 6373368"/>
              <a:gd name="connsiteX102" fmla="*/ 153769 w 6404625"/>
              <a:gd name="connsiteY102" fmla="*/ 2196423 h 6373368"/>
              <a:gd name="connsiteX103" fmla="*/ 106240 w 6404625"/>
              <a:gd name="connsiteY103" fmla="*/ 2115344 h 6373368"/>
              <a:gd name="connsiteX104" fmla="*/ 64305 w 6404625"/>
              <a:gd name="connsiteY104" fmla="*/ 2028673 h 6373368"/>
              <a:gd name="connsiteX105" fmla="*/ 30754 w 6404625"/>
              <a:gd name="connsiteY105" fmla="*/ 1944798 h 6373368"/>
              <a:gd name="connsiteX106" fmla="*/ 8387 w 6404625"/>
              <a:gd name="connsiteY106" fmla="*/ 1858129 h 6373368"/>
              <a:gd name="connsiteX107" fmla="*/ 0 w 6404625"/>
              <a:gd name="connsiteY107" fmla="*/ 1768662 h 6373368"/>
              <a:gd name="connsiteX108" fmla="*/ 8387 w 6404625"/>
              <a:gd name="connsiteY108" fmla="*/ 1679195 h 6373368"/>
              <a:gd name="connsiteX109" fmla="*/ 30754 w 6404625"/>
              <a:gd name="connsiteY109" fmla="*/ 1592526 h 6373368"/>
              <a:gd name="connsiteX110" fmla="*/ 64305 w 6404625"/>
              <a:gd name="connsiteY110" fmla="*/ 1508651 h 6373368"/>
              <a:gd name="connsiteX111" fmla="*/ 106240 w 6404625"/>
              <a:gd name="connsiteY111" fmla="*/ 1421980 h 6373368"/>
              <a:gd name="connsiteX112" fmla="*/ 153769 w 6404625"/>
              <a:gd name="connsiteY112" fmla="*/ 1340903 h 6373368"/>
              <a:gd name="connsiteX113" fmla="*/ 204096 w 6404625"/>
              <a:gd name="connsiteY113" fmla="*/ 1257028 h 6373368"/>
              <a:gd name="connsiteX114" fmla="*/ 251625 w 6404625"/>
              <a:gd name="connsiteY114" fmla="*/ 1173153 h 6373368"/>
              <a:gd name="connsiteX115" fmla="*/ 293561 w 6404625"/>
              <a:gd name="connsiteY115" fmla="*/ 1089278 h 6373368"/>
              <a:gd name="connsiteX116" fmla="*/ 327111 w 6404625"/>
              <a:gd name="connsiteY116" fmla="*/ 1008199 h 6373368"/>
              <a:gd name="connsiteX117" fmla="*/ 349477 w 6404625"/>
              <a:gd name="connsiteY117" fmla="*/ 921528 h 6373368"/>
              <a:gd name="connsiteX118" fmla="*/ 360659 w 6404625"/>
              <a:gd name="connsiteY118" fmla="*/ 834859 h 6373368"/>
              <a:gd name="connsiteX119" fmla="*/ 360659 w 6404625"/>
              <a:gd name="connsiteY119" fmla="*/ 742599 h 6373368"/>
              <a:gd name="connsiteX120" fmla="*/ 355069 w 6404625"/>
              <a:gd name="connsiteY120" fmla="*/ 647539 h 6373368"/>
              <a:gd name="connsiteX121" fmla="*/ 343885 w 6404625"/>
              <a:gd name="connsiteY121" fmla="*/ 552482 h 6373368"/>
              <a:gd name="connsiteX122" fmla="*/ 329907 w 6404625"/>
              <a:gd name="connsiteY122" fmla="*/ 457425 h 6373368"/>
              <a:gd name="connsiteX123" fmla="*/ 318723 w 6404625"/>
              <a:gd name="connsiteY123" fmla="*/ 362366 h 6373368"/>
              <a:gd name="connsiteX124" fmla="*/ 310335 w 6404625"/>
              <a:gd name="connsiteY124" fmla="*/ 267309 h 6373368"/>
              <a:gd name="connsiteX125" fmla="*/ 313131 w 6404625"/>
              <a:gd name="connsiteY125" fmla="*/ 177842 h 6373368"/>
              <a:gd name="connsiteX126" fmla="*/ 324315 w 6404625"/>
              <a:gd name="connsiteY126" fmla="*/ 91173 h 6373368"/>
              <a:gd name="connsiteX127" fmla="*/ 349477 w 6404625"/>
              <a:gd name="connsiteY127" fmla="*/ 7296 h 637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6404625" h="6373368">
                <a:moveTo>
                  <a:pt x="353272" y="0"/>
                </a:moveTo>
                <a:lnTo>
                  <a:pt x="6404625" y="0"/>
                </a:lnTo>
                <a:lnTo>
                  <a:pt x="6404625" y="6008204"/>
                </a:lnTo>
                <a:lnTo>
                  <a:pt x="6374459" y="6023890"/>
                </a:lnTo>
                <a:lnTo>
                  <a:pt x="6290584" y="6049055"/>
                </a:lnTo>
                <a:lnTo>
                  <a:pt x="6203913" y="6060237"/>
                </a:lnTo>
                <a:lnTo>
                  <a:pt x="6114448" y="6063033"/>
                </a:lnTo>
                <a:lnTo>
                  <a:pt x="6019391" y="6054644"/>
                </a:lnTo>
                <a:lnTo>
                  <a:pt x="5924332" y="6043462"/>
                </a:lnTo>
                <a:lnTo>
                  <a:pt x="5829275" y="6029482"/>
                </a:lnTo>
                <a:lnTo>
                  <a:pt x="5734216" y="6018300"/>
                </a:lnTo>
                <a:lnTo>
                  <a:pt x="5639159" y="6012708"/>
                </a:lnTo>
                <a:lnTo>
                  <a:pt x="5546898" y="6012708"/>
                </a:lnTo>
                <a:lnTo>
                  <a:pt x="5460227" y="6023890"/>
                </a:lnTo>
                <a:lnTo>
                  <a:pt x="5370760" y="6046258"/>
                </a:lnTo>
                <a:lnTo>
                  <a:pt x="5289681" y="6079807"/>
                </a:lnTo>
                <a:lnTo>
                  <a:pt x="5205808" y="6124541"/>
                </a:lnTo>
                <a:lnTo>
                  <a:pt x="5121933" y="6169276"/>
                </a:lnTo>
                <a:lnTo>
                  <a:pt x="5038061" y="6219598"/>
                </a:lnTo>
                <a:lnTo>
                  <a:pt x="4956981" y="6267129"/>
                </a:lnTo>
                <a:lnTo>
                  <a:pt x="4870311" y="6309065"/>
                </a:lnTo>
                <a:lnTo>
                  <a:pt x="4786435" y="6342614"/>
                </a:lnTo>
                <a:lnTo>
                  <a:pt x="4699765" y="6364982"/>
                </a:lnTo>
                <a:lnTo>
                  <a:pt x="4610299" y="6373368"/>
                </a:lnTo>
                <a:lnTo>
                  <a:pt x="4520833" y="6364982"/>
                </a:lnTo>
                <a:lnTo>
                  <a:pt x="4434163" y="6342614"/>
                </a:lnTo>
                <a:lnTo>
                  <a:pt x="4350289" y="6309065"/>
                </a:lnTo>
                <a:lnTo>
                  <a:pt x="4263617" y="6267129"/>
                </a:lnTo>
                <a:lnTo>
                  <a:pt x="4182539" y="6219598"/>
                </a:lnTo>
                <a:lnTo>
                  <a:pt x="4098666" y="6169276"/>
                </a:lnTo>
                <a:lnTo>
                  <a:pt x="4014791" y="6124541"/>
                </a:lnTo>
                <a:lnTo>
                  <a:pt x="3930916" y="6079807"/>
                </a:lnTo>
                <a:lnTo>
                  <a:pt x="3847041" y="6046258"/>
                </a:lnTo>
                <a:lnTo>
                  <a:pt x="3760372" y="6023890"/>
                </a:lnTo>
                <a:lnTo>
                  <a:pt x="3673701" y="6012708"/>
                </a:lnTo>
                <a:lnTo>
                  <a:pt x="3581438" y="6012708"/>
                </a:lnTo>
                <a:lnTo>
                  <a:pt x="3486381" y="6018300"/>
                </a:lnTo>
                <a:lnTo>
                  <a:pt x="3391322" y="6029482"/>
                </a:lnTo>
                <a:lnTo>
                  <a:pt x="3296265" y="6043462"/>
                </a:lnTo>
                <a:lnTo>
                  <a:pt x="3201210" y="6054644"/>
                </a:lnTo>
                <a:lnTo>
                  <a:pt x="3106151" y="6063033"/>
                </a:lnTo>
                <a:lnTo>
                  <a:pt x="3016684" y="6060237"/>
                </a:lnTo>
                <a:lnTo>
                  <a:pt x="2930015" y="6049055"/>
                </a:lnTo>
                <a:lnTo>
                  <a:pt x="2846140" y="6023890"/>
                </a:lnTo>
                <a:lnTo>
                  <a:pt x="2776243" y="5987546"/>
                </a:lnTo>
                <a:lnTo>
                  <a:pt x="2709145" y="5940017"/>
                </a:lnTo>
                <a:lnTo>
                  <a:pt x="2650432" y="5884101"/>
                </a:lnTo>
                <a:lnTo>
                  <a:pt x="2591719" y="5819798"/>
                </a:lnTo>
                <a:lnTo>
                  <a:pt x="2538599" y="5752697"/>
                </a:lnTo>
                <a:lnTo>
                  <a:pt x="2485480" y="5682802"/>
                </a:lnTo>
                <a:lnTo>
                  <a:pt x="2432360" y="5612908"/>
                </a:lnTo>
                <a:lnTo>
                  <a:pt x="2379237" y="5545809"/>
                </a:lnTo>
                <a:lnTo>
                  <a:pt x="2323320" y="5481502"/>
                </a:lnTo>
                <a:lnTo>
                  <a:pt x="2259018" y="5425586"/>
                </a:lnTo>
                <a:lnTo>
                  <a:pt x="2197511" y="5375263"/>
                </a:lnTo>
                <a:lnTo>
                  <a:pt x="2127614" y="5336121"/>
                </a:lnTo>
                <a:lnTo>
                  <a:pt x="2052128" y="5302573"/>
                </a:lnTo>
                <a:lnTo>
                  <a:pt x="1971049" y="5274612"/>
                </a:lnTo>
                <a:lnTo>
                  <a:pt x="1887176" y="5249450"/>
                </a:lnTo>
                <a:lnTo>
                  <a:pt x="1803301" y="5227084"/>
                </a:lnTo>
                <a:lnTo>
                  <a:pt x="1716630" y="5204720"/>
                </a:lnTo>
                <a:lnTo>
                  <a:pt x="1635551" y="5179557"/>
                </a:lnTo>
                <a:lnTo>
                  <a:pt x="1554473" y="5151597"/>
                </a:lnTo>
                <a:lnTo>
                  <a:pt x="1478988" y="5118049"/>
                </a:lnTo>
                <a:lnTo>
                  <a:pt x="1411887" y="5076112"/>
                </a:lnTo>
                <a:lnTo>
                  <a:pt x="1350380" y="5025785"/>
                </a:lnTo>
                <a:lnTo>
                  <a:pt x="1300053" y="4964279"/>
                </a:lnTo>
                <a:lnTo>
                  <a:pt x="1258117" y="4897178"/>
                </a:lnTo>
                <a:lnTo>
                  <a:pt x="1224567" y="4821691"/>
                </a:lnTo>
                <a:lnTo>
                  <a:pt x="1196609" y="4740614"/>
                </a:lnTo>
                <a:lnTo>
                  <a:pt x="1171447" y="4659533"/>
                </a:lnTo>
                <a:lnTo>
                  <a:pt x="1149080" y="4572865"/>
                </a:lnTo>
                <a:lnTo>
                  <a:pt x="1126714" y="4488990"/>
                </a:lnTo>
                <a:lnTo>
                  <a:pt x="1101552" y="4405115"/>
                </a:lnTo>
                <a:lnTo>
                  <a:pt x="1073593" y="4324036"/>
                </a:lnTo>
                <a:lnTo>
                  <a:pt x="1040045" y="4248549"/>
                </a:lnTo>
                <a:lnTo>
                  <a:pt x="1000902" y="4178654"/>
                </a:lnTo>
                <a:lnTo>
                  <a:pt x="950576" y="4117146"/>
                </a:lnTo>
                <a:lnTo>
                  <a:pt x="894659" y="4052841"/>
                </a:lnTo>
                <a:lnTo>
                  <a:pt x="830356" y="3996926"/>
                </a:lnTo>
                <a:lnTo>
                  <a:pt x="760460" y="3943806"/>
                </a:lnTo>
                <a:lnTo>
                  <a:pt x="690567" y="3890685"/>
                </a:lnTo>
                <a:lnTo>
                  <a:pt x="620671" y="3837564"/>
                </a:lnTo>
                <a:lnTo>
                  <a:pt x="553571" y="3784444"/>
                </a:lnTo>
                <a:lnTo>
                  <a:pt x="489269" y="3725731"/>
                </a:lnTo>
                <a:lnTo>
                  <a:pt x="433350" y="3667021"/>
                </a:lnTo>
                <a:lnTo>
                  <a:pt x="385824" y="3599922"/>
                </a:lnTo>
                <a:lnTo>
                  <a:pt x="349477" y="3530025"/>
                </a:lnTo>
                <a:lnTo>
                  <a:pt x="324315" y="3446150"/>
                </a:lnTo>
                <a:lnTo>
                  <a:pt x="313131" y="3359479"/>
                </a:lnTo>
                <a:lnTo>
                  <a:pt x="310335" y="3270014"/>
                </a:lnTo>
                <a:lnTo>
                  <a:pt x="318723" y="3174955"/>
                </a:lnTo>
                <a:lnTo>
                  <a:pt x="329907" y="3079898"/>
                </a:lnTo>
                <a:lnTo>
                  <a:pt x="343885" y="2984841"/>
                </a:lnTo>
                <a:lnTo>
                  <a:pt x="355069" y="2889784"/>
                </a:lnTo>
                <a:lnTo>
                  <a:pt x="360659" y="2794725"/>
                </a:lnTo>
                <a:lnTo>
                  <a:pt x="360659" y="2702464"/>
                </a:lnTo>
                <a:lnTo>
                  <a:pt x="349477" y="2615793"/>
                </a:lnTo>
                <a:lnTo>
                  <a:pt x="327111" y="2529122"/>
                </a:lnTo>
                <a:lnTo>
                  <a:pt x="293561" y="2448045"/>
                </a:lnTo>
                <a:lnTo>
                  <a:pt x="251625" y="2364170"/>
                </a:lnTo>
                <a:lnTo>
                  <a:pt x="204096" y="2280295"/>
                </a:lnTo>
                <a:lnTo>
                  <a:pt x="153769" y="2196423"/>
                </a:lnTo>
                <a:lnTo>
                  <a:pt x="106240" y="2115344"/>
                </a:lnTo>
                <a:lnTo>
                  <a:pt x="64305" y="2028673"/>
                </a:lnTo>
                <a:lnTo>
                  <a:pt x="30754" y="1944798"/>
                </a:lnTo>
                <a:lnTo>
                  <a:pt x="8387" y="1858129"/>
                </a:lnTo>
                <a:lnTo>
                  <a:pt x="0" y="1768662"/>
                </a:lnTo>
                <a:lnTo>
                  <a:pt x="8387" y="1679195"/>
                </a:lnTo>
                <a:lnTo>
                  <a:pt x="30754" y="1592526"/>
                </a:lnTo>
                <a:lnTo>
                  <a:pt x="64305" y="1508651"/>
                </a:lnTo>
                <a:lnTo>
                  <a:pt x="106240" y="1421980"/>
                </a:lnTo>
                <a:lnTo>
                  <a:pt x="153769" y="1340903"/>
                </a:lnTo>
                <a:lnTo>
                  <a:pt x="204096" y="1257028"/>
                </a:lnTo>
                <a:lnTo>
                  <a:pt x="251625" y="1173153"/>
                </a:lnTo>
                <a:lnTo>
                  <a:pt x="293561" y="1089278"/>
                </a:lnTo>
                <a:lnTo>
                  <a:pt x="327111" y="1008199"/>
                </a:lnTo>
                <a:lnTo>
                  <a:pt x="349477" y="921528"/>
                </a:lnTo>
                <a:lnTo>
                  <a:pt x="360659" y="834859"/>
                </a:lnTo>
                <a:lnTo>
                  <a:pt x="360659" y="742599"/>
                </a:lnTo>
                <a:lnTo>
                  <a:pt x="355069" y="647539"/>
                </a:lnTo>
                <a:lnTo>
                  <a:pt x="343885" y="552482"/>
                </a:lnTo>
                <a:lnTo>
                  <a:pt x="329907" y="457425"/>
                </a:lnTo>
                <a:lnTo>
                  <a:pt x="318723" y="362366"/>
                </a:lnTo>
                <a:lnTo>
                  <a:pt x="310335" y="267309"/>
                </a:lnTo>
                <a:lnTo>
                  <a:pt x="313131" y="177842"/>
                </a:lnTo>
                <a:lnTo>
                  <a:pt x="324315" y="91173"/>
                </a:lnTo>
                <a:lnTo>
                  <a:pt x="349477" y="72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Ο πάνσοφος του αρχαίου κόσμου Αριστοτέλης - Newsbeast">
            <a:extLst>
              <a:ext uri="{FF2B5EF4-FFF2-40B4-BE49-F238E27FC236}">
                <a16:creationId xmlns:a16="http://schemas.microsoft.com/office/drawing/2014/main" id="{02F131BD-4DD8-4547-A744-F09AE11922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89"/>
          <a:stretch/>
        </p:blipFill>
        <p:spPr bwMode="auto">
          <a:xfrm>
            <a:off x="6003221" y="10"/>
            <a:ext cx="6188779" cy="6157770"/>
          </a:xfrm>
          <a:custGeom>
            <a:avLst/>
            <a:gdLst/>
            <a:ahLst/>
            <a:cxnLst/>
            <a:rect l="l" t="t" r="r" b="b"/>
            <a:pathLst>
              <a:path w="6188779" h="6157780">
                <a:moveTo>
                  <a:pt x="384150" y="0"/>
                </a:moveTo>
                <a:lnTo>
                  <a:pt x="6188779" y="0"/>
                </a:lnTo>
                <a:lnTo>
                  <a:pt x="6188779" y="5757340"/>
                </a:lnTo>
                <a:lnTo>
                  <a:pt x="6142640" y="5790022"/>
                </a:lnTo>
                <a:lnTo>
                  <a:pt x="6076017" y="5824665"/>
                </a:lnTo>
                <a:lnTo>
                  <a:pt x="5996070" y="5848651"/>
                </a:lnTo>
                <a:lnTo>
                  <a:pt x="5913457" y="5859310"/>
                </a:lnTo>
                <a:lnTo>
                  <a:pt x="5828180" y="5861974"/>
                </a:lnTo>
                <a:lnTo>
                  <a:pt x="5737573" y="5853979"/>
                </a:lnTo>
                <a:lnTo>
                  <a:pt x="5646965" y="5843320"/>
                </a:lnTo>
                <a:lnTo>
                  <a:pt x="5556358" y="5829995"/>
                </a:lnTo>
                <a:lnTo>
                  <a:pt x="5465751" y="5819336"/>
                </a:lnTo>
                <a:lnTo>
                  <a:pt x="5375143" y="5814006"/>
                </a:lnTo>
                <a:lnTo>
                  <a:pt x="5287201" y="5814006"/>
                </a:lnTo>
                <a:lnTo>
                  <a:pt x="5204589" y="5824665"/>
                </a:lnTo>
                <a:lnTo>
                  <a:pt x="5119310" y="5845985"/>
                </a:lnTo>
                <a:lnTo>
                  <a:pt x="5042027" y="5877963"/>
                </a:lnTo>
                <a:lnTo>
                  <a:pt x="4962081" y="5920603"/>
                </a:lnTo>
                <a:lnTo>
                  <a:pt x="4882133" y="5963242"/>
                </a:lnTo>
                <a:lnTo>
                  <a:pt x="4802186" y="6011210"/>
                </a:lnTo>
                <a:lnTo>
                  <a:pt x="4724903" y="6056514"/>
                </a:lnTo>
                <a:lnTo>
                  <a:pt x="4642291" y="6096487"/>
                </a:lnTo>
                <a:lnTo>
                  <a:pt x="4562343" y="6128466"/>
                </a:lnTo>
                <a:lnTo>
                  <a:pt x="4479729" y="6149785"/>
                </a:lnTo>
                <a:lnTo>
                  <a:pt x="4394453" y="6157780"/>
                </a:lnTo>
                <a:lnTo>
                  <a:pt x="4309175" y="6149785"/>
                </a:lnTo>
                <a:lnTo>
                  <a:pt x="4226563" y="6128466"/>
                </a:lnTo>
                <a:lnTo>
                  <a:pt x="4146616" y="6096487"/>
                </a:lnTo>
                <a:lnTo>
                  <a:pt x="4064003" y="6056514"/>
                </a:lnTo>
                <a:lnTo>
                  <a:pt x="3986719" y="6011210"/>
                </a:lnTo>
                <a:lnTo>
                  <a:pt x="3906773" y="5963242"/>
                </a:lnTo>
                <a:lnTo>
                  <a:pt x="3826826" y="5920603"/>
                </a:lnTo>
                <a:lnTo>
                  <a:pt x="3746877" y="5877963"/>
                </a:lnTo>
                <a:lnTo>
                  <a:pt x="3666929" y="5845985"/>
                </a:lnTo>
                <a:lnTo>
                  <a:pt x="3584318" y="5824665"/>
                </a:lnTo>
                <a:lnTo>
                  <a:pt x="3501705" y="5814006"/>
                </a:lnTo>
                <a:lnTo>
                  <a:pt x="3413762" y="5814006"/>
                </a:lnTo>
                <a:lnTo>
                  <a:pt x="3323155" y="5819336"/>
                </a:lnTo>
                <a:lnTo>
                  <a:pt x="3232547" y="5829995"/>
                </a:lnTo>
                <a:lnTo>
                  <a:pt x="3141940" y="5843320"/>
                </a:lnTo>
                <a:lnTo>
                  <a:pt x="3051334" y="5853979"/>
                </a:lnTo>
                <a:lnTo>
                  <a:pt x="2960727" y="5861974"/>
                </a:lnTo>
                <a:lnTo>
                  <a:pt x="2875448" y="5859310"/>
                </a:lnTo>
                <a:lnTo>
                  <a:pt x="2792837" y="5848651"/>
                </a:lnTo>
                <a:lnTo>
                  <a:pt x="2712889" y="5824665"/>
                </a:lnTo>
                <a:lnTo>
                  <a:pt x="2646265" y="5790022"/>
                </a:lnTo>
                <a:lnTo>
                  <a:pt x="2582308" y="5744719"/>
                </a:lnTo>
                <a:lnTo>
                  <a:pt x="2526343" y="5691420"/>
                </a:lnTo>
                <a:lnTo>
                  <a:pt x="2470381" y="5630127"/>
                </a:lnTo>
                <a:lnTo>
                  <a:pt x="2419747" y="5566168"/>
                </a:lnTo>
                <a:lnTo>
                  <a:pt x="2369114" y="5499546"/>
                </a:lnTo>
                <a:lnTo>
                  <a:pt x="2318480" y="5432923"/>
                </a:lnTo>
                <a:lnTo>
                  <a:pt x="2267846" y="5368966"/>
                </a:lnTo>
                <a:lnTo>
                  <a:pt x="2214548" y="5307671"/>
                </a:lnTo>
                <a:lnTo>
                  <a:pt x="2153255" y="5254373"/>
                </a:lnTo>
                <a:lnTo>
                  <a:pt x="2094628" y="5206405"/>
                </a:lnTo>
                <a:lnTo>
                  <a:pt x="2028005" y="5169096"/>
                </a:lnTo>
                <a:lnTo>
                  <a:pt x="1956051" y="5137117"/>
                </a:lnTo>
                <a:lnTo>
                  <a:pt x="1878768" y="5110467"/>
                </a:lnTo>
                <a:lnTo>
                  <a:pt x="1798822" y="5086483"/>
                </a:lnTo>
                <a:lnTo>
                  <a:pt x="1718873" y="5065163"/>
                </a:lnTo>
                <a:lnTo>
                  <a:pt x="1636260" y="5043845"/>
                </a:lnTo>
                <a:lnTo>
                  <a:pt x="1558978" y="5019861"/>
                </a:lnTo>
                <a:lnTo>
                  <a:pt x="1481696" y="4993211"/>
                </a:lnTo>
                <a:lnTo>
                  <a:pt x="1409744" y="4961233"/>
                </a:lnTo>
                <a:lnTo>
                  <a:pt x="1345785" y="4921259"/>
                </a:lnTo>
                <a:lnTo>
                  <a:pt x="1287158" y="4873289"/>
                </a:lnTo>
                <a:lnTo>
                  <a:pt x="1239188" y="4814663"/>
                </a:lnTo>
                <a:lnTo>
                  <a:pt x="1199215" y="4750703"/>
                </a:lnTo>
                <a:lnTo>
                  <a:pt x="1167237" y="4678752"/>
                </a:lnTo>
                <a:lnTo>
                  <a:pt x="1140586" y="4601469"/>
                </a:lnTo>
                <a:lnTo>
                  <a:pt x="1116602" y="4524185"/>
                </a:lnTo>
                <a:lnTo>
                  <a:pt x="1095283" y="4441574"/>
                </a:lnTo>
                <a:lnTo>
                  <a:pt x="1073962" y="4361626"/>
                </a:lnTo>
                <a:lnTo>
                  <a:pt x="1049979" y="4281677"/>
                </a:lnTo>
                <a:lnTo>
                  <a:pt x="1023330" y="4204395"/>
                </a:lnTo>
                <a:lnTo>
                  <a:pt x="991351" y="4132443"/>
                </a:lnTo>
                <a:lnTo>
                  <a:pt x="954043" y="4065820"/>
                </a:lnTo>
                <a:lnTo>
                  <a:pt x="906073" y="4007191"/>
                </a:lnTo>
                <a:lnTo>
                  <a:pt x="852774" y="3945898"/>
                </a:lnTo>
                <a:lnTo>
                  <a:pt x="791482" y="3892600"/>
                </a:lnTo>
                <a:lnTo>
                  <a:pt x="724858" y="3841967"/>
                </a:lnTo>
                <a:lnTo>
                  <a:pt x="658236" y="3791333"/>
                </a:lnTo>
                <a:lnTo>
                  <a:pt x="591613" y="3740699"/>
                </a:lnTo>
                <a:lnTo>
                  <a:pt x="527656" y="3690067"/>
                </a:lnTo>
                <a:lnTo>
                  <a:pt x="466362" y="3634102"/>
                </a:lnTo>
                <a:lnTo>
                  <a:pt x="413063" y="3578140"/>
                </a:lnTo>
                <a:lnTo>
                  <a:pt x="367761" y="3514183"/>
                </a:lnTo>
                <a:lnTo>
                  <a:pt x="333116" y="3447559"/>
                </a:lnTo>
                <a:lnTo>
                  <a:pt x="309132" y="3367611"/>
                </a:lnTo>
                <a:lnTo>
                  <a:pt x="298471" y="3284998"/>
                </a:lnTo>
                <a:lnTo>
                  <a:pt x="295806" y="3199721"/>
                </a:lnTo>
                <a:lnTo>
                  <a:pt x="303802" y="3109114"/>
                </a:lnTo>
                <a:lnTo>
                  <a:pt x="314462" y="3018506"/>
                </a:lnTo>
                <a:lnTo>
                  <a:pt x="327785" y="2927901"/>
                </a:lnTo>
                <a:lnTo>
                  <a:pt x="338446" y="2837293"/>
                </a:lnTo>
                <a:lnTo>
                  <a:pt x="343774" y="2746686"/>
                </a:lnTo>
                <a:lnTo>
                  <a:pt x="343774" y="2658743"/>
                </a:lnTo>
                <a:lnTo>
                  <a:pt x="333116" y="2576130"/>
                </a:lnTo>
                <a:lnTo>
                  <a:pt x="311796" y="2493517"/>
                </a:lnTo>
                <a:lnTo>
                  <a:pt x="279817" y="2416237"/>
                </a:lnTo>
                <a:lnTo>
                  <a:pt x="239844" y="2336288"/>
                </a:lnTo>
                <a:lnTo>
                  <a:pt x="194541" y="2256340"/>
                </a:lnTo>
                <a:lnTo>
                  <a:pt x="146571" y="2176393"/>
                </a:lnTo>
                <a:lnTo>
                  <a:pt x="101267" y="2099111"/>
                </a:lnTo>
                <a:lnTo>
                  <a:pt x="61293" y="2016498"/>
                </a:lnTo>
                <a:lnTo>
                  <a:pt x="29315" y="1936550"/>
                </a:lnTo>
                <a:lnTo>
                  <a:pt x="7995" y="1853939"/>
                </a:lnTo>
                <a:lnTo>
                  <a:pt x="0" y="1768660"/>
                </a:lnTo>
                <a:lnTo>
                  <a:pt x="7995" y="1683383"/>
                </a:lnTo>
                <a:lnTo>
                  <a:pt x="29315" y="1600771"/>
                </a:lnTo>
                <a:lnTo>
                  <a:pt x="61293" y="1520824"/>
                </a:lnTo>
                <a:lnTo>
                  <a:pt x="101267" y="1438211"/>
                </a:lnTo>
                <a:lnTo>
                  <a:pt x="146571" y="1360929"/>
                </a:lnTo>
                <a:lnTo>
                  <a:pt x="194541" y="1280980"/>
                </a:lnTo>
                <a:lnTo>
                  <a:pt x="239844" y="1201034"/>
                </a:lnTo>
                <a:lnTo>
                  <a:pt x="279817" y="1121085"/>
                </a:lnTo>
                <a:lnTo>
                  <a:pt x="311796" y="1043803"/>
                </a:lnTo>
                <a:lnTo>
                  <a:pt x="333116" y="961190"/>
                </a:lnTo>
                <a:lnTo>
                  <a:pt x="343774" y="878578"/>
                </a:lnTo>
                <a:lnTo>
                  <a:pt x="343774" y="790636"/>
                </a:lnTo>
                <a:lnTo>
                  <a:pt x="338446" y="700029"/>
                </a:lnTo>
                <a:lnTo>
                  <a:pt x="327785" y="609422"/>
                </a:lnTo>
                <a:lnTo>
                  <a:pt x="314462" y="518814"/>
                </a:lnTo>
                <a:lnTo>
                  <a:pt x="303802" y="428207"/>
                </a:lnTo>
                <a:lnTo>
                  <a:pt x="295806" y="337599"/>
                </a:lnTo>
                <a:lnTo>
                  <a:pt x="298471" y="252322"/>
                </a:lnTo>
                <a:lnTo>
                  <a:pt x="309132" y="169710"/>
                </a:lnTo>
                <a:lnTo>
                  <a:pt x="333116" y="89761"/>
                </a:lnTo>
                <a:lnTo>
                  <a:pt x="367761" y="23140"/>
                </a:lnTo>
                <a:close/>
              </a:path>
            </a:pathLst>
          </a:custGeom>
          <a:solidFill>
            <a:schemeClr val="accent2">
              <a:alpha val="5000"/>
            </a:schemeClr>
          </a:solidFill>
          <a:ln w="203200"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079CC5B-B824-4F12-8C04-44297D08D99A}"/>
              </a:ext>
            </a:extLst>
          </p:cNvPr>
          <p:cNvSpPr txBox="1"/>
          <p:nvPr/>
        </p:nvSpPr>
        <p:spPr>
          <a:xfrm>
            <a:off x="453766" y="1490060"/>
            <a:ext cx="753760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Bookman Old Style" panose="02050604050505020204" pitchFamily="18" charset="0"/>
              </a:rPr>
              <a:t>Φρόνηση</a:t>
            </a:r>
          </a:p>
          <a:p>
            <a:endParaRPr lang="el-GR" dirty="0"/>
          </a:p>
          <a:p>
            <a:r>
              <a:rPr lang="el-GR" dirty="0">
                <a:latin typeface="Bookman Old Style" panose="02050604050505020204" pitchFamily="18" charset="0"/>
              </a:rPr>
              <a:t>Είναι η αρετή με την οποία επιλέγεται το πρακτέο αφού πρώτα υπάρξει η θεωρητική επεξεργασία (σκέψη)</a:t>
            </a:r>
          </a:p>
          <a:p>
            <a:endParaRPr lang="el-GR" dirty="0">
              <a:latin typeface="Bookman Old Style" panose="02050604050505020204" pitchFamily="18" charset="0"/>
            </a:endParaRPr>
          </a:p>
          <a:p>
            <a:r>
              <a:rPr lang="el-GR" dirty="0">
                <a:latin typeface="Bookman Old Style" panose="02050604050505020204" pitchFamily="18" charset="0"/>
              </a:rPr>
              <a:t>Είναι η αρετή με την οποία  ο άνθρωπος γνωρίζει το πλαίσιο μέσα στο οποίο θα κινηθεί για να πετύχει το καλύτερο δυνατό αποτέλεσμα</a:t>
            </a:r>
          </a:p>
          <a:p>
            <a:endParaRPr lang="el-GR" dirty="0">
              <a:latin typeface="Bookman Old Style" panose="02050604050505020204" pitchFamily="18" charset="0"/>
            </a:endParaRPr>
          </a:p>
          <a:p>
            <a:r>
              <a:rPr lang="el-GR" dirty="0">
                <a:latin typeface="Bookman Old Style" panose="02050604050505020204" pitchFamily="18" charset="0"/>
              </a:rPr>
              <a:t> Η φρόνηση έχει τρία στάδια</a:t>
            </a:r>
          </a:p>
          <a:p>
            <a:endParaRPr lang="el-GR" dirty="0"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b="1" dirty="0" err="1">
                <a:latin typeface="Bookman Old Style" panose="02050604050505020204" pitchFamily="18" charset="0"/>
              </a:rPr>
              <a:t>Βούλευση</a:t>
            </a:r>
            <a:r>
              <a:rPr lang="el-GR" b="1" dirty="0">
                <a:latin typeface="Bookman Old Style" panose="02050604050505020204" pitchFamily="18" charset="0"/>
              </a:rPr>
              <a:t>		</a:t>
            </a:r>
            <a:r>
              <a:rPr lang="el-GR" dirty="0">
                <a:latin typeface="Bookman Old Style" panose="02050604050505020204" pitchFamily="18" charset="0"/>
              </a:rPr>
              <a:t>Εξέταση όλων των παραμέτρων πριν τη 				λήψη συμπεράσματος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b="1" dirty="0">
                <a:latin typeface="Bookman Old Style" panose="02050604050505020204" pitchFamily="18" charset="0"/>
              </a:rPr>
              <a:t>Κρίση 		</a:t>
            </a:r>
            <a:r>
              <a:rPr lang="el-GR" dirty="0">
                <a:latin typeface="Bookman Old Style" panose="02050604050505020204" pitchFamily="18" charset="0"/>
              </a:rPr>
              <a:t>Αναγνώριση του συμπεράσματος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b="1" dirty="0">
                <a:latin typeface="Bookman Old Style" panose="02050604050505020204" pitchFamily="18" charset="0"/>
              </a:rPr>
              <a:t>Προαίρεση		</a:t>
            </a:r>
            <a:r>
              <a:rPr lang="el-GR" dirty="0">
                <a:latin typeface="Bookman Old Style" panose="02050604050505020204" pitchFamily="18" charset="0"/>
              </a:rPr>
              <a:t>Απόφαση με βάση τη γνώση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b="1" dirty="0">
                <a:latin typeface="Bookman Old Style" panose="02050604050505020204" pitchFamily="18" charset="0"/>
              </a:rPr>
              <a:t>Πράξη		</a:t>
            </a:r>
            <a:r>
              <a:rPr lang="el-GR" dirty="0">
                <a:latin typeface="Bookman Old Style" panose="02050604050505020204" pitchFamily="18" charset="0"/>
              </a:rPr>
              <a:t>Εφαρμογή της απόφασης</a:t>
            </a:r>
          </a:p>
          <a:p>
            <a:endParaRPr lang="el-GR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1D7DC64-DD11-4497-B55D-69C3372F1F5E}"/>
              </a:ext>
            </a:extLst>
          </p:cNvPr>
          <p:cNvCxnSpPr/>
          <p:nvPr/>
        </p:nvCxnSpPr>
        <p:spPr>
          <a:xfrm>
            <a:off x="2489503" y="5258383"/>
            <a:ext cx="5303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FAAB3A9-8CD6-4D3F-9ABC-377CBE0D00A6}"/>
              </a:ext>
            </a:extLst>
          </p:cNvPr>
          <p:cNvCxnSpPr/>
          <p:nvPr/>
        </p:nvCxnSpPr>
        <p:spPr>
          <a:xfrm>
            <a:off x="2489503" y="5530239"/>
            <a:ext cx="5303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F2810D5-276A-4D6B-8E95-495F18BFBA58}"/>
              </a:ext>
            </a:extLst>
          </p:cNvPr>
          <p:cNvCxnSpPr/>
          <p:nvPr/>
        </p:nvCxnSpPr>
        <p:spPr>
          <a:xfrm>
            <a:off x="2489503" y="5848399"/>
            <a:ext cx="5303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800CA1D-A2CC-4E8C-ABA6-A23D31FC7173}"/>
              </a:ext>
            </a:extLst>
          </p:cNvPr>
          <p:cNvCxnSpPr/>
          <p:nvPr/>
        </p:nvCxnSpPr>
        <p:spPr>
          <a:xfrm>
            <a:off x="2489503" y="4687824"/>
            <a:ext cx="5303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71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59264BFD-360D-430E-B593-7BC0D00FB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4538145-ACBA-40C0-AFBD-DE742723D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6" cy="6858000"/>
            <a:chOff x="1" y="0"/>
            <a:chExt cx="12191996" cy="6858000"/>
          </a:xfrm>
        </p:grpSpPr>
        <p:sp useBgFill="1">
          <p:nvSpPr>
            <p:cNvPr id="76" name="Rectangle 75">
              <a:extLst>
                <a:ext uri="{FF2B5EF4-FFF2-40B4-BE49-F238E27FC236}">
                  <a16:creationId xmlns:a16="http://schemas.microsoft.com/office/drawing/2014/main" id="{7BAD3960-6DE9-4457-8083-F6FFBD58D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3F5E368-26F9-408D-9C1D-D007FCE0C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9C77FE-4C25-4408-B71F-E46A66567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766" y="804315"/>
            <a:ext cx="6188779" cy="68001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b="1" dirty="0">
                <a:latin typeface="Bookman Old Style" panose="02050604050505020204" pitchFamily="18" charset="0"/>
              </a:rPr>
              <a:t>ΑΡΙΣΤΟΤΕΛΙΚΗ </a:t>
            </a:r>
            <a:r>
              <a:rPr lang="el-GR" sz="3200" b="1" dirty="0">
                <a:latin typeface="Bookman Old Style" panose="02050604050505020204" pitchFamily="18" charset="0"/>
              </a:rPr>
              <a:t>ΑΡΕΤΗ</a:t>
            </a:r>
            <a:endParaRPr lang="en-US" sz="3200" b="1" dirty="0">
              <a:latin typeface="Bookman Old Style" panose="02050604050505020204" pitchFamily="18" charset="0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249C1C3-EBDE-4C27-BD12-A6AE40A4D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7375" y="0"/>
            <a:ext cx="6404625" cy="6373368"/>
          </a:xfrm>
          <a:custGeom>
            <a:avLst/>
            <a:gdLst>
              <a:gd name="connsiteX0" fmla="*/ 353272 w 6404625"/>
              <a:gd name="connsiteY0" fmla="*/ 0 h 6373368"/>
              <a:gd name="connsiteX1" fmla="*/ 6404625 w 6404625"/>
              <a:gd name="connsiteY1" fmla="*/ 0 h 6373368"/>
              <a:gd name="connsiteX2" fmla="*/ 6404625 w 6404625"/>
              <a:gd name="connsiteY2" fmla="*/ 6008204 h 6373368"/>
              <a:gd name="connsiteX3" fmla="*/ 6374459 w 6404625"/>
              <a:gd name="connsiteY3" fmla="*/ 6023890 h 6373368"/>
              <a:gd name="connsiteX4" fmla="*/ 6290584 w 6404625"/>
              <a:gd name="connsiteY4" fmla="*/ 6049055 h 6373368"/>
              <a:gd name="connsiteX5" fmla="*/ 6203913 w 6404625"/>
              <a:gd name="connsiteY5" fmla="*/ 6060237 h 6373368"/>
              <a:gd name="connsiteX6" fmla="*/ 6114448 w 6404625"/>
              <a:gd name="connsiteY6" fmla="*/ 6063033 h 6373368"/>
              <a:gd name="connsiteX7" fmla="*/ 6019391 w 6404625"/>
              <a:gd name="connsiteY7" fmla="*/ 6054644 h 6373368"/>
              <a:gd name="connsiteX8" fmla="*/ 5924332 w 6404625"/>
              <a:gd name="connsiteY8" fmla="*/ 6043462 h 6373368"/>
              <a:gd name="connsiteX9" fmla="*/ 5829275 w 6404625"/>
              <a:gd name="connsiteY9" fmla="*/ 6029482 h 6373368"/>
              <a:gd name="connsiteX10" fmla="*/ 5734216 w 6404625"/>
              <a:gd name="connsiteY10" fmla="*/ 6018300 h 6373368"/>
              <a:gd name="connsiteX11" fmla="*/ 5639159 w 6404625"/>
              <a:gd name="connsiteY11" fmla="*/ 6012708 h 6373368"/>
              <a:gd name="connsiteX12" fmla="*/ 5546898 w 6404625"/>
              <a:gd name="connsiteY12" fmla="*/ 6012708 h 6373368"/>
              <a:gd name="connsiteX13" fmla="*/ 5460227 w 6404625"/>
              <a:gd name="connsiteY13" fmla="*/ 6023890 h 6373368"/>
              <a:gd name="connsiteX14" fmla="*/ 5370760 w 6404625"/>
              <a:gd name="connsiteY14" fmla="*/ 6046258 h 6373368"/>
              <a:gd name="connsiteX15" fmla="*/ 5289681 w 6404625"/>
              <a:gd name="connsiteY15" fmla="*/ 6079807 h 6373368"/>
              <a:gd name="connsiteX16" fmla="*/ 5205808 w 6404625"/>
              <a:gd name="connsiteY16" fmla="*/ 6124541 h 6373368"/>
              <a:gd name="connsiteX17" fmla="*/ 5121933 w 6404625"/>
              <a:gd name="connsiteY17" fmla="*/ 6169276 h 6373368"/>
              <a:gd name="connsiteX18" fmla="*/ 5038061 w 6404625"/>
              <a:gd name="connsiteY18" fmla="*/ 6219598 h 6373368"/>
              <a:gd name="connsiteX19" fmla="*/ 4956981 w 6404625"/>
              <a:gd name="connsiteY19" fmla="*/ 6267129 h 6373368"/>
              <a:gd name="connsiteX20" fmla="*/ 4870311 w 6404625"/>
              <a:gd name="connsiteY20" fmla="*/ 6309065 h 6373368"/>
              <a:gd name="connsiteX21" fmla="*/ 4786435 w 6404625"/>
              <a:gd name="connsiteY21" fmla="*/ 6342614 h 6373368"/>
              <a:gd name="connsiteX22" fmla="*/ 4699765 w 6404625"/>
              <a:gd name="connsiteY22" fmla="*/ 6364982 h 6373368"/>
              <a:gd name="connsiteX23" fmla="*/ 4610299 w 6404625"/>
              <a:gd name="connsiteY23" fmla="*/ 6373368 h 6373368"/>
              <a:gd name="connsiteX24" fmla="*/ 4520833 w 6404625"/>
              <a:gd name="connsiteY24" fmla="*/ 6364982 h 6373368"/>
              <a:gd name="connsiteX25" fmla="*/ 4434163 w 6404625"/>
              <a:gd name="connsiteY25" fmla="*/ 6342614 h 6373368"/>
              <a:gd name="connsiteX26" fmla="*/ 4350289 w 6404625"/>
              <a:gd name="connsiteY26" fmla="*/ 6309065 h 6373368"/>
              <a:gd name="connsiteX27" fmla="*/ 4263617 w 6404625"/>
              <a:gd name="connsiteY27" fmla="*/ 6267129 h 6373368"/>
              <a:gd name="connsiteX28" fmla="*/ 4182539 w 6404625"/>
              <a:gd name="connsiteY28" fmla="*/ 6219598 h 6373368"/>
              <a:gd name="connsiteX29" fmla="*/ 4098666 w 6404625"/>
              <a:gd name="connsiteY29" fmla="*/ 6169276 h 6373368"/>
              <a:gd name="connsiteX30" fmla="*/ 4014791 w 6404625"/>
              <a:gd name="connsiteY30" fmla="*/ 6124541 h 6373368"/>
              <a:gd name="connsiteX31" fmla="*/ 3930916 w 6404625"/>
              <a:gd name="connsiteY31" fmla="*/ 6079807 h 6373368"/>
              <a:gd name="connsiteX32" fmla="*/ 3847041 w 6404625"/>
              <a:gd name="connsiteY32" fmla="*/ 6046258 h 6373368"/>
              <a:gd name="connsiteX33" fmla="*/ 3760372 w 6404625"/>
              <a:gd name="connsiteY33" fmla="*/ 6023890 h 6373368"/>
              <a:gd name="connsiteX34" fmla="*/ 3673701 w 6404625"/>
              <a:gd name="connsiteY34" fmla="*/ 6012708 h 6373368"/>
              <a:gd name="connsiteX35" fmla="*/ 3581438 w 6404625"/>
              <a:gd name="connsiteY35" fmla="*/ 6012708 h 6373368"/>
              <a:gd name="connsiteX36" fmla="*/ 3486381 w 6404625"/>
              <a:gd name="connsiteY36" fmla="*/ 6018300 h 6373368"/>
              <a:gd name="connsiteX37" fmla="*/ 3391322 w 6404625"/>
              <a:gd name="connsiteY37" fmla="*/ 6029482 h 6373368"/>
              <a:gd name="connsiteX38" fmla="*/ 3296265 w 6404625"/>
              <a:gd name="connsiteY38" fmla="*/ 6043462 h 6373368"/>
              <a:gd name="connsiteX39" fmla="*/ 3201210 w 6404625"/>
              <a:gd name="connsiteY39" fmla="*/ 6054644 h 6373368"/>
              <a:gd name="connsiteX40" fmla="*/ 3106151 w 6404625"/>
              <a:gd name="connsiteY40" fmla="*/ 6063033 h 6373368"/>
              <a:gd name="connsiteX41" fmla="*/ 3016684 w 6404625"/>
              <a:gd name="connsiteY41" fmla="*/ 6060237 h 6373368"/>
              <a:gd name="connsiteX42" fmla="*/ 2930015 w 6404625"/>
              <a:gd name="connsiteY42" fmla="*/ 6049055 h 6373368"/>
              <a:gd name="connsiteX43" fmla="*/ 2846140 w 6404625"/>
              <a:gd name="connsiteY43" fmla="*/ 6023890 h 6373368"/>
              <a:gd name="connsiteX44" fmla="*/ 2776243 w 6404625"/>
              <a:gd name="connsiteY44" fmla="*/ 5987546 h 6373368"/>
              <a:gd name="connsiteX45" fmla="*/ 2709145 w 6404625"/>
              <a:gd name="connsiteY45" fmla="*/ 5940017 h 6373368"/>
              <a:gd name="connsiteX46" fmla="*/ 2650432 w 6404625"/>
              <a:gd name="connsiteY46" fmla="*/ 5884101 h 6373368"/>
              <a:gd name="connsiteX47" fmla="*/ 2591719 w 6404625"/>
              <a:gd name="connsiteY47" fmla="*/ 5819798 h 6373368"/>
              <a:gd name="connsiteX48" fmla="*/ 2538599 w 6404625"/>
              <a:gd name="connsiteY48" fmla="*/ 5752697 h 6373368"/>
              <a:gd name="connsiteX49" fmla="*/ 2485480 w 6404625"/>
              <a:gd name="connsiteY49" fmla="*/ 5682802 h 6373368"/>
              <a:gd name="connsiteX50" fmla="*/ 2432360 w 6404625"/>
              <a:gd name="connsiteY50" fmla="*/ 5612908 h 6373368"/>
              <a:gd name="connsiteX51" fmla="*/ 2379237 w 6404625"/>
              <a:gd name="connsiteY51" fmla="*/ 5545809 h 6373368"/>
              <a:gd name="connsiteX52" fmla="*/ 2323320 w 6404625"/>
              <a:gd name="connsiteY52" fmla="*/ 5481502 h 6373368"/>
              <a:gd name="connsiteX53" fmla="*/ 2259018 w 6404625"/>
              <a:gd name="connsiteY53" fmla="*/ 5425586 h 6373368"/>
              <a:gd name="connsiteX54" fmla="*/ 2197511 w 6404625"/>
              <a:gd name="connsiteY54" fmla="*/ 5375263 h 6373368"/>
              <a:gd name="connsiteX55" fmla="*/ 2127614 w 6404625"/>
              <a:gd name="connsiteY55" fmla="*/ 5336121 h 6373368"/>
              <a:gd name="connsiteX56" fmla="*/ 2052128 w 6404625"/>
              <a:gd name="connsiteY56" fmla="*/ 5302573 h 6373368"/>
              <a:gd name="connsiteX57" fmla="*/ 1971049 w 6404625"/>
              <a:gd name="connsiteY57" fmla="*/ 5274612 h 6373368"/>
              <a:gd name="connsiteX58" fmla="*/ 1887176 w 6404625"/>
              <a:gd name="connsiteY58" fmla="*/ 5249450 h 6373368"/>
              <a:gd name="connsiteX59" fmla="*/ 1803301 w 6404625"/>
              <a:gd name="connsiteY59" fmla="*/ 5227084 h 6373368"/>
              <a:gd name="connsiteX60" fmla="*/ 1716630 w 6404625"/>
              <a:gd name="connsiteY60" fmla="*/ 5204720 h 6373368"/>
              <a:gd name="connsiteX61" fmla="*/ 1635551 w 6404625"/>
              <a:gd name="connsiteY61" fmla="*/ 5179557 h 6373368"/>
              <a:gd name="connsiteX62" fmla="*/ 1554473 w 6404625"/>
              <a:gd name="connsiteY62" fmla="*/ 5151597 h 6373368"/>
              <a:gd name="connsiteX63" fmla="*/ 1478988 w 6404625"/>
              <a:gd name="connsiteY63" fmla="*/ 5118049 h 6373368"/>
              <a:gd name="connsiteX64" fmla="*/ 1411887 w 6404625"/>
              <a:gd name="connsiteY64" fmla="*/ 5076112 h 6373368"/>
              <a:gd name="connsiteX65" fmla="*/ 1350380 w 6404625"/>
              <a:gd name="connsiteY65" fmla="*/ 5025785 h 6373368"/>
              <a:gd name="connsiteX66" fmla="*/ 1300053 w 6404625"/>
              <a:gd name="connsiteY66" fmla="*/ 4964279 h 6373368"/>
              <a:gd name="connsiteX67" fmla="*/ 1258117 w 6404625"/>
              <a:gd name="connsiteY67" fmla="*/ 4897178 h 6373368"/>
              <a:gd name="connsiteX68" fmla="*/ 1224567 w 6404625"/>
              <a:gd name="connsiteY68" fmla="*/ 4821691 h 6373368"/>
              <a:gd name="connsiteX69" fmla="*/ 1196609 w 6404625"/>
              <a:gd name="connsiteY69" fmla="*/ 4740614 h 6373368"/>
              <a:gd name="connsiteX70" fmla="*/ 1171447 w 6404625"/>
              <a:gd name="connsiteY70" fmla="*/ 4659533 h 6373368"/>
              <a:gd name="connsiteX71" fmla="*/ 1149080 w 6404625"/>
              <a:gd name="connsiteY71" fmla="*/ 4572865 h 6373368"/>
              <a:gd name="connsiteX72" fmla="*/ 1126714 w 6404625"/>
              <a:gd name="connsiteY72" fmla="*/ 4488990 h 6373368"/>
              <a:gd name="connsiteX73" fmla="*/ 1101552 w 6404625"/>
              <a:gd name="connsiteY73" fmla="*/ 4405115 h 6373368"/>
              <a:gd name="connsiteX74" fmla="*/ 1073593 w 6404625"/>
              <a:gd name="connsiteY74" fmla="*/ 4324036 h 6373368"/>
              <a:gd name="connsiteX75" fmla="*/ 1040045 w 6404625"/>
              <a:gd name="connsiteY75" fmla="*/ 4248549 h 6373368"/>
              <a:gd name="connsiteX76" fmla="*/ 1000902 w 6404625"/>
              <a:gd name="connsiteY76" fmla="*/ 4178654 h 6373368"/>
              <a:gd name="connsiteX77" fmla="*/ 950576 w 6404625"/>
              <a:gd name="connsiteY77" fmla="*/ 4117146 h 6373368"/>
              <a:gd name="connsiteX78" fmla="*/ 894659 w 6404625"/>
              <a:gd name="connsiteY78" fmla="*/ 4052841 h 6373368"/>
              <a:gd name="connsiteX79" fmla="*/ 830356 w 6404625"/>
              <a:gd name="connsiteY79" fmla="*/ 3996926 h 6373368"/>
              <a:gd name="connsiteX80" fmla="*/ 760460 w 6404625"/>
              <a:gd name="connsiteY80" fmla="*/ 3943806 h 6373368"/>
              <a:gd name="connsiteX81" fmla="*/ 690567 w 6404625"/>
              <a:gd name="connsiteY81" fmla="*/ 3890685 h 6373368"/>
              <a:gd name="connsiteX82" fmla="*/ 620671 w 6404625"/>
              <a:gd name="connsiteY82" fmla="*/ 3837564 h 6373368"/>
              <a:gd name="connsiteX83" fmla="*/ 553571 w 6404625"/>
              <a:gd name="connsiteY83" fmla="*/ 3784444 h 6373368"/>
              <a:gd name="connsiteX84" fmla="*/ 489269 w 6404625"/>
              <a:gd name="connsiteY84" fmla="*/ 3725731 h 6373368"/>
              <a:gd name="connsiteX85" fmla="*/ 433350 w 6404625"/>
              <a:gd name="connsiteY85" fmla="*/ 3667021 h 6373368"/>
              <a:gd name="connsiteX86" fmla="*/ 385824 w 6404625"/>
              <a:gd name="connsiteY86" fmla="*/ 3599922 h 6373368"/>
              <a:gd name="connsiteX87" fmla="*/ 349477 w 6404625"/>
              <a:gd name="connsiteY87" fmla="*/ 3530025 h 6373368"/>
              <a:gd name="connsiteX88" fmla="*/ 324315 w 6404625"/>
              <a:gd name="connsiteY88" fmla="*/ 3446150 h 6373368"/>
              <a:gd name="connsiteX89" fmla="*/ 313131 w 6404625"/>
              <a:gd name="connsiteY89" fmla="*/ 3359479 h 6373368"/>
              <a:gd name="connsiteX90" fmla="*/ 310335 w 6404625"/>
              <a:gd name="connsiteY90" fmla="*/ 3270014 h 6373368"/>
              <a:gd name="connsiteX91" fmla="*/ 318723 w 6404625"/>
              <a:gd name="connsiteY91" fmla="*/ 3174955 h 6373368"/>
              <a:gd name="connsiteX92" fmla="*/ 329907 w 6404625"/>
              <a:gd name="connsiteY92" fmla="*/ 3079898 h 6373368"/>
              <a:gd name="connsiteX93" fmla="*/ 343885 w 6404625"/>
              <a:gd name="connsiteY93" fmla="*/ 2984841 h 6373368"/>
              <a:gd name="connsiteX94" fmla="*/ 355069 w 6404625"/>
              <a:gd name="connsiteY94" fmla="*/ 2889784 h 6373368"/>
              <a:gd name="connsiteX95" fmla="*/ 360659 w 6404625"/>
              <a:gd name="connsiteY95" fmla="*/ 2794725 h 6373368"/>
              <a:gd name="connsiteX96" fmla="*/ 360659 w 6404625"/>
              <a:gd name="connsiteY96" fmla="*/ 2702464 h 6373368"/>
              <a:gd name="connsiteX97" fmla="*/ 349477 w 6404625"/>
              <a:gd name="connsiteY97" fmla="*/ 2615793 h 6373368"/>
              <a:gd name="connsiteX98" fmla="*/ 327111 w 6404625"/>
              <a:gd name="connsiteY98" fmla="*/ 2529122 h 6373368"/>
              <a:gd name="connsiteX99" fmla="*/ 293561 w 6404625"/>
              <a:gd name="connsiteY99" fmla="*/ 2448045 h 6373368"/>
              <a:gd name="connsiteX100" fmla="*/ 251625 w 6404625"/>
              <a:gd name="connsiteY100" fmla="*/ 2364170 h 6373368"/>
              <a:gd name="connsiteX101" fmla="*/ 204096 w 6404625"/>
              <a:gd name="connsiteY101" fmla="*/ 2280295 h 6373368"/>
              <a:gd name="connsiteX102" fmla="*/ 153769 w 6404625"/>
              <a:gd name="connsiteY102" fmla="*/ 2196423 h 6373368"/>
              <a:gd name="connsiteX103" fmla="*/ 106240 w 6404625"/>
              <a:gd name="connsiteY103" fmla="*/ 2115344 h 6373368"/>
              <a:gd name="connsiteX104" fmla="*/ 64305 w 6404625"/>
              <a:gd name="connsiteY104" fmla="*/ 2028673 h 6373368"/>
              <a:gd name="connsiteX105" fmla="*/ 30754 w 6404625"/>
              <a:gd name="connsiteY105" fmla="*/ 1944798 h 6373368"/>
              <a:gd name="connsiteX106" fmla="*/ 8387 w 6404625"/>
              <a:gd name="connsiteY106" fmla="*/ 1858129 h 6373368"/>
              <a:gd name="connsiteX107" fmla="*/ 0 w 6404625"/>
              <a:gd name="connsiteY107" fmla="*/ 1768662 h 6373368"/>
              <a:gd name="connsiteX108" fmla="*/ 8387 w 6404625"/>
              <a:gd name="connsiteY108" fmla="*/ 1679195 h 6373368"/>
              <a:gd name="connsiteX109" fmla="*/ 30754 w 6404625"/>
              <a:gd name="connsiteY109" fmla="*/ 1592526 h 6373368"/>
              <a:gd name="connsiteX110" fmla="*/ 64305 w 6404625"/>
              <a:gd name="connsiteY110" fmla="*/ 1508651 h 6373368"/>
              <a:gd name="connsiteX111" fmla="*/ 106240 w 6404625"/>
              <a:gd name="connsiteY111" fmla="*/ 1421980 h 6373368"/>
              <a:gd name="connsiteX112" fmla="*/ 153769 w 6404625"/>
              <a:gd name="connsiteY112" fmla="*/ 1340903 h 6373368"/>
              <a:gd name="connsiteX113" fmla="*/ 204096 w 6404625"/>
              <a:gd name="connsiteY113" fmla="*/ 1257028 h 6373368"/>
              <a:gd name="connsiteX114" fmla="*/ 251625 w 6404625"/>
              <a:gd name="connsiteY114" fmla="*/ 1173153 h 6373368"/>
              <a:gd name="connsiteX115" fmla="*/ 293561 w 6404625"/>
              <a:gd name="connsiteY115" fmla="*/ 1089278 h 6373368"/>
              <a:gd name="connsiteX116" fmla="*/ 327111 w 6404625"/>
              <a:gd name="connsiteY116" fmla="*/ 1008199 h 6373368"/>
              <a:gd name="connsiteX117" fmla="*/ 349477 w 6404625"/>
              <a:gd name="connsiteY117" fmla="*/ 921528 h 6373368"/>
              <a:gd name="connsiteX118" fmla="*/ 360659 w 6404625"/>
              <a:gd name="connsiteY118" fmla="*/ 834859 h 6373368"/>
              <a:gd name="connsiteX119" fmla="*/ 360659 w 6404625"/>
              <a:gd name="connsiteY119" fmla="*/ 742599 h 6373368"/>
              <a:gd name="connsiteX120" fmla="*/ 355069 w 6404625"/>
              <a:gd name="connsiteY120" fmla="*/ 647539 h 6373368"/>
              <a:gd name="connsiteX121" fmla="*/ 343885 w 6404625"/>
              <a:gd name="connsiteY121" fmla="*/ 552482 h 6373368"/>
              <a:gd name="connsiteX122" fmla="*/ 329907 w 6404625"/>
              <a:gd name="connsiteY122" fmla="*/ 457425 h 6373368"/>
              <a:gd name="connsiteX123" fmla="*/ 318723 w 6404625"/>
              <a:gd name="connsiteY123" fmla="*/ 362366 h 6373368"/>
              <a:gd name="connsiteX124" fmla="*/ 310335 w 6404625"/>
              <a:gd name="connsiteY124" fmla="*/ 267309 h 6373368"/>
              <a:gd name="connsiteX125" fmla="*/ 313131 w 6404625"/>
              <a:gd name="connsiteY125" fmla="*/ 177842 h 6373368"/>
              <a:gd name="connsiteX126" fmla="*/ 324315 w 6404625"/>
              <a:gd name="connsiteY126" fmla="*/ 91173 h 6373368"/>
              <a:gd name="connsiteX127" fmla="*/ 349477 w 6404625"/>
              <a:gd name="connsiteY127" fmla="*/ 7296 h 637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6404625" h="6373368">
                <a:moveTo>
                  <a:pt x="353272" y="0"/>
                </a:moveTo>
                <a:lnTo>
                  <a:pt x="6404625" y="0"/>
                </a:lnTo>
                <a:lnTo>
                  <a:pt x="6404625" y="6008204"/>
                </a:lnTo>
                <a:lnTo>
                  <a:pt x="6374459" y="6023890"/>
                </a:lnTo>
                <a:lnTo>
                  <a:pt x="6290584" y="6049055"/>
                </a:lnTo>
                <a:lnTo>
                  <a:pt x="6203913" y="6060237"/>
                </a:lnTo>
                <a:lnTo>
                  <a:pt x="6114448" y="6063033"/>
                </a:lnTo>
                <a:lnTo>
                  <a:pt x="6019391" y="6054644"/>
                </a:lnTo>
                <a:lnTo>
                  <a:pt x="5924332" y="6043462"/>
                </a:lnTo>
                <a:lnTo>
                  <a:pt x="5829275" y="6029482"/>
                </a:lnTo>
                <a:lnTo>
                  <a:pt x="5734216" y="6018300"/>
                </a:lnTo>
                <a:lnTo>
                  <a:pt x="5639159" y="6012708"/>
                </a:lnTo>
                <a:lnTo>
                  <a:pt x="5546898" y="6012708"/>
                </a:lnTo>
                <a:lnTo>
                  <a:pt x="5460227" y="6023890"/>
                </a:lnTo>
                <a:lnTo>
                  <a:pt x="5370760" y="6046258"/>
                </a:lnTo>
                <a:lnTo>
                  <a:pt x="5289681" y="6079807"/>
                </a:lnTo>
                <a:lnTo>
                  <a:pt x="5205808" y="6124541"/>
                </a:lnTo>
                <a:lnTo>
                  <a:pt x="5121933" y="6169276"/>
                </a:lnTo>
                <a:lnTo>
                  <a:pt x="5038061" y="6219598"/>
                </a:lnTo>
                <a:lnTo>
                  <a:pt x="4956981" y="6267129"/>
                </a:lnTo>
                <a:lnTo>
                  <a:pt x="4870311" y="6309065"/>
                </a:lnTo>
                <a:lnTo>
                  <a:pt x="4786435" y="6342614"/>
                </a:lnTo>
                <a:lnTo>
                  <a:pt x="4699765" y="6364982"/>
                </a:lnTo>
                <a:lnTo>
                  <a:pt x="4610299" y="6373368"/>
                </a:lnTo>
                <a:lnTo>
                  <a:pt x="4520833" y="6364982"/>
                </a:lnTo>
                <a:lnTo>
                  <a:pt x="4434163" y="6342614"/>
                </a:lnTo>
                <a:lnTo>
                  <a:pt x="4350289" y="6309065"/>
                </a:lnTo>
                <a:lnTo>
                  <a:pt x="4263617" y="6267129"/>
                </a:lnTo>
                <a:lnTo>
                  <a:pt x="4182539" y="6219598"/>
                </a:lnTo>
                <a:lnTo>
                  <a:pt x="4098666" y="6169276"/>
                </a:lnTo>
                <a:lnTo>
                  <a:pt x="4014791" y="6124541"/>
                </a:lnTo>
                <a:lnTo>
                  <a:pt x="3930916" y="6079807"/>
                </a:lnTo>
                <a:lnTo>
                  <a:pt x="3847041" y="6046258"/>
                </a:lnTo>
                <a:lnTo>
                  <a:pt x="3760372" y="6023890"/>
                </a:lnTo>
                <a:lnTo>
                  <a:pt x="3673701" y="6012708"/>
                </a:lnTo>
                <a:lnTo>
                  <a:pt x="3581438" y="6012708"/>
                </a:lnTo>
                <a:lnTo>
                  <a:pt x="3486381" y="6018300"/>
                </a:lnTo>
                <a:lnTo>
                  <a:pt x="3391322" y="6029482"/>
                </a:lnTo>
                <a:lnTo>
                  <a:pt x="3296265" y="6043462"/>
                </a:lnTo>
                <a:lnTo>
                  <a:pt x="3201210" y="6054644"/>
                </a:lnTo>
                <a:lnTo>
                  <a:pt x="3106151" y="6063033"/>
                </a:lnTo>
                <a:lnTo>
                  <a:pt x="3016684" y="6060237"/>
                </a:lnTo>
                <a:lnTo>
                  <a:pt x="2930015" y="6049055"/>
                </a:lnTo>
                <a:lnTo>
                  <a:pt x="2846140" y="6023890"/>
                </a:lnTo>
                <a:lnTo>
                  <a:pt x="2776243" y="5987546"/>
                </a:lnTo>
                <a:lnTo>
                  <a:pt x="2709145" y="5940017"/>
                </a:lnTo>
                <a:lnTo>
                  <a:pt x="2650432" y="5884101"/>
                </a:lnTo>
                <a:lnTo>
                  <a:pt x="2591719" y="5819798"/>
                </a:lnTo>
                <a:lnTo>
                  <a:pt x="2538599" y="5752697"/>
                </a:lnTo>
                <a:lnTo>
                  <a:pt x="2485480" y="5682802"/>
                </a:lnTo>
                <a:lnTo>
                  <a:pt x="2432360" y="5612908"/>
                </a:lnTo>
                <a:lnTo>
                  <a:pt x="2379237" y="5545809"/>
                </a:lnTo>
                <a:lnTo>
                  <a:pt x="2323320" y="5481502"/>
                </a:lnTo>
                <a:lnTo>
                  <a:pt x="2259018" y="5425586"/>
                </a:lnTo>
                <a:lnTo>
                  <a:pt x="2197511" y="5375263"/>
                </a:lnTo>
                <a:lnTo>
                  <a:pt x="2127614" y="5336121"/>
                </a:lnTo>
                <a:lnTo>
                  <a:pt x="2052128" y="5302573"/>
                </a:lnTo>
                <a:lnTo>
                  <a:pt x="1971049" y="5274612"/>
                </a:lnTo>
                <a:lnTo>
                  <a:pt x="1887176" y="5249450"/>
                </a:lnTo>
                <a:lnTo>
                  <a:pt x="1803301" y="5227084"/>
                </a:lnTo>
                <a:lnTo>
                  <a:pt x="1716630" y="5204720"/>
                </a:lnTo>
                <a:lnTo>
                  <a:pt x="1635551" y="5179557"/>
                </a:lnTo>
                <a:lnTo>
                  <a:pt x="1554473" y="5151597"/>
                </a:lnTo>
                <a:lnTo>
                  <a:pt x="1478988" y="5118049"/>
                </a:lnTo>
                <a:lnTo>
                  <a:pt x="1411887" y="5076112"/>
                </a:lnTo>
                <a:lnTo>
                  <a:pt x="1350380" y="5025785"/>
                </a:lnTo>
                <a:lnTo>
                  <a:pt x="1300053" y="4964279"/>
                </a:lnTo>
                <a:lnTo>
                  <a:pt x="1258117" y="4897178"/>
                </a:lnTo>
                <a:lnTo>
                  <a:pt x="1224567" y="4821691"/>
                </a:lnTo>
                <a:lnTo>
                  <a:pt x="1196609" y="4740614"/>
                </a:lnTo>
                <a:lnTo>
                  <a:pt x="1171447" y="4659533"/>
                </a:lnTo>
                <a:lnTo>
                  <a:pt x="1149080" y="4572865"/>
                </a:lnTo>
                <a:lnTo>
                  <a:pt x="1126714" y="4488990"/>
                </a:lnTo>
                <a:lnTo>
                  <a:pt x="1101552" y="4405115"/>
                </a:lnTo>
                <a:lnTo>
                  <a:pt x="1073593" y="4324036"/>
                </a:lnTo>
                <a:lnTo>
                  <a:pt x="1040045" y="4248549"/>
                </a:lnTo>
                <a:lnTo>
                  <a:pt x="1000902" y="4178654"/>
                </a:lnTo>
                <a:lnTo>
                  <a:pt x="950576" y="4117146"/>
                </a:lnTo>
                <a:lnTo>
                  <a:pt x="894659" y="4052841"/>
                </a:lnTo>
                <a:lnTo>
                  <a:pt x="830356" y="3996926"/>
                </a:lnTo>
                <a:lnTo>
                  <a:pt x="760460" y="3943806"/>
                </a:lnTo>
                <a:lnTo>
                  <a:pt x="690567" y="3890685"/>
                </a:lnTo>
                <a:lnTo>
                  <a:pt x="620671" y="3837564"/>
                </a:lnTo>
                <a:lnTo>
                  <a:pt x="553571" y="3784444"/>
                </a:lnTo>
                <a:lnTo>
                  <a:pt x="489269" y="3725731"/>
                </a:lnTo>
                <a:lnTo>
                  <a:pt x="433350" y="3667021"/>
                </a:lnTo>
                <a:lnTo>
                  <a:pt x="385824" y="3599922"/>
                </a:lnTo>
                <a:lnTo>
                  <a:pt x="349477" y="3530025"/>
                </a:lnTo>
                <a:lnTo>
                  <a:pt x="324315" y="3446150"/>
                </a:lnTo>
                <a:lnTo>
                  <a:pt x="313131" y="3359479"/>
                </a:lnTo>
                <a:lnTo>
                  <a:pt x="310335" y="3270014"/>
                </a:lnTo>
                <a:lnTo>
                  <a:pt x="318723" y="3174955"/>
                </a:lnTo>
                <a:lnTo>
                  <a:pt x="329907" y="3079898"/>
                </a:lnTo>
                <a:lnTo>
                  <a:pt x="343885" y="2984841"/>
                </a:lnTo>
                <a:lnTo>
                  <a:pt x="355069" y="2889784"/>
                </a:lnTo>
                <a:lnTo>
                  <a:pt x="360659" y="2794725"/>
                </a:lnTo>
                <a:lnTo>
                  <a:pt x="360659" y="2702464"/>
                </a:lnTo>
                <a:lnTo>
                  <a:pt x="349477" y="2615793"/>
                </a:lnTo>
                <a:lnTo>
                  <a:pt x="327111" y="2529122"/>
                </a:lnTo>
                <a:lnTo>
                  <a:pt x="293561" y="2448045"/>
                </a:lnTo>
                <a:lnTo>
                  <a:pt x="251625" y="2364170"/>
                </a:lnTo>
                <a:lnTo>
                  <a:pt x="204096" y="2280295"/>
                </a:lnTo>
                <a:lnTo>
                  <a:pt x="153769" y="2196423"/>
                </a:lnTo>
                <a:lnTo>
                  <a:pt x="106240" y="2115344"/>
                </a:lnTo>
                <a:lnTo>
                  <a:pt x="64305" y="2028673"/>
                </a:lnTo>
                <a:lnTo>
                  <a:pt x="30754" y="1944798"/>
                </a:lnTo>
                <a:lnTo>
                  <a:pt x="8387" y="1858129"/>
                </a:lnTo>
                <a:lnTo>
                  <a:pt x="0" y="1768662"/>
                </a:lnTo>
                <a:lnTo>
                  <a:pt x="8387" y="1679195"/>
                </a:lnTo>
                <a:lnTo>
                  <a:pt x="30754" y="1592526"/>
                </a:lnTo>
                <a:lnTo>
                  <a:pt x="64305" y="1508651"/>
                </a:lnTo>
                <a:lnTo>
                  <a:pt x="106240" y="1421980"/>
                </a:lnTo>
                <a:lnTo>
                  <a:pt x="153769" y="1340903"/>
                </a:lnTo>
                <a:lnTo>
                  <a:pt x="204096" y="1257028"/>
                </a:lnTo>
                <a:lnTo>
                  <a:pt x="251625" y="1173153"/>
                </a:lnTo>
                <a:lnTo>
                  <a:pt x="293561" y="1089278"/>
                </a:lnTo>
                <a:lnTo>
                  <a:pt x="327111" y="1008199"/>
                </a:lnTo>
                <a:lnTo>
                  <a:pt x="349477" y="921528"/>
                </a:lnTo>
                <a:lnTo>
                  <a:pt x="360659" y="834859"/>
                </a:lnTo>
                <a:lnTo>
                  <a:pt x="360659" y="742599"/>
                </a:lnTo>
                <a:lnTo>
                  <a:pt x="355069" y="647539"/>
                </a:lnTo>
                <a:lnTo>
                  <a:pt x="343885" y="552482"/>
                </a:lnTo>
                <a:lnTo>
                  <a:pt x="329907" y="457425"/>
                </a:lnTo>
                <a:lnTo>
                  <a:pt x="318723" y="362366"/>
                </a:lnTo>
                <a:lnTo>
                  <a:pt x="310335" y="267309"/>
                </a:lnTo>
                <a:lnTo>
                  <a:pt x="313131" y="177842"/>
                </a:lnTo>
                <a:lnTo>
                  <a:pt x="324315" y="91173"/>
                </a:lnTo>
                <a:lnTo>
                  <a:pt x="349477" y="72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Ο πάνσοφος του αρχαίου κόσμου Αριστοτέλης - Newsbeast">
            <a:extLst>
              <a:ext uri="{FF2B5EF4-FFF2-40B4-BE49-F238E27FC236}">
                <a16:creationId xmlns:a16="http://schemas.microsoft.com/office/drawing/2014/main" id="{02F131BD-4DD8-4547-A744-F09AE11922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89"/>
          <a:stretch/>
        </p:blipFill>
        <p:spPr bwMode="auto">
          <a:xfrm>
            <a:off x="6003221" y="10"/>
            <a:ext cx="6188779" cy="6157770"/>
          </a:xfrm>
          <a:custGeom>
            <a:avLst/>
            <a:gdLst/>
            <a:ahLst/>
            <a:cxnLst/>
            <a:rect l="l" t="t" r="r" b="b"/>
            <a:pathLst>
              <a:path w="6188779" h="6157780">
                <a:moveTo>
                  <a:pt x="384150" y="0"/>
                </a:moveTo>
                <a:lnTo>
                  <a:pt x="6188779" y="0"/>
                </a:lnTo>
                <a:lnTo>
                  <a:pt x="6188779" y="5757340"/>
                </a:lnTo>
                <a:lnTo>
                  <a:pt x="6142640" y="5790022"/>
                </a:lnTo>
                <a:lnTo>
                  <a:pt x="6076017" y="5824665"/>
                </a:lnTo>
                <a:lnTo>
                  <a:pt x="5996070" y="5848651"/>
                </a:lnTo>
                <a:lnTo>
                  <a:pt x="5913457" y="5859310"/>
                </a:lnTo>
                <a:lnTo>
                  <a:pt x="5828180" y="5861974"/>
                </a:lnTo>
                <a:lnTo>
                  <a:pt x="5737573" y="5853979"/>
                </a:lnTo>
                <a:lnTo>
                  <a:pt x="5646965" y="5843320"/>
                </a:lnTo>
                <a:lnTo>
                  <a:pt x="5556358" y="5829995"/>
                </a:lnTo>
                <a:lnTo>
                  <a:pt x="5465751" y="5819336"/>
                </a:lnTo>
                <a:lnTo>
                  <a:pt x="5375143" y="5814006"/>
                </a:lnTo>
                <a:lnTo>
                  <a:pt x="5287201" y="5814006"/>
                </a:lnTo>
                <a:lnTo>
                  <a:pt x="5204589" y="5824665"/>
                </a:lnTo>
                <a:lnTo>
                  <a:pt x="5119310" y="5845985"/>
                </a:lnTo>
                <a:lnTo>
                  <a:pt x="5042027" y="5877963"/>
                </a:lnTo>
                <a:lnTo>
                  <a:pt x="4962081" y="5920603"/>
                </a:lnTo>
                <a:lnTo>
                  <a:pt x="4882133" y="5963242"/>
                </a:lnTo>
                <a:lnTo>
                  <a:pt x="4802186" y="6011210"/>
                </a:lnTo>
                <a:lnTo>
                  <a:pt x="4724903" y="6056514"/>
                </a:lnTo>
                <a:lnTo>
                  <a:pt x="4642291" y="6096487"/>
                </a:lnTo>
                <a:lnTo>
                  <a:pt x="4562343" y="6128466"/>
                </a:lnTo>
                <a:lnTo>
                  <a:pt x="4479729" y="6149785"/>
                </a:lnTo>
                <a:lnTo>
                  <a:pt x="4394453" y="6157780"/>
                </a:lnTo>
                <a:lnTo>
                  <a:pt x="4309175" y="6149785"/>
                </a:lnTo>
                <a:lnTo>
                  <a:pt x="4226563" y="6128466"/>
                </a:lnTo>
                <a:lnTo>
                  <a:pt x="4146616" y="6096487"/>
                </a:lnTo>
                <a:lnTo>
                  <a:pt x="4064003" y="6056514"/>
                </a:lnTo>
                <a:lnTo>
                  <a:pt x="3986719" y="6011210"/>
                </a:lnTo>
                <a:lnTo>
                  <a:pt x="3906773" y="5963242"/>
                </a:lnTo>
                <a:lnTo>
                  <a:pt x="3826826" y="5920603"/>
                </a:lnTo>
                <a:lnTo>
                  <a:pt x="3746877" y="5877963"/>
                </a:lnTo>
                <a:lnTo>
                  <a:pt x="3666929" y="5845985"/>
                </a:lnTo>
                <a:lnTo>
                  <a:pt x="3584318" y="5824665"/>
                </a:lnTo>
                <a:lnTo>
                  <a:pt x="3501705" y="5814006"/>
                </a:lnTo>
                <a:lnTo>
                  <a:pt x="3413762" y="5814006"/>
                </a:lnTo>
                <a:lnTo>
                  <a:pt x="3323155" y="5819336"/>
                </a:lnTo>
                <a:lnTo>
                  <a:pt x="3232547" y="5829995"/>
                </a:lnTo>
                <a:lnTo>
                  <a:pt x="3141940" y="5843320"/>
                </a:lnTo>
                <a:lnTo>
                  <a:pt x="3051334" y="5853979"/>
                </a:lnTo>
                <a:lnTo>
                  <a:pt x="2960727" y="5861974"/>
                </a:lnTo>
                <a:lnTo>
                  <a:pt x="2875448" y="5859310"/>
                </a:lnTo>
                <a:lnTo>
                  <a:pt x="2792837" y="5848651"/>
                </a:lnTo>
                <a:lnTo>
                  <a:pt x="2712889" y="5824665"/>
                </a:lnTo>
                <a:lnTo>
                  <a:pt x="2646265" y="5790022"/>
                </a:lnTo>
                <a:lnTo>
                  <a:pt x="2582308" y="5744719"/>
                </a:lnTo>
                <a:lnTo>
                  <a:pt x="2526343" y="5691420"/>
                </a:lnTo>
                <a:lnTo>
                  <a:pt x="2470381" y="5630127"/>
                </a:lnTo>
                <a:lnTo>
                  <a:pt x="2419747" y="5566168"/>
                </a:lnTo>
                <a:lnTo>
                  <a:pt x="2369114" y="5499546"/>
                </a:lnTo>
                <a:lnTo>
                  <a:pt x="2318480" y="5432923"/>
                </a:lnTo>
                <a:lnTo>
                  <a:pt x="2267846" y="5368966"/>
                </a:lnTo>
                <a:lnTo>
                  <a:pt x="2214548" y="5307671"/>
                </a:lnTo>
                <a:lnTo>
                  <a:pt x="2153255" y="5254373"/>
                </a:lnTo>
                <a:lnTo>
                  <a:pt x="2094628" y="5206405"/>
                </a:lnTo>
                <a:lnTo>
                  <a:pt x="2028005" y="5169096"/>
                </a:lnTo>
                <a:lnTo>
                  <a:pt x="1956051" y="5137117"/>
                </a:lnTo>
                <a:lnTo>
                  <a:pt x="1878768" y="5110467"/>
                </a:lnTo>
                <a:lnTo>
                  <a:pt x="1798822" y="5086483"/>
                </a:lnTo>
                <a:lnTo>
                  <a:pt x="1718873" y="5065163"/>
                </a:lnTo>
                <a:lnTo>
                  <a:pt x="1636260" y="5043845"/>
                </a:lnTo>
                <a:lnTo>
                  <a:pt x="1558978" y="5019861"/>
                </a:lnTo>
                <a:lnTo>
                  <a:pt x="1481696" y="4993211"/>
                </a:lnTo>
                <a:lnTo>
                  <a:pt x="1409744" y="4961233"/>
                </a:lnTo>
                <a:lnTo>
                  <a:pt x="1345785" y="4921259"/>
                </a:lnTo>
                <a:lnTo>
                  <a:pt x="1287158" y="4873289"/>
                </a:lnTo>
                <a:lnTo>
                  <a:pt x="1239188" y="4814663"/>
                </a:lnTo>
                <a:lnTo>
                  <a:pt x="1199215" y="4750703"/>
                </a:lnTo>
                <a:lnTo>
                  <a:pt x="1167237" y="4678752"/>
                </a:lnTo>
                <a:lnTo>
                  <a:pt x="1140586" y="4601469"/>
                </a:lnTo>
                <a:lnTo>
                  <a:pt x="1116602" y="4524185"/>
                </a:lnTo>
                <a:lnTo>
                  <a:pt x="1095283" y="4441574"/>
                </a:lnTo>
                <a:lnTo>
                  <a:pt x="1073962" y="4361626"/>
                </a:lnTo>
                <a:lnTo>
                  <a:pt x="1049979" y="4281677"/>
                </a:lnTo>
                <a:lnTo>
                  <a:pt x="1023330" y="4204395"/>
                </a:lnTo>
                <a:lnTo>
                  <a:pt x="991351" y="4132443"/>
                </a:lnTo>
                <a:lnTo>
                  <a:pt x="954043" y="4065820"/>
                </a:lnTo>
                <a:lnTo>
                  <a:pt x="906073" y="4007191"/>
                </a:lnTo>
                <a:lnTo>
                  <a:pt x="852774" y="3945898"/>
                </a:lnTo>
                <a:lnTo>
                  <a:pt x="791482" y="3892600"/>
                </a:lnTo>
                <a:lnTo>
                  <a:pt x="724858" y="3841967"/>
                </a:lnTo>
                <a:lnTo>
                  <a:pt x="658236" y="3791333"/>
                </a:lnTo>
                <a:lnTo>
                  <a:pt x="591613" y="3740699"/>
                </a:lnTo>
                <a:lnTo>
                  <a:pt x="527656" y="3690067"/>
                </a:lnTo>
                <a:lnTo>
                  <a:pt x="466362" y="3634102"/>
                </a:lnTo>
                <a:lnTo>
                  <a:pt x="413063" y="3578140"/>
                </a:lnTo>
                <a:lnTo>
                  <a:pt x="367761" y="3514183"/>
                </a:lnTo>
                <a:lnTo>
                  <a:pt x="333116" y="3447559"/>
                </a:lnTo>
                <a:lnTo>
                  <a:pt x="309132" y="3367611"/>
                </a:lnTo>
                <a:lnTo>
                  <a:pt x="298471" y="3284998"/>
                </a:lnTo>
                <a:lnTo>
                  <a:pt x="295806" y="3199721"/>
                </a:lnTo>
                <a:lnTo>
                  <a:pt x="303802" y="3109114"/>
                </a:lnTo>
                <a:lnTo>
                  <a:pt x="314462" y="3018506"/>
                </a:lnTo>
                <a:lnTo>
                  <a:pt x="327785" y="2927901"/>
                </a:lnTo>
                <a:lnTo>
                  <a:pt x="338446" y="2837293"/>
                </a:lnTo>
                <a:lnTo>
                  <a:pt x="343774" y="2746686"/>
                </a:lnTo>
                <a:lnTo>
                  <a:pt x="343774" y="2658743"/>
                </a:lnTo>
                <a:lnTo>
                  <a:pt x="333116" y="2576130"/>
                </a:lnTo>
                <a:lnTo>
                  <a:pt x="311796" y="2493517"/>
                </a:lnTo>
                <a:lnTo>
                  <a:pt x="279817" y="2416237"/>
                </a:lnTo>
                <a:lnTo>
                  <a:pt x="239844" y="2336288"/>
                </a:lnTo>
                <a:lnTo>
                  <a:pt x="194541" y="2256340"/>
                </a:lnTo>
                <a:lnTo>
                  <a:pt x="146571" y="2176393"/>
                </a:lnTo>
                <a:lnTo>
                  <a:pt x="101267" y="2099111"/>
                </a:lnTo>
                <a:lnTo>
                  <a:pt x="61293" y="2016498"/>
                </a:lnTo>
                <a:lnTo>
                  <a:pt x="29315" y="1936550"/>
                </a:lnTo>
                <a:lnTo>
                  <a:pt x="7995" y="1853939"/>
                </a:lnTo>
                <a:lnTo>
                  <a:pt x="0" y="1768660"/>
                </a:lnTo>
                <a:lnTo>
                  <a:pt x="7995" y="1683383"/>
                </a:lnTo>
                <a:lnTo>
                  <a:pt x="29315" y="1600771"/>
                </a:lnTo>
                <a:lnTo>
                  <a:pt x="61293" y="1520824"/>
                </a:lnTo>
                <a:lnTo>
                  <a:pt x="101267" y="1438211"/>
                </a:lnTo>
                <a:lnTo>
                  <a:pt x="146571" y="1360929"/>
                </a:lnTo>
                <a:lnTo>
                  <a:pt x="194541" y="1280980"/>
                </a:lnTo>
                <a:lnTo>
                  <a:pt x="239844" y="1201034"/>
                </a:lnTo>
                <a:lnTo>
                  <a:pt x="279817" y="1121085"/>
                </a:lnTo>
                <a:lnTo>
                  <a:pt x="311796" y="1043803"/>
                </a:lnTo>
                <a:lnTo>
                  <a:pt x="333116" y="961190"/>
                </a:lnTo>
                <a:lnTo>
                  <a:pt x="343774" y="878578"/>
                </a:lnTo>
                <a:lnTo>
                  <a:pt x="343774" y="790636"/>
                </a:lnTo>
                <a:lnTo>
                  <a:pt x="338446" y="700029"/>
                </a:lnTo>
                <a:lnTo>
                  <a:pt x="327785" y="609422"/>
                </a:lnTo>
                <a:lnTo>
                  <a:pt x="314462" y="518814"/>
                </a:lnTo>
                <a:lnTo>
                  <a:pt x="303802" y="428207"/>
                </a:lnTo>
                <a:lnTo>
                  <a:pt x="295806" y="337599"/>
                </a:lnTo>
                <a:lnTo>
                  <a:pt x="298471" y="252322"/>
                </a:lnTo>
                <a:lnTo>
                  <a:pt x="309132" y="169710"/>
                </a:lnTo>
                <a:lnTo>
                  <a:pt x="333116" y="89761"/>
                </a:lnTo>
                <a:lnTo>
                  <a:pt x="367761" y="23140"/>
                </a:lnTo>
                <a:close/>
              </a:path>
            </a:pathLst>
          </a:custGeom>
          <a:solidFill>
            <a:schemeClr val="accent2"/>
          </a:solidFill>
          <a:ln w="203200"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9FFB86E-E5EF-4855-92DC-5DBA6BDD1066}"/>
              </a:ext>
            </a:extLst>
          </p:cNvPr>
          <p:cNvSpPr txBox="1"/>
          <p:nvPr/>
        </p:nvSpPr>
        <p:spPr>
          <a:xfrm>
            <a:off x="313151" y="2193277"/>
            <a:ext cx="6112700" cy="2548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b="1" dirty="0">
                <a:latin typeface="Bookman Old Style" panose="02050604050505020204" pitchFamily="18" charset="0"/>
              </a:rPr>
              <a:t>Σοφία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l-GR" b="1" dirty="0"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dirty="0">
                <a:latin typeface="Bookman Old Style" panose="02050604050505020204" pitchFamily="18" charset="0"/>
              </a:rPr>
              <a:t>Αποκτάται μέσω της διδασκαλίας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dirty="0">
                <a:latin typeface="Bookman Old Style" panose="02050604050505020204" pitchFamily="18" charset="0"/>
              </a:rPr>
              <a:t>Αποκτάται με το θεωρητικό βίο: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dirty="0">
                <a:latin typeface="Bookman Old Style" panose="02050604050505020204" pitchFamily="18" charset="0"/>
              </a:rPr>
              <a:t>θεωρητικός στοχασμός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l-GR" dirty="0"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dirty="0">
                <a:latin typeface="Bookman Old Style" panose="02050604050505020204" pitchFamily="18" charset="0"/>
              </a:rPr>
              <a:t>Οδηγεί το φιλόσοφο στην υψίστη ευδαιμονία που αποτελεί το ύψιστο ιδεώδες του ανθρώπου</a:t>
            </a:r>
          </a:p>
        </p:txBody>
      </p:sp>
    </p:spTree>
    <p:extLst>
      <p:ext uri="{BB962C8B-B14F-4D97-AF65-F5344CB8AC3E}">
        <p14:creationId xmlns:p14="http://schemas.microsoft.com/office/powerpoint/2010/main" val="90147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1223</Words>
  <Application>Microsoft Office PowerPoint</Application>
  <PresentationFormat>Widescreen</PresentationFormat>
  <Paragraphs>201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Algerian</vt:lpstr>
      <vt:lpstr>Arial</vt:lpstr>
      <vt:lpstr>Arial</vt:lpstr>
      <vt:lpstr>Book Antiqua</vt:lpstr>
      <vt:lpstr>Bookman Old Style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ΑΡΙΣΤΟΤΕΛΙΚΗ ΑΡΕΤΗ</vt:lpstr>
      <vt:lpstr>ΑΡΙΣΤΟΤΕΛΙΚΗ ΑΡΕΤΗ</vt:lpstr>
      <vt:lpstr>ΑΡΙΣΤΟΤΕΛΙΚΗ ΑΡΕΤΗ</vt:lpstr>
      <vt:lpstr>ΑΡΙΣΤΟΤΕΛΙΚΗ ΑΡΕΤΗ</vt:lpstr>
      <vt:lpstr>ΑΡΙΣΤΟΤΕΛΙΚΗ ΑΡΕΤΗ</vt:lpstr>
      <vt:lpstr>ΑΡΙΣΤΟΤΕΛΙΚΗ ΑΡΕΤΗ</vt:lpstr>
      <vt:lpstr>PowerPoint Presentation</vt:lpstr>
      <vt:lpstr>PowerPoint Presentation</vt:lpstr>
      <vt:lpstr>PowerPoint Presentation</vt:lpstr>
      <vt:lpstr>&lt;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Gika Sofia</dc:creator>
  <cp:lastModifiedBy>Gika Sofia</cp:lastModifiedBy>
  <cp:revision>64</cp:revision>
  <dcterms:created xsi:type="dcterms:W3CDTF">2022-03-28T09:56:13Z</dcterms:created>
  <dcterms:modified xsi:type="dcterms:W3CDTF">2022-04-04T14:06:00Z</dcterms:modified>
</cp:coreProperties>
</file>