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1" r:id="rId17"/>
    <p:sldId id="273"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6 - Ισοσκελές τρίγωνο"/>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540544" y="776288"/>
            <a:ext cx="8062912" cy="1470025"/>
          </a:xfrm>
        </p:spPr>
        <p:txBody>
          <a:bodyPr anchor="b">
            <a:normAutofit/>
          </a:bodyPr>
          <a:lstStyle>
            <a:lvl1pPr algn="r">
              <a:defRPr sz="440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1371600" y="6012656"/>
            <a:ext cx="5791200" cy="365125"/>
          </a:xfrm>
        </p:spPr>
        <p:txBody>
          <a:bodyPr tIns="0" bIns="0" anchor="t"/>
          <a:lstStyle>
            <a:lvl1pPr algn="r">
              <a:defRPr sz="1000"/>
            </a:lvl1pPr>
          </a:lstStyle>
          <a:p>
            <a:fld id="{99D85C15-F1B3-46B5-A3BF-818EE9318E60}" type="datetimeFigureOut">
              <a:rPr lang="el-GR" smtClean="0"/>
              <a:pPr/>
              <a:t>23/11/2024</a:t>
            </a:fld>
            <a:endParaRPr lang="el-GR"/>
          </a:p>
        </p:txBody>
      </p:sp>
      <p:sp>
        <p:nvSpPr>
          <p:cNvPr id="17" name="16 - Θέση υποσέλιδου"/>
          <p:cNvSpPr>
            <a:spLocks noGrp="1"/>
          </p:cNvSpPr>
          <p:nvPr>
            <p:ph type="ftr" sz="quarter" idx="11"/>
          </p:nvPr>
        </p:nvSpPr>
        <p:spPr>
          <a:xfrm>
            <a:off x="1371600" y="5650704"/>
            <a:ext cx="5791200" cy="365125"/>
          </a:xfrm>
        </p:spPr>
        <p:txBody>
          <a:bodyPr tIns="0" bIns="0" anchor="b"/>
          <a:lstStyle>
            <a:lvl1pPr algn="r">
              <a:defRPr sz="1100"/>
            </a:lvl1pPr>
          </a:lstStyle>
          <a:p>
            <a:endParaRPr lang="el-GR"/>
          </a:p>
        </p:txBody>
      </p:sp>
      <p:sp>
        <p:nvSpPr>
          <p:cNvPr id="29" name="28 - Θέση αριθμού διαφάνειας"/>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FD5D102-108E-41BA-9299-F319FC2316D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9D85C15-F1B3-46B5-A3BF-818EE9318E60}" type="datetimeFigureOut">
              <a:rPr lang="el-GR" smtClean="0"/>
              <a:pPr/>
              <a:t>23/11/2024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FD5D102-108E-41BA-9299-F319FC2316D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381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381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9D85C15-F1B3-46B5-A3BF-818EE9318E60}" type="datetimeFigureOut">
              <a:rPr lang="el-GR" smtClean="0"/>
              <a:pPr/>
              <a:t>23/11/2024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FD5D102-108E-41BA-9299-F319FC2316D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7494"/>
            <a:ext cx="8229600" cy="1399032"/>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457200" y="1882808"/>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791456" y="6480048"/>
            <a:ext cx="2133600" cy="301752"/>
          </a:xfrm>
        </p:spPr>
        <p:txBody>
          <a:bodyPr/>
          <a:lstStyle/>
          <a:p>
            <a:fld id="{99D85C15-F1B3-46B5-A3BF-818EE9318E60}" type="datetimeFigureOut">
              <a:rPr lang="el-GR" smtClean="0"/>
              <a:pPr/>
              <a:t>23/11/2024</a:t>
            </a:fld>
            <a:endParaRPr lang="el-GR"/>
          </a:p>
        </p:txBody>
      </p:sp>
      <p:sp>
        <p:nvSpPr>
          <p:cNvPr id="5" name="4 - Θέση υποσέλιδου"/>
          <p:cNvSpPr>
            <a:spLocks noGrp="1"/>
          </p:cNvSpPr>
          <p:nvPr>
            <p:ph type="ftr" sz="quarter" idx="11"/>
          </p:nvPr>
        </p:nvSpPr>
        <p:spPr>
          <a:xfrm>
            <a:off x="457200" y="6480969"/>
            <a:ext cx="4260056" cy="300831"/>
          </a:xfrm>
        </p:spPr>
        <p:txBody>
          <a:bodyPr/>
          <a:lstStyle/>
          <a:p>
            <a:endParaRPr lang="el-GR"/>
          </a:p>
        </p:txBody>
      </p:sp>
      <p:sp>
        <p:nvSpPr>
          <p:cNvPr id="6" name="5 - Θέση αριθμού διαφάνειας"/>
          <p:cNvSpPr>
            <a:spLocks noGrp="1"/>
          </p:cNvSpPr>
          <p:nvPr>
            <p:ph type="sldNum" sz="quarter" idx="12"/>
          </p:nvPr>
        </p:nvSpPr>
        <p:spPr/>
        <p:txBody>
          <a:bodyPr/>
          <a:lstStyle/>
          <a:p>
            <a:fld id="{BFD5D102-108E-41BA-9299-F319FC2316D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9" name="8 - Ορθογώνιο τρίγωνο"/>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 Ισοσκελές τρίγωνο"/>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 Θέση ημερομηνίας"/>
          <p:cNvSpPr>
            <a:spLocks noGrp="1"/>
          </p:cNvSpPr>
          <p:nvPr>
            <p:ph type="dt" sz="half" idx="10"/>
          </p:nvPr>
        </p:nvSpPr>
        <p:spPr>
          <a:xfrm>
            <a:off x="6955632" y="6477000"/>
            <a:ext cx="2133600" cy="304800"/>
          </a:xfrm>
        </p:spPr>
        <p:txBody>
          <a:bodyPr/>
          <a:lstStyle/>
          <a:p>
            <a:fld id="{99D85C15-F1B3-46B5-A3BF-818EE9318E60}" type="datetimeFigureOut">
              <a:rPr lang="el-GR" smtClean="0"/>
              <a:pPr/>
              <a:t>23/11/2024</a:t>
            </a:fld>
            <a:endParaRPr lang="el-GR"/>
          </a:p>
        </p:txBody>
      </p:sp>
      <p:sp>
        <p:nvSpPr>
          <p:cNvPr id="5" name="4 - Θέση υποσέλιδου"/>
          <p:cNvSpPr>
            <a:spLocks noGrp="1"/>
          </p:cNvSpPr>
          <p:nvPr>
            <p:ph type="ftr" sz="quarter" idx="11"/>
          </p:nvPr>
        </p:nvSpPr>
        <p:spPr>
          <a:xfrm>
            <a:off x="2619376" y="6480969"/>
            <a:ext cx="4260056" cy="300831"/>
          </a:xfrm>
        </p:spPr>
        <p:txBody>
          <a:bodyPr/>
          <a:lstStyle/>
          <a:p>
            <a:endParaRPr lang="el-GR"/>
          </a:p>
        </p:txBody>
      </p:sp>
      <p:sp>
        <p:nvSpPr>
          <p:cNvPr id="6" name="5 - Θέση αριθμού διαφάνειας"/>
          <p:cNvSpPr>
            <a:spLocks noGrp="1"/>
          </p:cNvSpPr>
          <p:nvPr>
            <p:ph type="sldNum" sz="quarter" idx="12"/>
          </p:nvPr>
        </p:nvSpPr>
        <p:spPr>
          <a:xfrm>
            <a:off x="8451056" y="809624"/>
            <a:ext cx="502920" cy="300831"/>
          </a:xfrm>
        </p:spPr>
        <p:txBody>
          <a:bodyPr/>
          <a:lstStyle/>
          <a:p>
            <a:fld id="{BFD5D102-108E-41BA-9299-F319FC2316D2}" type="slidenum">
              <a:rPr lang="el-GR" smtClean="0"/>
              <a:pPr/>
              <a:t>‹#›</a:t>
            </a:fld>
            <a:endParaRPr lang="el-GR"/>
          </a:p>
        </p:txBody>
      </p:sp>
      <p:cxnSp>
        <p:nvCxnSpPr>
          <p:cNvPr id="11" name="10 - Ευθεία γραμμή σύνδεσης"/>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 Ευθεία γραμμή σύνδεσης"/>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 Τίτλος"/>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marL="0" algn="l">
              <a:defRPr/>
            </a:lvl1p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4791456" y="6480969"/>
            <a:ext cx="2133600" cy="301752"/>
          </a:xfrm>
        </p:spPr>
        <p:txBody>
          <a:bodyPr/>
          <a:lstStyle/>
          <a:p>
            <a:fld id="{99D85C15-F1B3-46B5-A3BF-818EE9318E60}" type="datetimeFigureOut">
              <a:rPr lang="el-GR" smtClean="0"/>
              <a:pPr/>
              <a:t>23/11/2024</a:t>
            </a:fld>
            <a:endParaRPr lang="el-GR"/>
          </a:p>
        </p:txBody>
      </p:sp>
      <p:sp>
        <p:nvSpPr>
          <p:cNvPr id="6" name="5 - Θέση υποσέλιδου"/>
          <p:cNvSpPr>
            <a:spLocks noGrp="1"/>
          </p:cNvSpPr>
          <p:nvPr>
            <p:ph type="ftr" sz="quarter" idx="11"/>
          </p:nvPr>
        </p:nvSpPr>
        <p:spPr>
          <a:xfrm>
            <a:off x="457200" y="6480969"/>
            <a:ext cx="4260056" cy="301752"/>
          </a:xfrm>
        </p:spPr>
        <p:txBody>
          <a:bodyPr/>
          <a:lstStyle/>
          <a:p>
            <a:endParaRPr lang="el-GR"/>
          </a:p>
        </p:txBody>
      </p:sp>
      <p:sp>
        <p:nvSpPr>
          <p:cNvPr id="7" name="6 - Θέση αριθμού διαφάνειας"/>
          <p:cNvSpPr>
            <a:spLocks noGrp="1"/>
          </p:cNvSpPr>
          <p:nvPr>
            <p:ph type="sldNum" sz="quarter" idx="12"/>
          </p:nvPr>
        </p:nvSpPr>
        <p:spPr>
          <a:xfrm>
            <a:off x="7589520" y="6480969"/>
            <a:ext cx="502920" cy="301752"/>
          </a:xfrm>
        </p:spPr>
        <p:txBody>
          <a:bodyPr/>
          <a:lstStyle/>
          <a:p>
            <a:fld id="{BFD5D102-108E-41BA-9299-F319FC2316D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a:xfrm>
            <a:off x="4791456" y="6480969"/>
            <a:ext cx="2130552" cy="301752"/>
          </a:xfrm>
        </p:spPr>
        <p:txBody>
          <a:bodyPr/>
          <a:lstStyle/>
          <a:p>
            <a:fld id="{99D85C15-F1B3-46B5-A3BF-818EE9318E60}" type="datetimeFigureOut">
              <a:rPr lang="el-GR" smtClean="0"/>
              <a:pPr/>
              <a:t>23/11/2024</a:t>
            </a:fld>
            <a:endParaRPr lang="el-GR"/>
          </a:p>
        </p:txBody>
      </p:sp>
      <p:sp>
        <p:nvSpPr>
          <p:cNvPr id="8" name="7 - Θέση υποσέλιδου"/>
          <p:cNvSpPr>
            <a:spLocks noGrp="1"/>
          </p:cNvSpPr>
          <p:nvPr>
            <p:ph type="ftr" sz="quarter" idx="11"/>
          </p:nvPr>
        </p:nvSpPr>
        <p:spPr>
          <a:xfrm>
            <a:off x="457200" y="6480969"/>
            <a:ext cx="4261104" cy="301752"/>
          </a:xfrm>
        </p:spPr>
        <p:txBody>
          <a:bodyPr/>
          <a:lstStyle/>
          <a:p>
            <a:endParaRPr lang="el-GR"/>
          </a:p>
        </p:txBody>
      </p:sp>
      <p:sp>
        <p:nvSpPr>
          <p:cNvPr id="9" name="8 - Θέση αριθμού διαφάνειας"/>
          <p:cNvSpPr>
            <a:spLocks noGrp="1"/>
          </p:cNvSpPr>
          <p:nvPr>
            <p:ph type="sldNum" sz="quarter" idx="12"/>
          </p:nvPr>
        </p:nvSpPr>
        <p:spPr>
          <a:xfrm>
            <a:off x="7589520" y="6483096"/>
            <a:ext cx="502920" cy="301752"/>
          </a:xfrm>
        </p:spPr>
        <p:txBody>
          <a:bodyPr/>
          <a:lstStyle>
            <a:lvl1pPr algn="ctr">
              <a:defRPr/>
            </a:lvl1pPr>
          </a:lstStyle>
          <a:p>
            <a:fld id="{BFD5D102-108E-41BA-9299-F319FC2316D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b="0"/>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99D85C15-F1B3-46B5-A3BF-818EE9318E60}" type="datetimeFigureOut">
              <a:rPr lang="el-GR" smtClean="0"/>
              <a:pPr/>
              <a:t>23/11/2024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FD5D102-108E-41BA-9299-F319FC2316D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a:xfrm>
            <a:off x="4791456" y="6480969"/>
            <a:ext cx="2133600" cy="301752"/>
          </a:xfrm>
        </p:spPr>
        <p:txBody>
          <a:bodyPr/>
          <a:lstStyle/>
          <a:p>
            <a:fld id="{99D85C15-F1B3-46B5-A3BF-818EE9318E60}" type="datetimeFigureOut">
              <a:rPr lang="el-GR" smtClean="0"/>
              <a:pPr/>
              <a:t>23/11/2024</a:t>
            </a:fld>
            <a:endParaRPr lang="el-GR"/>
          </a:p>
        </p:txBody>
      </p:sp>
      <p:sp>
        <p:nvSpPr>
          <p:cNvPr id="3" name="2 - Θέση υποσέλιδου"/>
          <p:cNvSpPr>
            <a:spLocks noGrp="1"/>
          </p:cNvSpPr>
          <p:nvPr>
            <p:ph type="ftr" sz="quarter" idx="11"/>
          </p:nvPr>
        </p:nvSpPr>
        <p:spPr>
          <a:xfrm>
            <a:off x="457200" y="6481890"/>
            <a:ext cx="4260056" cy="300831"/>
          </a:xfrm>
        </p:spPr>
        <p:txBody>
          <a:bodyPr/>
          <a:lstStyle/>
          <a:p>
            <a:endParaRPr lang="el-GR"/>
          </a:p>
        </p:txBody>
      </p:sp>
      <p:sp>
        <p:nvSpPr>
          <p:cNvPr id="4" name="3 - Θέση αριθμού διαφάνειας"/>
          <p:cNvSpPr>
            <a:spLocks noGrp="1"/>
          </p:cNvSpPr>
          <p:nvPr>
            <p:ph type="sldNum" sz="quarter" idx="12"/>
          </p:nvPr>
        </p:nvSpPr>
        <p:spPr>
          <a:xfrm>
            <a:off x="7589520" y="6480969"/>
            <a:ext cx="502920" cy="301752"/>
          </a:xfrm>
        </p:spPr>
        <p:txBody>
          <a:bodyPr/>
          <a:lstStyle/>
          <a:p>
            <a:fld id="{BFD5D102-108E-41BA-9299-F319FC2316D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278976" y="6556248"/>
            <a:ext cx="2133600" cy="301752"/>
          </a:xfrm>
        </p:spPr>
        <p:txBody>
          <a:bodyPr/>
          <a:lstStyle>
            <a:lvl1pPr>
              <a:defRPr sz="900"/>
            </a:lvl1pPr>
          </a:lstStyle>
          <a:p>
            <a:fld id="{99D85C15-F1B3-46B5-A3BF-818EE9318E60}" type="datetimeFigureOut">
              <a:rPr lang="el-GR" smtClean="0"/>
              <a:pPr/>
              <a:t>23/11/2024</a:t>
            </a:fld>
            <a:endParaRPr lang="el-GR"/>
          </a:p>
        </p:txBody>
      </p:sp>
      <p:sp>
        <p:nvSpPr>
          <p:cNvPr id="6" name="5 - Θέση υποσέλιδου"/>
          <p:cNvSpPr>
            <a:spLocks noGrp="1"/>
          </p:cNvSpPr>
          <p:nvPr>
            <p:ph type="ftr" sz="quarter" idx="11"/>
          </p:nvPr>
        </p:nvSpPr>
        <p:spPr>
          <a:xfrm>
            <a:off x="1135856" y="6556248"/>
            <a:ext cx="5143120"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410576" y="6556248"/>
            <a:ext cx="502920" cy="301752"/>
          </a:xfrm>
        </p:spPr>
        <p:txBody>
          <a:bodyPr/>
          <a:lstStyle>
            <a:lvl1pPr>
              <a:defRPr sz="900"/>
            </a:lvl1pPr>
          </a:lstStyle>
          <a:p>
            <a:fld id="{BFD5D102-108E-41BA-9299-F319FC2316D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a:xfrm>
            <a:off x="6108192" y="6556248"/>
            <a:ext cx="2103120" cy="301752"/>
          </a:xfrm>
        </p:spPr>
        <p:txBody>
          <a:bodyPr/>
          <a:lstStyle>
            <a:lvl1pPr>
              <a:defRPr sz="900"/>
            </a:lvl1pPr>
          </a:lstStyle>
          <a:p>
            <a:fld id="{99D85C15-F1B3-46B5-A3BF-818EE9318E60}" type="datetimeFigureOut">
              <a:rPr lang="el-GR" smtClean="0"/>
              <a:pPr/>
              <a:t>23/11/2024</a:t>
            </a:fld>
            <a:endParaRPr lang="el-GR"/>
          </a:p>
        </p:txBody>
      </p:sp>
      <p:sp>
        <p:nvSpPr>
          <p:cNvPr id="6" name="5 - Θέση υποσέλιδου"/>
          <p:cNvSpPr>
            <a:spLocks noGrp="1"/>
          </p:cNvSpPr>
          <p:nvPr>
            <p:ph type="ftr" sz="quarter" idx="11"/>
          </p:nvPr>
        </p:nvSpPr>
        <p:spPr>
          <a:xfrm>
            <a:off x="1170432" y="6557169"/>
            <a:ext cx="4948072" cy="301752"/>
          </a:xfrm>
        </p:spPr>
        <p:txBody>
          <a:bodyPr/>
          <a:lstStyle>
            <a:lvl1pPr>
              <a:defRPr sz="900"/>
            </a:lvl1pPr>
          </a:lstStyle>
          <a:p>
            <a:endParaRPr lang="el-GR"/>
          </a:p>
        </p:txBody>
      </p:sp>
      <p:sp>
        <p:nvSpPr>
          <p:cNvPr id="7" name="6 - Θέση αριθμού διαφάνειας"/>
          <p:cNvSpPr>
            <a:spLocks noGrp="1"/>
          </p:cNvSpPr>
          <p:nvPr>
            <p:ph type="sldNum" sz="quarter" idx="12"/>
          </p:nvPr>
        </p:nvSpPr>
        <p:spPr>
          <a:xfrm>
            <a:off x="8217192" y="6556248"/>
            <a:ext cx="365760" cy="301752"/>
          </a:xfrm>
        </p:spPr>
        <p:txBody>
          <a:bodyPr/>
          <a:lstStyle>
            <a:lvl1pPr algn="ctr">
              <a:defRPr sz="900"/>
            </a:lvl1pPr>
          </a:lstStyle>
          <a:p>
            <a:fld id="{BFD5D102-108E-41BA-9299-F319FC2316D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 Ορθογώνιο τρίγωνο"/>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 Ευθεία γραμμή σύνδεσης"/>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 Ευθεία γραμμή σύνδεσης"/>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 Θέση τίτλου"/>
          <p:cNvSpPr>
            <a:spLocks noGrp="1"/>
          </p:cNvSpPr>
          <p:nvPr>
            <p:ph type="title"/>
          </p:nvPr>
        </p:nvSpPr>
        <p:spPr>
          <a:xfrm>
            <a:off x="457200" y="267494"/>
            <a:ext cx="8229600" cy="1399032"/>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99D85C15-F1B3-46B5-A3BF-818EE9318E60}" type="datetimeFigureOut">
              <a:rPr lang="el-GR" smtClean="0"/>
              <a:pPr/>
              <a:t>23/11/2024</a:t>
            </a:fld>
            <a:endParaRPr lang="el-GR"/>
          </a:p>
        </p:txBody>
      </p:sp>
      <p:sp>
        <p:nvSpPr>
          <p:cNvPr id="3" name="2 - Θέση υποσέλιδου"/>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l-GR"/>
          </a:p>
        </p:txBody>
      </p:sp>
      <p:sp>
        <p:nvSpPr>
          <p:cNvPr id="23" name="22 - Θέση αριθμού διαφάνειας"/>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FD5D102-108E-41BA-9299-F319FC2316D2}"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el.wikipedia.org/wiki/%CE%91%CF%81%CF%87%CE%B9%CE%BC%CE%AE%CE%B4%CE%B7%CF%82" TargetMode="External"/><Relationship Id="rId7" Type="http://schemas.openxmlformats.org/officeDocument/2006/relationships/hyperlink" Target="https://el.wikipedia.org/w/index.php?title=%CE%97%CE%BB%CE%B9%CE%B1%CE%BA%CF%8C%CF%82_%CF%86%CE%BF%CF%8D%CF%81%CE%BD%CE%BF%CF%82&amp;action=edit&amp;redlink=1" TargetMode="External"/><Relationship Id="rId2" Type="http://schemas.openxmlformats.org/officeDocument/2006/relationships/hyperlink" Target="https://el.wikipedia.org/wiki/%CE%A1%CE%B5%CE%BD%CE%AD_%CE%9D%CF%84%CE%B5%CE%BA%CE%AC%CF%81%CF%84" TargetMode="External"/><Relationship Id="rId1" Type="http://schemas.openxmlformats.org/officeDocument/2006/relationships/slideLayout" Target="../slideLayouts/slideLayout7.xml"/><Relationship Id="rId6" Type="http://schemas.openxmlformats.org/officeDocument/2006/relationships/hyperlink" Target="https://el.wikipedia.org/wiki/%CE%9A%CE%AC%CF%84%CE%BF%CF%80%CF%84%CF%81%CE%BF" TargetMode="External"/><Relationship Id="rId5" Type="http://schemas.openxmlformats.org/officeDocument/2006/relationships/hyperlink" Target="https://el.wikipedia.org/wiki/%CE%A7%CE%B1%CE%BB%CE%BA%CF%8C%CF%82" TargetMode="External"/><Relationship Id="rId4" Type="http://schemas.openxmlformats.org/officeDocument/2006/relationships/hyperlink" Target="https://el.wikipedia.org/wiki/%CE%9C%CF%80%CF%81%CE%BF%CF%8D%CE%BD%CF%84%CE%B6%CE%BF%CF%82"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l.wikipedia.org/wiki/%CE%91%CE%B8%CE%AE%CE%BD%CE%B1" TargetMode="External"/><Relationship Id="rId2" Type="http://schemas.openxmlformats.org/officeDocument/2006/relationships/hyperlink" Target="https://el.wikipedia.org/wiki/%CE%A3%CE%BA%CE%B1%CF%81%CE%B1%CE%BC%CE%B1%CE%B3%CE%BA%CE%AC%CF%82_(%CF%8C%CF%81%CE%BC%CE%BF%CF%82)" TargetMode="External"/><Relationship Id="rId1" Type="http://schemas.openxmlformats.org/officeDocument/2006/relationships/slideLayout" Target="../slideLayouts/slideLayout7.xml"/><Relationship Id="rId4" Type="http://schemas.openxmlformats.org/officeDocument/2006/relationships/hyperlink" Target="https://el.wikipedia.org/wiki/%CE%A0%CE%AF%CF%83%CF%83%CE%B1"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el.wikipedia.org/wiki/%CE%A0%CE%BB%CE%BF%CF%8D%CF%84%CE%B1%CF%81%CF%87%CE%BF%CF%82"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hyperlink" Target="https://el.wikipedia.org/wiki/%CE%95%CE%BC%CE%B2%CE%B1%CE%B4%CF%8C%CE%BD" TargetMode="External"/><Relationship Id="rId3" Type="http://schemas.openxmlformats.org/officeDocument/2006/relationships/hyperlink" Target="https://el.wikipedia.org/wiki/%CE%9F%CE%BB%CE%BF%CE%BA%CE%BB%CE%AE%CF%81%CF%89%CE%BC%CE%B1" TargetMode="External"/><Relationship Id="rId7" Type="http://schemas.openxmlformats.org/officeDocument/2006/relationships/hyperlink" Target="https://el.wikipedia.org/wiki/%CE%9A%CF%8D%CE%BA%CE%BB%CE%BF%CF%85_%CE%BC%CE%AD%CF%84%CF%81%CE%B7%CF%83%CE%B9%CF%82" TargetMode="External"/><Relationship Id="rId2" Type="http://schemas.openxmlformats.org/officeDocument/2006/relationships/hyperlink" Target="https://el.wikipedia.org/wiki/0,999..." TargetMode="External"/><Relationship Id="rId1" Type="http://schemas.openxmlformats.org/officeDocument/2006/relationships/slideLayout" Target="../slideLayouts/slideLayout7.xml"/><Relationship Id="rId6" Type="http://schemas.openxmlformats.org/officeDocument/2006/relationships/hyperlink" Target="https://el.wikipedia.org/wiki/%CE%91%CF%81%CE%B9%CE%B8%CE%BC%CF%8C%CF%82_%CF%80" TargetMode="External"/><Relationship Id="rId11" Type="http://schemas.openxmlformats.org/officeDocument/2006/relationships/hyperlink" Target="https://el.wikipedia.org/wiki/%CE%91%CF%81%CF%87%CE%B9%CE%BC%CE%AE%CE%B4%CE%B5%CE%B9%CE%B1_%CE%B9%CE%B4%CE%B9%CF%8C%CF%84%CE%B7%CF%84%CE%B1" TargetMode="External"/><Relationship Id="rId5" Type="http://schemas.openxmlformats.org/officeDocument/2006/relationships/hyperlink" Target="https://el.wikipedia.org/wiki/%CE%9C%CE%AD%CE%B8%CE%BF%CE%B4%CE%BF%CF%82_%CF%84%CE%B7%CF%82_%CE%B5%CE%BE%CE%AC%CE%BD%CF%84%CE%BB%CE%B7%CF%83%CE%B7%CF%82" TargetMode="External"/><Relationship Id="rId10" Type="http://schemas.openxmlformats.org/officeDocument/2006/relationships/hyperlink" Target="https://el.wikipedia.org/wiki/%CE%A0%CE%B5%CF%81%CE%AF_%CF%83%CF%86%CE%B1%CE%AF%CF%81%CE%B1%CF%82_%CE%BA%CE%B1%CE%B9_%CE%BA%CF%85%CE%BB%CE%AF%CE%BD%CE%B4%CF%81%CE%BF%CF%85" TargetMode="External"/><Relationship Id="rId4" Type="http://schemas.openxmlformats.org/officeDocument/2006/relationships/hyperlink" Target="https://el.wikipedia.org/wiki/%CE%95%CE%B9%CF%82_%CE%AC%CF%84%CE%BF%CF%80%CE%BF%CE%BD_%CE%B1%CF%80%CE%B1%CE%B3%CF%89%CE%B3%CE%AE" TargetMode="External"/><Relationship Id="rId9" Type="http://schemas.openxmlformats.org/officeDocument/2006/relationships/hyperlink" Target="https://el.wikipedia.org/wiki/%CE%91%CE%BA%CF%84%CE%AF%CE%BD%CE%B1_(%CE%B3%CE%B5%CF%89%CE%BC%CE%B5%CF%84%CF%81%CE%AF%CE%B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l.wikipedia.org/wiki/%CE%A4%CE%B5%CF%84%CF%81%CE%B1%CE%B3%CF%89%CE%BD%CE%B9%CE%BA%CE%AE_%CF%81%CE%AF%CE%B6%CE%B1" TargetMode="External"/><Relationship Id="rId2" Type="http://schemas.openxmlformats.org/officeDocument/2006/relationships/hyperlink" Target="https://el.wikipedia.org/wiki/%CE%9A%CF%8D%CE%BA%CE%BB%CE%BF%CF%85_%CE%BC%CE%AD%CF%84%CF%81%CE%B7%CF%83%CE%B9%CF%82" TargetMode="Externa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hyperlink" Target="https://el.wikipedia.org/wiki/%CE%A0%CE%BF%CE%BB%CE%BB%CE%B1%CF%80%CE%BB%CE%AE_%CF%80%CE%B1%CF%81%CE%B1%CF%84%CE%AE%CF%81%CE%B7%CF%83%CE%B7" TargetMode="External"/><Relationship Id="rId4" Type="http://schemas.openxmlformats.org/officeDocument/2006/relationships/hyperlink" Target="https://el.wikipedia.org/w/index.php?title=John_Wallis&amp;action=edit&amp;redlink=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el.wikipedia.org/wiki/%CE%A0%CE%B1%CF%81%CE%B1%CE%B2%CE%BF%CE%BB%CE%AE_(%CE%B3%CE%B5%CF%89%CE%BC%CE%B5%CF%84%CF%81%CE%AF%CE%B1)" TargetMode="External"/><Relationship Id="rId7" Type="http://schemas.openxmlformats.org/officeDocument/2006/relationships/hyperlink" Target="https://el.wikipedia.org/wiki/%CE%93%CE%B5%CF%89%CE%BC%CE%B5%CF%84%CF%81%CE%B9%CE%BA%CE%AE_%CF%80%CF%81%CF%8C%CE%BF%CE%B4%CE%BF%CF%82" TargetMode="External"/><Relationship Id="rId2" Type="http://schemas.openxmlformats.org/officeDocument/2006/relationships/hyperlink" Target="https://el.wikipedia.org/wiki/%CE%A4%CE%B5%CF%84%CF%81%CE%B1%CE%B3%CF%89%CE%BD%CE%B9%CF%83%CE%BC%CF%8C%CF%82_%CF%80%CE%B1%CF%81%CE%B1%CE%B2%CE%BF%CE%BB%CE%AE%CF%82" TargetMode="External"/><Relationship Id="rId1" Type="http://schemas.openxmlformats.org/officeDocument/2006/relationships/slideLayout" Target="../slideLayouts/slideLayout7.xml"/><Relationship Id="rId6" Type="http://schemas.openxmlformats.org/officeDocument/2006/relationships/hyperlink" Target="https://el.wikipedia.org/w/index.php?title=%CE%93%CE%B5%CF%89%CE%BC%CE%B5%CF%84%CF%81%CE%B9%CE%BA%CE%AE_%CF%83%CE%B5%CE%B9%CF%81%CE%AC&amp;action=edit&amp;redlink=1" TargetMode="External"/><Relationship Id="rId5" Type="http://schemas.openxmlformats.org/officeDocument/2006/relationships/hyperlink" Target="https://el.wikipedia.org/wiki/%CE%A3%CE%B5%CE%B9%CF%81%CE%AC" TargetMode="External"/><Relationship Id="rId4" Type="http://schemas.openxmlformats.org/officeDocument/2006/relationships/hyperlink" Target="https://el.wikipedia.org/wiki/%CE%A4%CF%81%CE%AF%CE%B3%CF%89%CE%BD%CE%B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l.wikipedia.org/wiki/%CE%95%CE%BB%CE%BB%CE%B7%CE%BD%CE%B9%CE%BA%CF%8C_%CF%83%CF%8D%CF%83%CF%84%CE%B7%CE%BC%CE%B1_%CE%B1%CF%81%CE%AF%CE%B8%CE%BC%CE%B7%CF%83%CE%B7%CF%82" TargetMode="External"/><Relationship Id="rId2" Type="http://schemas.openxmlformats.org/officeDocument/2006/relationships/hyperlink" Target="https://el.wikipedia.org/wiki/%CE%A8%CE%B1%CE%BC%CE%BC%CE%AF%CF%84%CE%B7%CF%82_(%CE%91%CF%81%CF%87%CE%B9%CE%BC%CE%AE%CE%B4%CE%B7%CF%82)" TargetMode="External"/><Relationship Id="rId1" Type="http://schemas.openxmlformats.org/officeDocument/2006/relationships/slideLayout" Target="../slideLayouts/slideLayout7.xml"/><Relationship Id="rId5" Type="http://schemas.openxmlformats.org/officeDocument/2006/relationships/hyperlink" Target="https://el.wikipedia.org/wiki/%CE%91%CF%81%CF%87%CE%B9%CE%BC%CE%AE%CE%B4%CE%B7%CF%82" TargetMode="External"/><Relationship Id="rId4" Type="http://schemas.openxmlformats.org/officeDocument/2006/relationships/image" Target="../media/image10.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hyperlink" Target="https://el.wikipedia.org/wiki/%CE%95%CF%86%CE%B5%CF%8D%CF%81%CE%B5%CF%83%CE%B7" TargetMode="External"/><Relationship Id="rId3" Type="http://schemas.openxmlformats.org/officeDocument/2006/relationships/hyperlink" Target="https://el.wikipedia.org/wiki/%CE%9C%CE%B5%CE%B3%CE%AC%CE%BB%CE%B7_%CE%95%CE%BB%CE%BB%CE%AC%CE%B4%CE%B1" TargetMode="External"/><Relationship Id="rId7" Type="http://schemas.openxmlformats.org/officeDocument/2006/relationships/hyperlink" Target="https://el.wikipedia.org/wiki/%CE%A6%CF%85%CF%83%CE%B9%CE%BA%CF%8C%CF%82" TargetMode="External"/><Relationship Id="rId2" Type="http://schemas.openxmlformats.org/officeDocument/2006/relationships/hyperlink" Target="https://el.wikipedia.org/wiki/%CE%A3%CF%85%CF%81%CE%B1%CE%BA%CE%BF%CF%8D%CF%83%CE%B5%CF%82" TargetMode="External"/><Relationship Id="rId1" Type="http://schemas.openxmlformats.org/officeDocument/2006/relationships/slideLayout" Target="../slideLayouts/slideLayout6.xml"/><Relationship Id="rId6" Type="http://schemas.openxmlformats.org/officeDocument/2006/relationships/hyperlink" Target="https://el.wikipedia.org/wiki/%CE%9C%CE%B7%CF%87%CE%B1%CE%BD%CE%B9%CE%BA%CE%AE" TargetMode="External"/><Relationship Id="rId11" Type="http://schemas.openxmlformats.org/officeDocument/2006/relationships/image" Target="../media/image2.jpeg"/><Relationship Id="rId5" Type="http://schemas.openxmlformats.org/officeDocument/2006/relationships/hyperlink" Target="https://el.wikipedia.org/wiki/%CE%9C%CE%B1%CE%B8%CE%B7%CE%BC%CE%B1%CF%84%CE%B9%CE%BA%CF%8C%CF%82" TargetMode="External"/><Relationship Id="rId10" Type="http://schemas.openxmlformats.org/officeDocument/2006/relationships/hyperlink" Target="https://el.wikipedia.org/wiki/%CE%91%CF%81%CF%87%CE%B9%CE%BC%CE%AE%CE%B4%CE%B7%CF%82" TargetMode="External"/><Relationship Id="rId4" Type="http://schemas.openxmlformats.org/officeDocument/2006/relationships/hyperlink" Target="https://el.wikipedia.org/wiki/%CE%91%CF%81%CF%87%CE%B1%CE%AF%CE%B1_%CE%95%CE%BB%CE%BB%CE%AC%CE%B4%CE%B1" TargetMode="External"/><Relationship Id="rId9" Type="http://schemas.openxmlformats.org/officeDocument/2006/relationships/hyperlink" Target="https://el.wikipedia.org/wiki/%CE%91%CF%83%CF%84%CF%81%CE%BF%CE%BD%CF%8C%CE%BC%CE%BF%CF%82"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s://el.wikipedia.org/wiki/%CE%A3%CF%84%CE%B1%CF%84%CE%B9%CE%BA%CE%AE" TargetMode="External"/><Relationship Id="rId7" Type="http://schemas.openxmlformats.org/officeDocument/2006/relationships/hyperlink" Target="https://el.wikipedia.org/wiki/%CE%91%CE%BD%CF%84%CE%BB%CE%AF%CE%B1_%CE%BC%CE%B5_%CE%BA%CE%BF%CF%87%CE%BB%CE%AF%CE%B1" TargetMode="External"/><Relationship Id="rId2" Type="http://schemas.openxmlformats.org/officeDocument/2006/relationships/hyperlink" Target="https://el.wikipedia.org/wiki/%CE%A5%CE%B4%CF%81%CE%BF%CF%83%CF%84%CE%B1%CF%84%CE%B9%CE%BA%CE%AE" TargetMode="External"/><Relationship Id="rId1" Type="http://schemas.openxmlformats.org/officeDocument/2006/relationships/slideLayout" Target="../slideLayouts/slideLayout7.xml"/><Relationship Id="rId6" Type="http://schemas.openxmlformats.org/officeDocument/2006/relationships/hyperlink" Target="https://el.wikipedia.org/w/index.php?title=%CE%A0%CE%BF%CE%BB%CE%B9%CE%BF%CF%81%CE%BA%CE%B7%CF%84%CE%B9%CE%BA%CE%AE_%CE%BC%CE%B7%CF%87%CE%B1%CE%BD%CE%AE&amp;action=edit&amp;redlink=1" TargetMode="External"/><Relationship Id="rId5" Type="http://schemas.openxmlformats.org/officeDocument/2006/relationships/hyperlink" Target="https://el.wikipedia.org/wiki/%CE%9C%CE%B7%CF%87%CE%B1%CE%BD%CE%AE" TargetMode="External"/><Relationship Id="rId4" Type="http://schemas.openxmlformats.org/officeDocument/2006/relationships/hyperlink" Target="https://el.wikipedia.org/wiki/%CE%9C%CE%BF%CF%87%CE%BB%CF%8C%CF%82"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l.wikipedia.org/wiki/%CE%A3%CE%B5%CE%B9%CF%81%CE%AC" TargetMode="External"/><Relationship Id="rId3" Type="http://schemas.openxmlformats.org/officeDocument/2006/relationships/hyperlink" Target="https://el.wikipedia.org/wiki/%CE%9C%CE%AD%CE%B8%CE%BF%CE%B4%CE%BF%CF%82_%CF%84%CE%B7%CF%82_%CE%B5%CE%BE%CE%AC%CE%BD%CF%84%CE%BB%CE%B7%CF%83%CE%B7%CF%82" TargetMode="External"/><Relationship Id="rId7" Type="http://schemas.openxmlformats.org/officeDocument/2006/relationships/hyperlink" Target="https://el.wikipedia.org/wiki/%CE%86%CF%80%CE%B5%CE%B9%CF%81%CE%BF" TargetMode="External"/><Relationship Id="rId12" Type="http://schemas.openxmlformats.org/officeDocument/2006/relationships/image" Target="../media/image4.jpeg"/><Relationship Id="rId2" Type="http://schemas.openxmlformats.org/officeDocument/2006/relationships/hyperlink" Target="https://el.wikipedia.org/wiki/%CE%91%CF%81%CF%87%CE%B9%CE%BC%CE%AE%CE%B4%CE%B7%CF%82" TargetMode="External"/><Relationship Id="rId1" Type="http://schemas.openxmlformats.org/officeDocument/2006/relationships/slideLayout" Target="../slideLayouts/slideLayout7.xml"/><Relationship Id="rId6" Type="http://schemas.openxmlformats.org/officeDocument/2006/relationships/hyperlink" Target="https://el.wikipedia.org/wiki/%CE%86%CE%B8%CF%81%CE%BF%CE%B9%CF%83%CE%B7" TargetMode="External"/><Relationship Id="rId11" Type="http://schemas.openxmlformats.org/officeDocument/2006/relationships/hyperlink" Target="https://el.wikipedia.org/w/index.php?title=%CE%95%CF%80%CE%B1%CE%BD%CE%B1%CF%83%CF%84%CE%B1%CF%84%CE%B9%CE%BA%CE%AE_%CE%B5%CF%80%CE%B9%CF%86%CE%AC%CE%BD%CE%B5%CE%B9%CE%B1&amp;action=edit&amp;redlink=1" TargetMode="External"/><Relationship Id="rId5" Type="http://schemas.openxmlformats.org/officeDocument/2006/relationships/hyperlink" Target="https://el.wikipedia.org/wiki/%CE%A0%CE%B1%CF%81%CE%B1%CE%B2%CE%BF%CE%BB%CE%AE_(%CE%B3%CE%B5%CF%89%CE%BC%CE%B5%CF%84%CF%81%CE%AF%CE%B1)" TargetMode="External"/><Relationship Id="rId10" Type="http://schemas.openxmlformats.org/officeDocument/2006/relationships/hyperlink" Target="https://el.wikipedia.org/wiki/%CE%8C%CE%B3%CE%BA%CE%BF%CF%82" TargetMode="External"/><Relationship Id="rId4" Type="http://schemas.openxmlformats.org/officeDocument/2006/relationships/hyperlink" Target="https://el.wikipedia.org/wiki/%CE%A0%CE%B5%CF%81%CE%B9%CE%BF%CF%87%CE%AE_(%CE%BC%CE%B1%CE%B8%CE%B7%CE%BC%CE%B1%CF%84%CE%B9%CE%BA%CE%AC)" TargetMode="External"/><Relationship Id="rId9" Type="http://schemas.openxmlformats.org/officeDocument/2006/relationships/hyperlink" Target="https://el.wikipedia.org/wiki/%CE%91%CF%81%CE%B9%CE%B8%CE%BC%CF%8C%CF%82_%CF%80"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l.wikipedia.org/wiki/%CE%A0%CE%BB%CE%BF%CF%8D%CF%84%CE%B1%CF%81%CF%87%CE%BF%CF%82" TargetMode="External"/><Relationship Id="rId13" Type="http://schemas.openxmlformats.org/officeDocument/2006/relationships/hyperlink" Target="https://el.wikipedia.org/wiki/%CE%9A%CF%8C%CE%BD%CF%89%CE%BD_%CE%BF_%CE%A3%CE%AC%CE%BC%CE%B9%CE%BF%CF%82" TargetMode="External"/><Relationship Id="rId3" Type="http://schemas.openxmlformats.org/officeDocument/2006/relationships/hyperlink" Target="https://el.wikipedia.org/wiki/%CE%A3%CE%B9%CE%BA%CE%B5%CE%BB%CE%AF%CE%B1" TargetMode="External"/><Relationship Id="rId7" Type="http://schemas.openxmlformats.org/officeDocument/2006/relationships/hyperlink" Target="https://el.wikipedia.org/wiki/%CE%91%CF%83%CF%84%CF%81%CE%BF%CE%BD%CF%8C%CE%BC%CE%BF%CF%82" TargetMode="External"/><Relationship Id="rId12" Type="http://schemas.openxmlformats.org/officeDocument/2006/relationships/hyperlink" Target="https://el.wikipedia.org/wiki/%CE%91%CF%81%CF%87%CE%B1%CE%AF%CE%B1_%CE%91%CE%AF%CE%B3%CF%85%CF%80%CF%84%CE%BF%CF%82" TargetMode="External"/><Relationship Id="rId2" Type="http://schemas.openxmlformats.org/officeDocument/2006/relationships/hyperlink" Target="https://el.wikipedia.org/wiki/%CE%A3%CF%85%CF%81%CE%B1%CE%BA%CE%BF%CF%8D%CF%83%CE%B5%CF%82" TargetMode="External"/><Relationship Id="rId16" Type="http://schemas.openxmlformats.org/officeDocument/2006/relationships/hyperlink" Target="https://el.wikipedia.org/wiki/%CE%A0%CF%81%CF%8C%CE%B2%CE%BB%CE%B7%CE%BC%CE%B1_%CE%92%CE%BF%CE%B5%CE%B9%CE%BA%CF%8C%CE%BD" TargetMode="External"/><Relationship Id="rId1" Type="http://schemas.openxmlformats.org/officeDocument/2006/relationships/slideLayout" Target="../slideLayouts/slideLayout6.xml"/><Relationship Id="rId6" Type="http://schemas.openxmlformats.org/officeDocument/2006/relationships/hyperlink" Target="https://el.wikipedia.org/wiki/%CE%A8%CE%B1%CE%BC%CE%BC%CE%AF%CF%84%CE%B7%CF%82_(%CE%91%CF%81%CF%87%CE%B9%CE%BC%CE%AE%CE%B4%CE%B7%CF%82)" TargetMode="External"/><Relationship Id="rId11" Type="http://schemas.openxmlformats.org/officeDocument/2006/relationships/hyperlink" Target="https://el.wikipedia.org/wiki/%CE%91%CF%81%CF%87%CE%B1%CE%AF%CE%B1_%CE%91%CE%BB%CE%B5%CE%BE%CE%AC%CE%BD%CE%B4%CF%81%CE%B5%CE%B9%CE%B1" TargetMode="External"/><Relationship Id="rId5" Type="http://schemas.openxmlformats.org/officeDocument/2006/relationships/hyperlink" Target="https://el.wikipedia.org/wiki/%CE%91%CF%81%CF%87%CE%B9%CE%BC%CE%AE%CE%B4%CE%B7%CF%82" TargetMode="External"/><Relationship Id="rId15" Type="http://schemas.openxmlformats.org/officeDocument/2006/relationships/hyperlink" Target="https://el.wikipedia.org/wiki/%CE%A0%CE%B5%CF%81%CE%AF_%CE%BC%CE%B7%CF%87%CE%B1%CE%BD%CE%B9%CE%BA%CF%8E%CE%BD_%CE%B8%CE%B5%CF%89%CF%81%CE%B7%CE%BC%CE%AC%CF%84%CF%89%CE%BD_%CF%80%CF%81%CE%BF%CF%82_%CE%95%CF%81%CE%B1%CF%84%CE%BF%CF%83%CE%B8%CE%AD%CE%BD%CE%B7_%CE%AD%CF%86%CE%BF%CE%B4%CE%BF%CF%82" TargetMode="External"/><Relationship Id="rId10" Type="http://schemas.openxmlformats.org/officeDocument/2006/relationships/hyperlink" Target="https://el.wikipedia.org/wiki/%CE%99%CE%AD%CF%81%CF%89%CE%BD_%CE%92%CE%84_%CF%84%CF%89%CE%BD_%CE%A3%CF%85%CF%81%CE%B1%CE%BA%CE%BF%CF%85%CF%83%CF%8E%CE%BD" TargetMode="External"/><Relationship Id="rId4" Type="http://schemas.openxmlformats.org/officeDocument/2006/relationships/hyperlink" Target="https://el.wikipedia.org/wiki/%CE%99%CF%89%CE%AC%CE%BD%CE%BD%CE%B7%CF%82_%CE%A4%CE%B6%CE%AD%CF%84%CE%B6%CE%B7%CF%82" TargetMode="External"/><Relationship Id="rId9" Type="http://schemas.openxmlformats.org/officeDocument/2006/relationships/hyperlink" Target="https://el.wikipedia.org/wiki/%CE%92%CE%AF%CE%BF%CE%B9_%CE%A0%CE%B1%CF%81%CE%AC%CE%BB%CE%BB%CE%B7%CE%BB%CE%BF%CE%B9" TargetMode="External"/><Relationship Id="rId14" Type="http://schemas.openxmlformats.org/officeDocument/2006/relationships/hyperlink" Target="https://el.wikipedia.org/wiki/%CE%95%CF%81%CE%B1%CF%84%CE%BF%CF%83%CE%B8%CE%AD%CE%BD%CE%B7%CF%82_%CE%BF_%CE%9A%CF%85%CF%81%CE%B7%CE%BD%CE%B1%CE%AF%CE%BF%CF%82"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l.wikipedia.org/wiki/%CE%9C%CE%AC%CF%81%CE%BA%CE%BF%CF%82_%CE%9A%CE%BB%CE%B1%CF%8D%CE%B4%CE%B9%CE%BF%CF%82_%CE%9C%CE%AC%CF%81%CE%BA%CE%B5%CE%BB%CE%BB%CE%BF%CF%82" TargetMode="External"/><Relationship Id="rId2" Type="http://schemas.openxmlformats.org/officeDocument/2006/relationships/hyperlink" Target="https://el.wikipedia.org/wiki/%CE%92%CE%84_%CE%A1%CF%89%CE%BC%CE%B1%CE%B9%CE%BF-%CE%9A%CE%B1%CF%81%CF%87%CE%B7%CE%B4%CE%BF%CE%BD%CE%B9%CE%B1%CE%BA%CF%8C%CF%82_%CE%A0%CF%8C%CE%BB%CE%B5%CE%BC%CE%BF%CF%82" TargetMode="External"/><Relationship Id="rId1" Type="http://schemas.openxmlformats.org/officeDocument/2006/relationships/slideLayout" Target="../slideLayouts/slideLayout7.xml"/><Relationship Id="rId6" Type="http://schemas.openxmlformats.org/officeDocument/2006/relationships/hyperlink" Target="https://el.wikipedia.org/w/index.php?title=%CE%9C%CE%B1%CE%B8%CE%B7%CE%BC%CE%B1%CF%84%CE%B9%CE%BA%CF%8C_%CE%B4%CE%B9%CE%AC%CE%B3%CF%81%CE%B1%CE%BC%CE%BC%CE%B1&amp;action=edit&amp;redlink=1" TargetMode="External"/><Relationship Id="rId5" Type="http://schemas.openxmlformats.org/officeDocument/2006/relationships/hyperlink" Target="https://el.wikipedia.org/wiki/%CE%A0%CE%BB%CE%BF%CF%8D%CF%84%CE%B1%CF%81%CF%87%CE%BF%CF%82" TargetMode="External"/><Relationship Id="rId4" Type="http://schemas.openxmlformats.org/officeDocument/2006/relationships/hyperlink" Target="https://el.wikipedia.org/wiki/%CE%A0%CE%BF%CE%BB%CE%B9%CE%BF%CF%81%CE%BA%CE%AF%CE%B1"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l.wikipedia.org/wiki/%CE%95%CE%BC%CE%B2%CE%B1%CE%B4%CF%8C%CE%BD" TargetMode="External"/><Relationship Id="rId3" Type="http://schemas.openxmlformats.org/officeDocument/2006/relationships/hyperlink" Target="https://el.wikipedia.org/wiki/%CE%9C%CE%B1%CE%B8%CE%B7%CE%BC%CE%B1%CF%84%CE%B9%CE%BA%CE%AE_%CE%B1%CF%80%CF%8C%CE%B4%CE%B5%CE%B9%CE%BE%CE%B7" TargetMode="External"/><Relationship Id="rId7" Type="http://schemas.openxmlformats.org/officeDocument/2006/relationships/hyperlink" Target="https://el.wikipedia.org/wiki/%CE%94%CE%B9%CE%AC%CE%BC%CE%B5%CF%84%CF%81%CE%BF%CF%82" TargetMode="External"/><Relationship Id="rId2" Type="http://schemas.openxmlformats.org/officeDocument/2006/relationships/hyperlink" Target="https://el.wikipedia.org/wiki/%CE%9B%CE%B1%CF%84%CE%B9%CE%BD%CE%B9%CE%BA%CE%AC" TargetMode="External"/><Relationship Id="rId1" Type="http://schemas.openxmlformats.org/officeDocument/2006/relationships/slideLayout" Target="../slideLayouts/slideLayout7.xml"/><Relationship Id="rId6" Type="http://schemas.openxmlformats.org/officeDocument/2006/relationships/hyperlink" Target="https://el.wikipedia.org/wiki/%CE%8E%CF%88%CE%BF%CF%82" TargetMode="External"/><Relationship Id="rId11" Type="http://schemas.openxmlformats.org/officeDocument/2006/relationships/hyperlink" Target="https://el.wikipedia.org/w/index.php?title=%CE%9A%CF%85%CE%B1%CE%AF%CF%83%CF%84%CF%89%CF%81&amp;action=edit&amp;redlink=1" TargetMode="External"/><Relationship Id="rId5" Type="http://schemas.openxmlformats.org/officeDocument/2006/relationships/hyperlink" Target="https://el.wikipedia.org/wiki/%CE%9A%CF%8D%CE%BB%CE%B9%CE%BD%CE%B4%CF%81%CE%BF%CF%82_(%CE%B3%CE%B5%CF%89%CE%BC%CE%B5%CF%84%CF%81%CE%AF%CE%B1)" TargetMode="External"/><Relationship Id="rId10" Type="http://schemas.openxmlformats.org/officeDocument/2006/relationships/hyperlink" Target="https://el.wikipedia.org/wiki/%CE%9A%CE%B9%CE%BA%CE%AD%CF%81%CF%89%CE%BD" TargetMode="External"/><Relationship Id="rId4" Type="http://schemas.openxmlformats.org/officeDocument/2006/relationships/hyperlink" Target="https://el.wikipedia.org/wiki/%CE%A3%CF%86%CE%B1%CE%AF%CF%81%CE%B1" TargetMode="External"/><Relationship Id="rId9" Type="http://schemas.openxmlformats.org/officeDocument/2006/relationships/hyperlink" Target="https://el.wikipedia.org/wiki/%CE%8C%CE%B3%CE%BA%CE%BF%CF%82"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l.wikipedia.org/wiki/%CE%91%CF%81%CF%87%CE%B1%CE%AF%CE%B1_%CE%A1%CF%8E%CE%BC%CE%B7" TargetMode="External"/><Relationship Id="rId2" Type="http://schemas.openxmlformats.org/officeDocument/2006/relationships/hyperlink" Target="https://el.wikipedia.org/wiki/%CE%91%CE%B3%CE%B1%CE%B8%CE%BF%CE%BA%CE%BB%CE%AE%CF%82_%CF%84%CF%89%CE%BD_%CE%A3%CF%85%CF%81%CE%B1%CE%BA%CE%BF%CF%85%CF%83%CF%8E%CE%BD" TargetMode="Externa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hyperlink" Target="https://el.wikipedia.org/wiki/%CE%9B%CE%AF%CE%B2%CE%B9%CE%BF%CF%82" TargetMode="External"/><Relationship Id="rId4" Type="http://schemas.openxmlformats.org/officeDocument/2006/relationships/hyperlink" Target="https://el.wikipedia.org/wiki/%CE%A0%CE%BF%CE%BB%CF%8D%CE%B2%CE%B9%CE%BF%CF%82"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el.wikipedia.org/w/index.php?title=%CE%A0%CE%BF%CE%BB%CE%B9%CE%BF%CF%81%CE%BA%CE%AF%CE%B1_%CF%84%CF%89%CE%BD_%CE%A3%CF%85%CF%81%CE%B1%CE%BA%CE%BF%CF%85%CF%83%CF%8E%CE%BD&amp;action=edit&amp;redlink=1" TargetMode="External"/><Relationship Id="rId7" Type="http://schemas.openxmlformats.org/officeDocument/2006/relationships/image" Target="../media/image6.png"/><Relationship Id="rId2" Type="http://schemas.openxmlformats.org/officeDocument/2006/relationships/hyperlink" Target="https://el.wikipedia.org/wiki/%CE%9B%CE%BF%CF%85%CE%BA%CE%B9%CE%B1%CE%BD%CF%8C%CF%82" TargetMode="External"/><Relationship Id="rId1" Type="http://schemas.openxmlformats.org/officeDocument/2006/relationships/slideLayout" Target="../slideLayouts/slideLayout6.xml"/><Relationship Id="rId6" Type="http://schemas.openxmlformats.org/officeDocument/2006/relationships/hyperlink" Target="https://el.wikipedia.org/wiki/%CE%91%CF%81%CF%87%CE%B9%CE%BC%CE%AE%CE%B4%CE%B7%CF%82" TargetMode="External"/><Relationship Id="rId5" Type="http://schemas.openxmlformats.org/officeDocument/2006/relationships/hyperlink" Target="https://el.wikipedia.org/w/index.php?title=%CE%A6%CE%BB%CE%B5%CE%B3%CF%8C%CE%BC%CE%B5%CE%BD%CE%BF_%CE%B3%CF%85%CE%B1%CE%BB%CE%AF&amp;action=edit&amp;redlink=1" TargetMode="External"/><Relationship Id="rId4" Type="http://schemas.openxmlformats.org/officeDocument/2006/relationships/hyperlink" Target="https://el.wikipedia.org/wiki/%CE%91%CE%BD%CE%B8%CE%AD%CE%BC%CE%B9%CE%BF%CF%82_%CE%BF_%CE%A4%CF%81%CE%B1%CE%BB%CE%BB%CE%B9%CE%B1%CE%BD%CF%8C%CF%8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714620"/>
            <a:ext cx="8786842" cy="1470025"/>
          </a:xfrm>
        </p:spPr>
        <p:txBody>
          <a:bodyPr/>
          <a:lstStyle/>
          <a:p>
            <a:r>
              <a:rPr lang="el-GR" b="1" i="1" dirty="0" smtClean="0"/>
              <a:t>ΜΑΘΗΜΑΤΙΚΑ Γ’ ΓΥΜΝΑΣΙΟΥ</a:t>
            </a:r>
            <a:endParaRPr lang="el-GR" b="1" i="1" dirty="0"/>
          </a:p>
        </p:txBody>
      </p:sp>
      <p:sp>
        <p:nvSpPr>
          <p:cNvPr id="3" name="2 - Υπότιτλος"/>
          <p:cNvSpPr>
            <a:spLocks noGrp="1"/>
          </p:cNvSpPr>
          <p:nvPr>
            <p:ph type="subTitle" idx="1"/>
          </p:nvPr>
        </p:nvSpPr>
        <p:spPr>
          <a:xfrm>
            <a:off x="2743200" y="5105400"/>
            <a:ext cx="6400800" cy="1752600"/>
          </a:xfrm>
        </p:spPr>
        <p:txBody>
          <a:bodyPr/>
          <a:lstStyle/>
          <a:p>
            <a:r>
              <a:rPr lang="el-GR" b="1" i="1" dirty="0" smtClean="0">
                <a:solidFill>
                  <a:schemeClr val="tx1"/>
                </a:solidFill>
              </a:rPr>
              <a:t>ΦΩΤΕΙΝΉ ΚΑΡΑΔΉΜΟΥ</a:t>
            </a:r>
          </a:p>
          <a:p>
            <a:r>
              <a:rPr lang="el-GR" b="1" i="1" dirty="0" smtClean="0">
                <a:solidFill>
                  <a:schemeClr val="tx1"/>
                </a:solidFill>
              </a:rPr>
              <a:t>ΈΤΟΣ 2024-2025</a:t>
            </a:r>
          </a:p>
          <a:p>
            <a:r>
              <a:rPr lang="el-GR" b="1" i="1" dirty="0" smtClean="0">
                <a:solidFill>
                  <a:schemeClr val="tx1"/>
                </a:solidFill>
              </a:rPr>
              <a:t>ΤΆΞΗΜ Γ1</a:t>
            </a:r>
            <a:endParaRPr lang="el-GR" b="1" i="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117693"/>
            <a:ext cx="4929190" cy="6232475"/>
          </a:xfrm>
          <a:prstGeom prst="rect">
            <a:avLst/>
          </a:prstGeom>
        </p:spPr>
        <p:txBody>
          <a:bodyPr wrap="square">
            <a:spAutoFit/>
          </a:bodyPr>
          <a:lstStyle/>
          <a:p>
            <a:r>
              <a:rPr lang="el-GR" sz="2100" b="1" i="1" dirty="0" smtClean="0"/>
              <a:t>Αυτό το υποτιθέμενο όπλο υπήρξε θέμα συνεχόμενης διαμάχης από την Αναγέννηση. Ο </a:t>
            </a:r>
            <a:r>
              <a:rPr lang="el-GR" sz="2100" b="1" i="1" dirty="0" smtClean="0">
                <a:hlinkClick r:id="rId2" tooltip="Ρενέ Ντεκάρτ"/>
              </a:rPr>
              <a:t>Ρενέ </a:t>
            </a:r>
            <a:r>
              <a:rPr lang="el-GR" sz="2100" b="1" i="1" dirty="0" err="1" smtClean="0">
                <a:hlinkClick r:id="rId2" tooltip="Ρενέ Ντεκάρτ"/>
              </a:rPr>
              <a:t>Ντεκάρτ</a:t>
            </a:r>
            <a:r>
              <a:rPr lang="el-GR" sz="2100" b="1" i="1" dirty="0" smtClean="0"/>
              <a:t> το απέρριψε ως λανθασμένο, ενώ νέες έρευνες έχουν αποπειραθεί να αναπαραστήσουν το αποτέλεσμα χρησιμοποιώντας μόνο τα μέσα που ήταν διαθέσιμα στον Αρχιμήδη.</a:t>
            </a:r>
            <a:r>
              <a:rPr lang="el-GR" sz="2100" b="1" i="1" baseline="30000" dirty="0" smtClean="0">
                <a:hlinkClick r:id="rId3"/>
              </a:rPr>
              <a:t>[38]</a:t>
            </a:r>
            <a:r>
              <a:rPr lang="el-GR" sz="2100" b="1" i="1" dirty="0" smtClean="0"/>
              <a:t> Έχει προταθεί ότι μια μεγάλη παράταξη από αρκετά γυαλισμένες </a:t>
            </a:r>
            <a:r>
              <a:rPr lang="el-GR" sz="2100" b="1" i="1" dirty="0" smtClean="0">
                <a:hlinkClick r:id="rId4" tooltip="Μπρούντζος"/>
              </a:rPr>
              <a:t>μπρούτζινες</a:t>
            </a:r>
            <a:r>
              <a:rPr lang="el-GR" sz="2100" b="1" i="1" dirty="0" smtClean="0"/>
              <a:t> ή </a:t>
            </a:r>
            <a:r>
              <a:rPr lang="el-GR" sz="2100" b="1" i="1" dirty="0" smtClean="0">
                <a:hlinkClick r:id="rId5" tooltip="Χαλκός"/>
              </a:rPr>
              <a:t>χάλκινες</a:t>
            </a:r>
            <a:r>
              <a:rPr lang="el-GR" sz="2100" b="1" i="1" dirty="0" smtClean="0"/>
              <a:t> ασπίδες οι οποίες λειτουργούσαν σαν καθρέπτες θα μπορούσαν να είχαν χρησιμοποιηθεί για να συγκεντρώσουν το ηλιακό φως στο πλοίο. Αυτό θα βασιζόταν στην αρχή του </a:t>
            </a:r>
            <a:r>
              <a:rPr lang="el-GR" sz="2100" b="1" i="1" dirty="0" smtClean="0">
                <a:hlinkClick r:id="rId6" tooltip="Κάτοπτρο"/>
              </a:rPr>
              <a:t>παραβολικού κατόπτρου</a:t>
            </a:r>
            <a:r>
              <a:rPr lang="el-GR" sz="2100" b="1" i="1" dirty="0" smtClean="0"/>
              <a:t> με παρόμοιο τρόπο όπως σε έναν </a:t>
            </a:r>
            <a:r>
              <a:rPr lang="el-GR" sz="2100" b="1" i="1" dirty="0" smtClean="0">
                <a:hlinkClick r:id="rId7" tooltip="Ηλιακός φούρνος (δεν έχει γραφτεί ακόμα)"/>
              </a:rPr>
              <a:t>ηλιακό φούρνο</a:t>
            </a:r>
            <a:r>
              <a:rPr lang="el-GR" sz="2100" b="1" i="1" dirty="0" smtClean="0"/>
              <a:t>.</a:t>
            </a:r>
            <a:endParaRPr lang="el-GR" sz="2100" b="1" i="1" dirty="0"/>
          </a:p>
        </p:txBody>
      </p:sp>
      <p:pic>
        <p:nvPicPr>
          <p:cNvPr id="22530" name="Picture 2" descr="https://upload.wikimedia.org/wikipedia/commons/thumb/4/43/Archimedes.png/269px-Archimedes.png"/>
          <p:cNvPicPr>
            <a:picLocks noChangeAspect="1" noChangeArrowheads="1"/>
          </p:cNvPicPr>
          <p:nvPr/>
        </p:nvPicPr>
        <p:blipFill>
          <a:blip r:embed="rId8"/>
          <a:srcRect/>
          <a:stretch>
            <a:fillRect/>
          </a:stretch>
        </p:blipFill>
        <p:spPr bwMode="auto">
          <a:xfrm>
            <a:off x="4929190" y="-1"/>
            <a:ext cx="4214810" cy="450057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6429404" cy="6370975"/>
          </a:xfrm>
          <a:prstGeom prst="rect">
            <a:avLst/>
          </a:prstGeom>
        </p:spPr>
        <p:txBody>
          <a:bodyPr wrap="square">
            <a:spAutoFit/>
          </a:bodyPr>
          <a:lstStyle/>
          <a:p>
            <a:r>
              <a:rPr lang="el-GR" sz="2200" b="1" i="1" dirty="0" smtClean="0"/>
              <a:t>Μια δοκιμή της ακτίνας φωτός του Αρχιμήδη έγινε το 1973 από τον Έλληνα επιστήμονα Ιωάννη </a:t>
            </a:r>
            <a:r>
              <a:rPr lang="el-GR" sz="2200" b="1" i="1" dirty="0" err="1" smtClean="0"/>
              <a:t>Σάκκα</a:t>
            </a:r>
            <a:r>
              <a:rPr lang="el-GR" sz="2200" b="1" i="1" dirty="0" smtClean="0"/>
              <a:t>. Το πείραμα έλαβε χώρα στη ναυτική βάση του </a:t>
            </a:r>
            <a:r>
              <a:rPr lang="el-GR" sz="2200" b="1" i="1" dirty="0" smtClean="0">
                <a:hlinkClick r:id="rId2" tooltip="Σκαραμαγκάς (όρμος)"/>
              </a:rPr>
              <a:t>Σκαραμαγκά</a:t>
            </a:r>
            <a:r>
              <a:rPr lang="el-GR" sz="2200" b="1" i="1" dirty="0" smtClean="0"/>
              <a:t> έξω από την </a:t>
            </a:r>
            <a:r>
              <a:rPr lang="el-GR" sz="2200" b="1" i="1" dirty="0" smtClean="0">
                <a:hlinkClick r:id="rId3" tooltip="Αθήνα"/>
              </a:rPr>
              <a:t>Αθήνα</a:t>
            </a:r>
            <a:r>
              <a:rPr lang="el-GR" sz="2200" b="1" i="1" dirty="0" smtClean="0"/>
              <a:t>. Για αυτή τη περίπτωση χρησιμοποιήθηκαν 70 καθρέπτες, ο καθένας με χάλκινη επίστρωση και μέγεθος περίπου στα 1,5 επί 1 m. Οι καθρέπτες στράφηκαν σε ένα ομοίωμα από κόντρα πλακέ ενός ρωμαϊκού πολεμικού πλοίου το οποίο βρισκόταν σε απόσταση κοντά στα 50 m. Όταν οι καθρέπτες σημάδεψαν με ακρίβεια το πλοίο, αυτό έπιασε φωτιά μέσα σε λίγα δευτερόλεπτα. Το πλοίο από κόντρα πλακέ ήταν επιστρωμένο με βαφή </a:t>
            </a:r>
            <a:r>
              <a:rPr lang="el-GR" sz="2200" b="1" i="1" dirty="0" smtClean="0">
                <a:hlinkClick r:id="rId4" tooltip="Πίσσα"/>
              </a:rPr>
              <a:t>πίσσας</a:t>
            </a:r>
            <a:r>
              <a:rPr lang="el-GR" sz="2200" b="1" i="1" dirty="0" smtClean="0"/>
              <a:t>, η οποία μπορεί να βοήθησε στην ανάφλεξη</a:t>
            </a:r>
            <a:r>
              <a:rPr lang="el-GR" sz="2200" b="1" i="1" dirty="0" smtClean="0"/>
              <a:t>.</a:t>
            </a:r>
            <a:r>
              <a:rPr lang="el-GR" sz="2200" b="1" i="1" dirty="0" smtClean="0"/>
              <a:t> Η επίστρωση με βαφή πίσσας ήταν κοινότοπη στα πλοία την κλασική εποχή</a:t>
            </a:r>
            <a:r>
              <a:rPr lang="el-GR" sz="2200" b="1" i="1" dirty="0" smtClean="0"/>
              <a:t>.</a:t>
            </a:r>
            <a:endParaRPr lang="el-GR" sz="2200" b="1"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i="1" dirty="0" smtClean="0"/>
              <a:t>Μαθηματικά</a:t>
            </a:r>
            <a:endParaRPr lang="el-GR" b="1" i="1" dirty="0"/>
          </a:p>
        </p:txBody>
      </p:sp>
      <p:sp>
        <p:nvSpPr>
          <p:cNvPr id="3" name="2 - Ορθογώνιο"/>
          <p:cNvSpPr/>
          <p:nvPr/>
        </p:nvSpPr>
        <p:spPr>
          <a:xfrm>
            <a:off x="0" y="1428736"/>
            <a:ext cx="4786314" cy="4524315"/>
          </a:xfrm>
          <a:prstGeom prst="rect">
            <a:avLst/>
          </a:prstGeom>
        </p:spPr>
        <p:txBody>
          <a:bodyPr wrap="square">
            <a:spAutoFit/>
          </a:bodyPr>
          <a:lstStyle/>
          <a:p>
            <a:r>
              <a:rPr lang="el-GR" sz="2400" b="1" i="1" dirty="0" smtClean="0"/>
              <a:t>Ενώ συχνά θεωρείται ως σχεδιαστής μηχανικών συσκευών, ο Αρχιμήδης έκανε επίσης συνεισφορές στον τομέα των μαθηματικών. Ο </a:t>
            </a:r>
            <a:r>
              <a:rPr lang="el-GR" sz="2400" b="1" i="1" dirty="0" smtClean="0">
                <a:hlinkClick r:id="rId2" tooltip="Πλούταρχος"/>
              </a:rPr>
              <a:t>Πλούταρχος</a:t>
            </a:r>
            <a:r>
              <a:rPr lang="el-GR" sz="2400" b="1" i="1" dirty="0" smtClean="0"/>
              <a:t> έγραψε: «Αφιέρωσε όλη του τη στοργή και τη φιλοδοξία του σε αυτές τις καθαρότερες εικασίες όπου δεν μπορεί να γίνει αναφορά στις χυδαίες ανάγκες της ζωής</a:t>
            </a:r>
            <a:r>
              <a:rPr lang="el-GR" sz="2400" b="1" i="1" dirty="0" smtClean="0"/>
              <a:t>.»</a:t>
            </a:r>
            <a:endParaRPr lang="el-GR" sz="2400" b="1" i="1" dirty="0"/>
          </a:p>
        </p:txBody>
      </p:sp>
      <p:pic>
        <p:nvPicPr>
          <p:cNvPr id="24578" name="Picture 2" descr="https://upload.wikimedia.org/wikipedia/commons/thumb/b/be/PiArchimede4.svg/268px-PiArchimede4.svg.png"/>
          <p:cNvPicPr>
            <a:picLocks noChangeAspect="1" noChangeArrowheads="1"/>
          </p:cNvPicPr>
          <p:nvPr/>
        </p:nvPicPr>
        <p:blipFill>
          <a:blip r:embed="rId3"/>
          <a:srcRect/>
          <a:stretch>
            <a:fillRect/>
          </a:stretch>
        </p:blipFill>
        <p:spPr bwMode="auto">
          <a:xfrm>
            <a:off x="4901638" y="1571612"/>
            <a:ext cx="4242362" cy="292895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7929586" cy="6863417"/>
          </a:xfrm>
          <a:prstGeom prst="rect">
            <a:avLst/>
          </a:prstGeom>
        </p:spPr>
        <p:txBody>
          <a:bodyPr wrap="square">
            <a:spAutoFit/>
          </a:bodyPr>
          <a:lstStyle/>
          <a:p>
            <a:r>
              <a:rPr lang="el-GR" sz="1900" b="1" i="1" dirty="0" smtClean="0"/>
              <a:t>Ο Αρχιμήδης μπορούσε να χρησιμοποιήσει τα </a:t>
            </a:r>
            <a:r>
              <a:rPr lang="el-GR" sz="1900" b="1" i="1" dirty="0" smtClean="0">
                <a:hlinkClick r:id="rId2" tooltip="0,999..."/>
              </a:rPr>
              <a:t>απειροελάχιστα</a:t>
            </a:r>
            <a:r>
              <a:rPr lang="el-GR" sz="1900" b="1" i="1" dirty="0" smtClean="0"/>
              <a:t> με τρόπο παρόμοιο με τον </a:t>
            </a:r>
            <a:r>
              <a:rPr lang="el-GR" sz="1900" b="1" i="1" dirty="0" smtClean="0">
                <a:hlinkClick r:id="rId3" tooltip="Ολοκλήρωμα"/>
              </a:rPr>
              <a:t>ολοκληρωτικό λογισμό</a:t>
            </a:r>
            <a:r>
              <a:rPr lang="el-GR" sz="1900" b="1" i="1" dirty="0" smtClean="0"/>
              <a:t>. Μέσω της </a:t>
            </a:r>
            <a:r>
              <a:rPr lang="el-GR" sz="1900" b="1" i="1" dirty="0" smtClean="0">
                <a:hlinkClick r:id="rId4" tooltip="Εις άτοπον απαγωγή"/>
              </a:rPr>
              <a:t>εις άτοπον απαγωγής</a:t>
            </a:r>
            <a:r>
              <a:rPr lang="el-GR" sz="1900" b="1" i="1" dirty="0" smtClean="0"/>
              <a:t> μπορούσε να δώσει απαντήσεις σε προβλήματα έως ένα αυθαίρετο βαθμό ακρίβειας, προσδιορίζοντας τα όρια μέσα στα οποία ίσχυε η απάντηση. Αυτή η μέθοδος είναι γνωστή ως η </a:t>
            </a:r>
            <a:r>
              <a:rPr lang="el-GR" sz="1900" b="1" i="1" dirty="0" smtClean="0">
                <a:hlinkClick r:id="rId5" tooltip="Μέθοδος της εξάντλησης"/>
              </a:rPr>
              <a:t>μέθοδος της εξάντλησης</a:t>
            </a:r>
            <a:r>
              <a:rPr lang="el-GR" sz="1900" b="1" i="1" dirty="0" smtClean="0"/>
              <a:t> και την εφάρμοσε για να προσεγγίσει την τιμή του </a:t>
            </a:r>
            <a:r>
              <a:rPr lang="el-GR" sz="1900" b="1" i="1" dirty="0" smtClean="0">
                <a:hlinkClick r:id="rId6" tooltip="Αριθμός π"/>
              </a:rPr>
              <a:t>αριθμού π</a:t>
            </a:r>
            <a:r>
              <a:rPr lang="el-GR" sz="1900" b="1" i="1" dirty="0" smtClean="0"/>
              <a:t>. Στο </a:t>
            </a:r>
            <a:r>
              <a:rPr lang="el-GR" sz="1900" b="1" i="1" dirty="0" smtClean="0">
                <a:hlinkClick r:id="rId7" tooltip="Κύκλου μέτρησις"/>
              </a:rPr>
              <a:t>Κύκλου </a:t>
            </a:r>
            <a:r>
              <a:rPr lang="el-GR" sz="1900" b="1" i="1" dirty="0" err="1" smtClean="0">
                <a:hlinkClick r:id="rId7" tooltip="Κύκλου μέτρησις"/>
              </a:rPr>
              <a:t>Μέτρησις</a:t>
            </a:r>
            <a:r>
              <a:rPr lang="el-GR" sz="1900" b="1" i="1" dirty="0" smtClean="0"/>
              <a:t> το έκανε αυτό ζωγραφίζοντας ένα μεγαλύτερο κανονικό εξάγωνο έξω από τον κύκλο και ένα μικρότερο κανονικό εξάγωνο μέσα στο κύκλο και προοδευτικά διπλασιάζοντας τον αριθμό των πλευρών και στα δύο κανονικά πολύγωνα, υπολογίζοντας το μήκος της πλευράς κάθε πολυγώνου σε κάθε βήμα. Καθώς ο αριθμός των πλευρών αυξάνεται, γίνεται μια πιο ακριβής προσέγγιση του κύκλου. Μετά από 4 τέτοια βήματα, όταν τα πολύγωνα είχαν από 96 πλευρές το καθένα, ήταν σε θέση να προσδιορίσει ότι η τιμή του π βρισκόταν ανάμεσα στο 3</a:t>
            </a:r>
            <a:r>
              <a:rPr lang="el-GR" sz="1900" b="1" i="1" baseline="30000" dirty="0" smtClean="0"/>
              <a:t>1</a:t>
            </a:r>
            <a:r>
              <a:rPr lang="el-GR" sz="1900" b="1" i="1" dirty="0" smtClean="0"/>
              <a:t>⁄</a:t>
            </a:r>
            <a:r>
              <a:rPr lang="el-GR" sz="1900" b="1" i="1" baseline="-25000" dirty="0" smtClean="0"/>
              <a:t>7</a:t>
            </a:r>
            <a:r>
              <a:rPr lang="el-GR" sz="1900" b="1" i="1" dirty="0" smtClean="0"/>
              <a:t>(περίπου 3,1429) και 3</a:t>
            </a:r>
            <a:r>
              <a:rPr lang="el-GR" sz="1900" b="1" i="1" baseline="30000" dirty="0" smtClean="0"/>
              <a:t>10</a:t>
            </a:r>
            <a:r>
              <a:rPr lang="el-GR" sz="1900" b="1" i="1" dirty="0" smtClean="0"/>
              <a:t>⁄</a:t>
            </a:r>
            <a:r>
              <a:rPr lang="el-GR" sz="1900" b="1" i="1" baseline="-25000" dirty="0" smtClean="0"/>
              <a:t>71</a:t>
            </a:r>
            <a:r>
              <a:rPr lang="el-GR" sz="1900" b="1" i="1" dirty="0" smtClean="0"/>
              <a:t>(περίπου 3,1408) εντός των ορίων αφού η τιμή προσεγγιστικά είναι 3,1416</a:t>
            </a:r>
            <a:r>
              <a:rPr lang="el-GR" sz="1900" b="1" i="1" dirty="0" smtClean="0"/>
              <a:t>.</a:t>
            </a:r>
            <a:r>
              <a:rPr lang="el-GR" sz="1900" b="1" i="1" dirty="0" smtClean="0"/>
              <a:t> Επίσης απέδειξε ότι το </a:t>
            </a:r>
            <a:r>
              <a:rPr lang="el-GR" sz="1900" b="1" i="1" dirty="0" smtClean="0">
                <a:hlinkClick r:id="rId8" tooltip="Εμβαδόν"/>
              </a:rPr>
              <a:t>εμβαδόν</a:t>
            </a:r>
            <a:r>
              <a:rPr lang="el-GR" sz="1900" b="1" i="1" dirty="0" smtClean="0"/>
              <a:t> ενός κύκλου ισούται με το π πολλαπλασιασμένο με το τετράγωνο της </a:t>
            </a:r>
            <a:r>
              <a:rPr lang="el-GR" sz="1900" b="1" i="1" dirty="0" smtClean="0">
                <a:hlinkClick r:id="rId9" tooltip="Ακτίνα (γεωμετρία)"/>
              </a:rPr>
              <a:t>ακτίνας</a:t>
            </a:r>
            <a:r>
              <a:rPr lang="el-GR" sz="1900" b="1" i="1" dirty="0" smtClean="0"/>
              <a:t> του κύκλου (</a:t>
            </a:r>
            <a:r>
              <a:rPr lang="el-GR" sz="1900" b="1" i="1" dirty="0" err="1" smtClean="0"/>
              <a:t>πr</a:t>
            </a:r>
            <a:r>
              <a:rPr lang="el-GR" sz="1900" b="1" i="1" baseline="30000" dirty="0" err="1" smtClean="0"/>
              <a:t>2</a:t>
            </a:r>
            <a:r>
              <a:rPr lang="el-GR" sz="1900" b="1" i="1" dirty="0" smtClean="0"/>
              <a:t>). Στο </a:t>
            </a:r>
            <a:r>
              <a:rPr lang="el-GR" sz="1900" b="1" i="1" dirty="0" smtClean="0">
                <a:hlinkClick r:id="rId10" tooltip="Περί σφαίρας και κυλίνδρου"/>
              </a:rPr>
              <a:t>Περί σφαίρας και κυλίνδρου</a:t>
            </a:r>
            <a:r>
              <a:rPr lang="el-GR" sz="1900" b="1" i="1" dirty="0" smtClean="0"/>
              <a:t> δηλώνει ότι ένα μέγεθος όταν προστεθεί αρκετές φορές στον εαυτό του θα ξεπεράσει οποιοδήποτε άλλο μέγεθος. Αυτή είναι η </a:t>
            </a:r>
            <a:r>
              <a:rPr lang="el-GR" sz="1900" b="1" i="1" dirty="0" smtClean="0">
                <a:hlinkClick r:id="rId11" tooltip="Αρχιμήδεια ιδιότητα"/>
              </a:rPr>
              <a:t>Αρχιμήδεια ιδιότητα</a:t>
            </a:r>
            <a:r>
              <a:rPr lang="el-GR" sz="1900" b="1" i="1" dirty="0" smtClean="0"/>
              <a:t> των πραγματικών αριθμών</a:t>
            </a:r>
            <a:r>
              <a:rPr lang="el-GR" sz="1900" b="1" i="1" dirty="0" smtClean="0"/>
              <a:t>.</a:t>
            </a:r>
            <a:endParaRPr lang="el-GR" sz="1900" b="1"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5429272" cy="5324535"/>
          </a:xfrm>
          <a:prstGeom prst="rect">
            <a:avLst/>
          </a:prstGeom>
        </p:spPr>
        <p:txBody>
          <a:bodyPr wrap="square">
            <a:spAutoFit/>
          </a:bodyPr>
          <a:lstStyle/>
          <a:p>
            <a:r>
              <a:rPr lang="el-GR" sz="2000" b="1" i="1" dirty="0" smtClean="0"/>
              <a:t>Στο </a:t>
            </a:r>
            <a:r>
              <a:rPr lang="el-GR" sz="2000" b="1" i="1" dirty="0" smtClean="0">
                <a:hlinkClick r:id="rId2" tooltip="Κύκλου μέτρησις"/>
              </a:rPr>
              <a:t>Κύκλου </a:t>
            </a:r>
            <a:r>
              <a:rPr lang="el-GR" sz="2000" b="1" i="1" dirty="0" err="1" smtClean="0">
                <a:hlinkClick r:id="rId2" tooltip="Κύκλου μέτρησις"/>
              </a:rPr>
              <a:t>μέτρησις</a:t>
            </a:r>
            <a:r>
              <a:rPr lang="el-GR" sz="2000" b="1" i="1" dirty="0" smtClean="0"/>
              <a:t> ο Αρχιμήδης υποστηρίζει ότι η </a:t>
            </a:r>
            <a:r>
              <a:rPr lang="el-GR" sz="2000" b="1" i="1" dirty="0" smtClean="0">
                <a:hlinkClick r:id="rId3" tooltip="Τετραγωνική ρίζα"/>
              </a:rPr>
              <a:t>τετραγωνική ρίζα</a:t>
            </a:r>
            <a:r>
              <a:rPr lang="el-GR" sz="2000" b="1" i="1" dirty="0" smtClean="0"/>
              <a:t> του 3 βρίσκεται ανάμεσα στο </a:t>
            </a:r>
            <a:r>
              <a:rPr lang="el-GR" sz="2000" b="1" i="1" baseline="30000" dirty="0" smtClean="0"/>
              <a:t>265</a:t>
            </a:r>
            <a:r>
              <a:rPr lang="el-GR" sz="2000" b="1" i="1" dirty="0" smtClean="0"/>
              <a:t>⁄</a:t>
            </a:r>
            <a:r>
              <a:rPr lang="el-GR" sz="2000" b="1" i="1" baseline="-25000" dirty="0" smtClean="0"/>
              <a:t>153</a:t>
            </a:r>
            <a:r>
              <a:rPr lang="el-GR" sz="2000" b="1" i="1" dirty="0" smtClean="0"/>
              <a:t> (περίπου 1,7320261) και στο </a:t>
            </a:r>
            <a:r>
              <a:rPr lang="el-GR" sz="2000" b="1" i="1" baseline="30000" dirty="0" smtClean="0"/>
              <a:t>1351</a:t>
            </a:r>
            <a:r>
              <a:rPr lang="el-GR" sz="2000" b="1" i="1" dirty="0" smtClean="0"/>
              <a:t>⁄</a:t>
            </a:r>
            <a:r>
              <a:rPr lang="el-GR" sz="2000" b="1" i="1" baseline="-25000" dirty="0" smtClean="0"/>
              <a:t>780</a:t>
            </a:r>
            <a:r>
              <a:rPr lang="el-GR" sz="2000" b="1" i="1" dirty="0" smtClean="0"/>
              <a:t> (περίπου 1,7320512). Η πραγματική τιμή είναι περίπου 1,7320508, γεγονός που κάνει αυτό τον υπολογισμό πολύ ακριβή. Παρουσίασε αυτό το αποτέλεσμα χωρίς να προσφέρει καμία εξήγηση για το πως έφτασε σε αυτό. Αυτή η όψη του έργου του Αρχιμήδη ανάγκασε τον </a:t>
            </a:r>
            <a:r>
              <a:rPr lang="el-GR" sz="2000" b="1" i="1" dirty="0" err="1" smtClean="0">
                <a:hlinkClick r:id="rId4" tooltip="John Wallis (δεν έχει γραφτεί ακόμα)"/>
              </a:rPr>
              <a:t>John</a:t>
            </a:r>
            <a:r>
              <a:rPr lang="el-GR" sz="2000" b="1" i="1" dirty="0" smtClean="0">
                <a:hlinkClick r:id="rId4" tooltip="John Wallis (δεν έχει γραφτεί ακόμα)"/>
              </a:rPr>
              <a:t> </a:t>
            </a:r>
            <a:r>
              <a:rPr lang="el-GR" sz="2000" b="1" i="1" dirty="0" err="1" smtClean="0">
                <a:hlinkClick r:id="rId4" tooltip="John Wallis (δεν έχει γραφτεί ακόμα)"/>
              </a:rPr>
              <a:t>Wallis</a:t>
            </a:r>
            <a:r>
              <a:rPr lang="el-GR" sz="2000" b="1" i="1" dirty="0" smtClean="0"/>
              <a:t> να δηλώσει: «πιθανόν να κάλυψε τα ίχνη της ερευνάς του σκόπιμα επειδή θα ένιωθε ότι δίνει στους μεταγενέστερους το μυστικό της συλλογής πληροφοριών του, ενώ ταυτόχρονα ήθελε να αποσπάσει από αυτούς απαντήσεις για τα δικά του ευρήματα</a:t>
            </a:r>
            <a:r>
              <a:rPr lang="el-GR" sz="2000" b="1" i="1" dirty="0" smtClean="0"/>
              <a:t>».</a:t>
            </a:r>
            <a:r>
              <a:rPr lang="el-GR" sz="2000" b="1" i="1" dirty="0" smtClean="0"/>
              <a:t> Είναι πιθανό να χρησιμοποιούσε </a:t>
            </a:r>
            <a:r>
              <a:rPr lang="el-GR" sz="2000" b="1" i="1" dirty="0" smtClean="0">
                <a:hlinkClick r:id="rId5" tooltip="Πολλαπλή παρατήρηση"/>
              </a:rPr>
              <a:t>επαναληπτικές</a:t>
            </a:r>
            <a:r>
              <a:rPr lang="el-GR" sz="2000" b="1" i="1" dirty="0" smtClean="0"/>
              <a:t> διαδικασίες για να υπολογίσει αυτές τις τιμές</a:t>
            </a:r>
            <a:r>
              <a:rPr lang="el-GR" sz="2000" b="1" i="1" dirty="0" smtClean="0"/>
              <a:t>.</a:t>
            </a:r>
            <a:endParaRPr lang="el-GR" sz="2000" b="1" i="1" dirty="0"/>
          </a:p>
        </p:txBody>
      </p:sp>
      <p:pic>
        <p:nvPicPr>
          <p:cNvPr id="26626" name="Picture 2" descr="https://upload.wikimedia.org/wikipedia/commons/thumb/3/36/Parabolic_segment_and_inscribed_triangle.svg/242px-Parabolic_segment_and_inscribed_triangle.svg.png"/>
          <p:cNvPicPr>
            <a:picLocks noChangeAspect="1" noChangeArrowheads="1"/>
          </p:cNvPicPr>
          <p:nvPr/>
        </p:nvPicPr>
        <p:blipFill>
          <a:blip r:embed="rId6"/>
          <a:srcRect/>
          <a:stretch>
            <a:fillRect/>
          </a:stretch>
        </p:blipFill>
        <p:spPr bwMode="auto">
          <a:xfrm>
            <a:off x="5429256" y="285728"/>
            <a:ext cx="3714744" cy="4214842"/>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4572000" cy="3477875"/>
          </a:xfrm>
          <a:prstGeom prst="rect">
            <a:avLst/>
          </a:prstGeom>
        </p:spPr>
        <p:txBody>
          <a:bodyPr>
            <a:spAutoFit/>
          </a:bodyPr>
          <a:lstStyle/>
          <a:p>
            <a:r>
              <a:rPr lang="el-GR" sz="2000" b="1" i="1" dirty="0" smtClean="0"/>
              <a:t>Στο </a:t>
            </a:r>
            <a:r>
              <a:rPr lang="el-GR" sz="2000" b="1" i="1" dirty="0" smtClean="0">
                <a:hlinkClick r:id="rId2" tooltip="Τετραγωνισμός παραβολής"/>
              </a:rPr>
              <a:t>Τετραγωνισμός της παραβολής</a:t>
            </a:r>
            <a:r>
              <a:rPr lang="el-GR" sz="2000" b="1" i="1" dirty="0" smtClean="0"/>
              <a:t> ο Αρχιμήδης απέδειξε ότι το εμβαδόν που περικλείεται από μία </a:t>
            </a:r>
            <a:r>
              <a:rPr lang="el-GR" sz="2000" b="1" i="1" dirty="0" smtClean="0">
                <a:hlinkClick r:id="rId3" tooltip="Παραβολή (γεωμετρία)"/>
              </a:rPr>
              <a:t>παραβολή</a:t>
            </a:r>
            <a:r>
              <a:rPr lang="el-GR" sz="2000" b="1" i="1" dirty="0" smtClean="0"/>
              <a:t> και μια ευθεία γραμμή είναι </a:t>
            </a:r>
            <a:r>
              <a:rPr lang="el-GR" sz="2000" b="1" i="1" baseline="30000" dirty="0" smtClean="0"/>
              <a:t>4</a:t>
            </a:r>
            <a:r>
              <a:rPr lang="el-GR" sz="2000" b="1" i="1" dirty="0" smtClean="0"/>
              <a:t>⁄</a:t>
            </a:r>
            <a:r>
              <a:rPr lang="el-GR" sz="2000" b="1" i="1" baseline="-25000" dirty="0" smtClean="0"/>
              <a:t>3</a:t>
            </a:r>
            <a:r>
              <a:rPr lang="el-GR" sz="2000" b="1" i="1" dirty="0" smtClean="0"/>
              <a:t> φορές το εμβαδόν του αντίστοιχου εγγεγραμμένου </a:t>
            </a:r>
            <a:r>
              <a:rPr lang="el-GR" sz="2000" b="1" i="1" dirty="0" smtClean="0">
                <a:hlinkClick r:id="rId4" tooltip="Τρίγωνο"/>
              </a:rPr>
              <a:t>τριγώνου</a:t>
            </a:r>
            <a:r>
              <a:rPr lang="el-GR" sz="2000" b="1" i="1" dirty="0" smtClean="0"/>
              <a:t> όπως φαίνεται στην εικόνα δεξιά. Εξέφρασε τη λύση στο πρόβλημα ως μία </a:t>
            </a:r>
            <a:r>
              <a:rPr lang="el-GR" sz="2000" b="1" i="1" dirty="0" smtClean="0">
                <a:hlinkClick r:id="rId5" tooltip="Σειρά"/>
              </a:rPr>
              <a:t>άπειρη</a:t>
            </a:r>
            <a:r>
              <a:rPr lang="el-GR" sz="2000" b="1" i="1" dirty="0" smtClean="0"/>
              <a:t> </a:t>
            </a:r>
            <a:r>
              <a:rPr lang="el-GR" sz="2000" b="1" i="1" dirty="0" smtClean="0">
                <a:hlinkClick r:id="rId6" tooltip="Γεωμετρική σειρά (δεν έχει γραφτεί ακόμα)"/>
              </a:rPr>
              <a:t>Γεωμετρική σειρά</a:t>
            </a:r>
            <a:r>
              <a:rPr lang="el-GR" sz="2000" b="1" i="1" dirty="0" smtClean="0"/>
              <a:t> με </a:t>
            </a:r>
            <a:r>
              <a:rPr lang="el-GR" sz="2000" b="1" i="1" dirty="0" smtClean="0">
                <a:hlinkClick r:id="rId7" tooltip="Γεωμετρική πρόοδος"/>
              </a:rPr>
              <a:t>λόγο</a:t>
            </a:r>
            <a:r>
              <a:rPr lang="el-GR" sz="2000" b="1" i="1" dirty="0" smtClean="0"/>
              <a:t> </a:t>
            </a:r>
            <a:r>
              <a:rPr lang="el-GR" sz="2000" b="1" i="1" baseline="30000" dirty="0" smtClean="0"/>
              <a:t>1</a:t>
            </a:r>
            <a:r>
              <a:rPr lang="el-GR" sz="2000" b="1" i="1" dirty="0" smtClean="0"/>
              <a:t>⁄</a:t>
            </a:r>
            <a:r>
              <a:rPr lang="el-GR" sz="2000" b="1" i="1" baseline="-25000" dirty="0" smtClean="0"/>
              <a:t>4</a:t>
            </a:r>
            <a:r>
              <a:rPr lang="el-GR" sz="2000" b="1" i="1" dirty="0" smtClean="0"/>
              <a:t>.</a:t>
            </a:r>
            <a:endParaRPr lang="el-GR" sz="2000" b="1" i="1" dirty="0"/>
          </a:p>
        </p:txBody>
      </p:sp>
      <p:sp>
        <p:nvSpPr>
          <p:cNvPr id="3" name="2 - Ορθογώνιο"/>
          <p:cNvSpPr/>
          <p:nvPr/>
        </p:nvSpPr>
        <p:spPr>
          <a:xfrm>
            <a:off x="0" y="3500438"/>
            <a:ext cx="5143504" cy="3170099"/>
          </a:xfrm>
          <a:prstGeom prst="rect">
            <a:avLst/>
          </a:prstGeom>
        </p:spPr>
        <p:txBody>
          <a:bodyPr wrap="square">
            <a:spAutoFit/>
          </a:bodyPr>
          <a:lstStyle/>
          <a:p>
            <a:r>
              <a:rPr lang="el-GR" sz="2000" b="1" i="1" dirty="0" smtClean="0"/>
              <a:t>Αν ο πρώτος όρος σε αυτή τη σειρά είναι το εμβαδόν του τριγώνου, τότε ο δεύτερος είναι το άθροισμα των εμβαδών των δύο τριγώνων των οποίων οι βάσεις είναι οι δύο μικρότερες διατέμνουσες γραμμές και ούτω καθεξής. Αυτή η απόδειξη χρησιμοποιεί μια παραλλαγή της σειράς 1/4 + 1/16 + 1/64 + 1/256 +... η οποία έχει άθροισμα το </a:t>
            </a:r>
            <a:r>
              <a:rPr lang="el-GR" sz="2000" b="1" i="1" baseline="30000" dirty="0" smtClean="0"/>
              <a:t>1</a:t>
            </a:r>
            <a:r>
              <a:rPr lang="el-GR" sz="2000" b="1" i="1" dirty="0" smtClean="0"/>
              <a:t>⁄</a:t>
            </a:r>
            <a:r>
              <a:rPr lang="el-GR" sz="2000" b="1" i="1" baseline="-25000" dirty="0" smtClean="0"/>
              <a:t>3</a:t>
            </a:r>
            <a:r>
              <a:rPr lang="el-GR" sz="2000" b="1" i="1" dirty="0" smtClean="0"/>
              <a:t>.</a:t>
            </a:r>
            <a:endParaRPr lang="el-GR" sz="2000" b="1"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5072066" cy="6863417"/>
          </a:xfrm>
          <a:prstGeom prst="rect">
            <a:avLst/>
          </a:prstGeom>
        </p:spPr>
        <p:txBody>
          <a:bodyPr wrap="square">
            <a:spAutoFit/>
          </a:bodyPr>
          <a:lstStyle/>
          <a:p>
            <a:r>
              <a:rPr lang="el-GR" sz="1900" b="1" i="1" dirty="0" smtClean="0"/>
              <a:t>Στο </a:t>
            </a:r>
            <a:r>
              <a:rPr lang="el-GR" sz="1900" b="1" i="1" dirty="0" smtClean="0">
                <a:hlinkClick r:id="rId2" tooltip="Ψαμμίτης (Αρχιμήδης)"/>
              </a:rPr>
              <a:t>Ψαμμίτης</a:t>
            </a:r>
            <a:r>
              <a:rPr lang="el-GR" sz="1900" b="1" i="1" dirty="0" smtClean="0"/>
              <a:t>, ξεκινά να υπολογίζει τον αριθμό των κόκκων άμμου που υπάρχουν στο σύμπαν. Στη προσπάθεια του, αντιτάχθηκε στην ιδέα ότι ο αριθμός των κόκκων άμμου ήταν πολύ μεγάλος για να υπολογισθεί. Έγραψε: «Υπάρχουν μερικοί, βασιλιά </a:t>
            </a:r>
            <a:r>
              <a:rPr lang="el-GR" sz="1900" b="1" i="1" dirty="0" err="1" smtClean="0"/>
              <a:t>Γέλωνα</a:t>
            </a:r>
            <a:r>
              <a:rPr lang="el-GR" sz="1900" b="1" i="1" dirty="0" smtClean="0"/>
              <a:t> (</a:t>
            </a:r>
            <a:r>
              <a:rPr lang="el-GR" sz="1900" b="1" i="1" dirty="0" err="1" smtClean="0"/>
              <a:t>Γέλων</a:t>
            </a:r>
            <a:r>
              <a:rPr lang="el-GR" sz="1900" b="1" i="1" dirty="0" smtClean="0"/>
              <a:t> ο Β΄, γιος του Ιέρωνα Β΄) που πιστεύουν ότι ο αριθμός της άμμου είναι άπειρος σε μέγεθος και όταν λέω άμμου δεν εννοώ την άμμο που υπάρχει στις Συρακούσες και στην υπόλοιπη Σικελία αλλά και αυτή που βρίσκεται σε κάθε περιοχή είτε κατοικείται είτε όχι». Για να λύσει το πρόβλημα, ο Αρχιμήδης επινόησε ένα σύστημα μέτρησης με μονάδα μέτρησης την </a:t>
            </a:r>
            <a:r>
              <a:rPr lang="el-GR" sz="1900" b="1" i="1" dirty="0" smtClean="0">
                <a:hlinkClick r:id="rId3" tooltip="Ελληνικό σύστημα αρίθμησης"/>
              </a:rPr>
              <a:t>μυριάδα</a:t>
            </a:r>
            <a:r>
              <a:rPr lang="el-GR" sz="1900" b="1" i="1" dirty="0" smtClean="0"/>
              <a:t>. Η λέξη προέρχεται από τη λέξη </a:t>
            </a:r>
            <a:r>
              <a:rPr lang="el-GR" sz="1900" b="1" i="1" dirty="0" err="1" smtClean="0"/>
              <a:t>μυριάς</a:t>
            </a:r>
            <a:r>
              <a:rPr lang="el-GR" sz="1900" b="1" i="1" dirty="0" smtClean="0"/>
              <a:t>, για τον αριθμό 10.000. Πρότεινε ένα σύστημα αρίθμησης χρησιμοποιώντας μυριάδα μυριάδων (100 εκατομμύρια) και συμπέρανε ότι ο αριθμός των κόκκων άμμου που χωράει το σύμπαν είναι 8 </a:t>
            </a:r>
            <a:r>
              <a:rPr lang="el-GR" sz="1900" b="1" i="1" dirty="0" err="1" smtClean="0"/>
              <a:t>εικοσάκις</a:t>
            </a:r>
            <a:r>
              <a:rPr lang="el-GR" sz="1900" b="1" i="1" dirty="0" smtClean="0"/>
              <a:t> εκατομμύρια</a:t>
            </a:r>
            <a:endParaRPr lang="el-GR" sz="1900" b="1" i="1" dirty="0"/>
          </a:p>
        </p:txBody>
      </p:sp>
      <p:pic>
        <p:nvPicPr>
          <p:cNvPr id="28674" name="Picture 2" descr="Αρχιμήδης – ΕΜΕ - Ημαθίας"/>
          <p:cNvPicPr>
            <a:picLocks noChangeAspect="1" noChangeArrowheads="1"/>
          </p:cNvPicPr>
          <p:nvPr/>
        </p:nvPicPr>
        <p:blipFill>
          <a:blip r:embed="rId4"/>
          <a:srcRect/>
          <a:stretch>
            <a:fillRect/>
          </a:stretch>
        </p:blipFill>
        <p:spPr bwMode="auto">
          <a:xfrm>
            <a:off x="5000628" y="0"/>
            <a:ext cx="4143372" cy="4429132"/>
          </a:xfrm>
          <a:prstGeom prst="rect">
            <a:avLst/>
          </a:prstGeom>
          <a:noFill/>
        </p:spPr>
      </p:pic>
      <p:sp>
        <p:nvSpPr>
          <p:cNvPr id="4" name="3 - Ορθογώνιο"/>
          <p:cNvSpPr/>
          <p:nvPr/>
        </p:nvSpPr>
        <p:spPr>
          <a:xfrm>
            <a:off x="5072066" y="5380672"/>
            <a:ext cx="4071934" cy="1477328"/>
          </a:xfrm>
          <a:prstGeom prst="rect">
            <a:avLst/>
          </a:prstGeom>
        </p:spPr>
        <p:txBody>
          <a:bodyPr wrap="square">
            <a:spAutoFit/>
          </a:bodyPr>
          <a:lstStyle/>
          <a:p>
            <a:r>
              <a:rPr lang="el-GR" dirty="0" smtClean="0">
                <a:hlinkClick r:id="rId5"/>
              </a:rPr>
              <a:t/>
            </a:r>
            <a:br>
              <a:rPr lang="el-GR" dirty="0" smtClean="0">
                <a:hlinkClick r:id="rId5"/>
              </a:rPr>
            </a:br>
            <a:r>
              <a:rPr lang="el-GR" b="1" dirty="0" smtClean="0">
                <a:solidFill>
                  <a:schemeClr val="accent4">
                    <a:lumMod val="50000"/>
                  </a:schemeClr>
                </a:solidFill>
                <a:hlinkClick r:id="rId5"/>
              </a:rPr>
              <a:t>Αρχιμήδης</a:t>
            </a:r>
          </a:p>
          <a:p>
            <a:r>
              <a:rPr lang="el-GR" dirty="0" err="1" smtClean="0">
                <a:solidFill>
                  <a:schemeClr val="accent4">
                    <a:lumMod val="50000"/>
                  </a:schemeClr>
                </a:solidFill>
                <a:hlinkClick r:id="rId5"/>
              </a:rPr>
              <a:t>Wikipedia</a:t>
            </a:r>
            <a:endParaRPr lang="el-GR" dirty="0" smtClean="0">
              <a:solidFill>
                <a:schemeClr val="accent4">
                  <a:lumMod val="50000"/>
                </a:schemeClr>
              </a:solidFill>
              <a:hlinkClick r:id="rId5"/>
            </a:endParaRPr>
          </a:p>
          <a:p>
            <a:r>
              <a:rPr lang="el-GR" i="1" dirty="0" smtClean="0">
                <a:solidFill>
                  <a:schemeClr val="accent4">
                    <a:lumMod val="50000"/>
                  </a:schemeClr>
                </a:solidFill>
                <a:hlinkClick r:id="rId5"/>
              </a:rPr>
              <a:t>https://el.wikipedia.org › </a:t>
            </a:r>
            <a:r>
              <a:rPr lang="el-GR" i="1" dirty="0" err="1" smtClean="0">
                <a:solidFill>
                  <a:schemeClr val="accent4">
                    <a:lumMod val="50000"/>
                  </a:schemeClr>
                </a:solidFill>
                <a:hlinkClick r:id="rId5"/>
              </a:rPr>
              <a:t>wiki</a:t>
            </a:r>
            <a:r>
              <a:rPr lang="el-GR" i="1" dirty="0" smtClean="0">
                <a:solidFill>
                  <a:schemeClr val="accent4">
                    <a:lumMod val="50000"/>
                  </a:schemeClr>
                </a:solidFill>
                <a:hlinkClick r:id="rId5"/>
              </a:rPr>
              <a:t> › Αρχιμήδης</a:t>
            </a:r>
            <a:endParaRPr lang="el-GR" dirty="0">
              <a:solidFill>
                <a:schemeClr val="accent4">
                  <a:lumMod val="50000"/>
                </a:schemeClr>
              </a:solidFill>
              <a:hlinkClick r:id="rId5"/>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785926"/>
            <a:ext cx="9144000" cy="2232812"/>
          </a:xfrm>
        </p:spPr>
        <p:txBody>
          <a:bodyPr>
            <a:normAutofit/>
          </a:bodyPr>
          <a:lstStyle/>
          <a:p>
            <a:pPr algn="ctr"/>
            <a:r>
              <a:rPr lang="el-GR" sz="3500" b="1" i="1" dirty="0" smtClean="0"/>
              <a:t>ΕΥΧΑΡΙΣΤΏ ΠΟΥ ΠΑΡΑΚΩΛΟΥΘΉΣΑΤΕ ΤΗΝ ΕΡΓΑΣΕΊΑ ΜΟΥ!!!!!!</a:t>
            </a:r>
            <a:endParaRPr lang="el-GR" sz="3500"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l"/>
            <a:r>
              <a:rPr lang="el-GR" b="1" i="1" dirty="0"/>
              <a:t>Αρχιμήδης</a:t>
            </a:r>
          </a:p>
        </p:txBody>
      </p:sp>
      <p:sp>
        <p:nvSpPr>
          <p:cNvPr id="3" name="2 - Ορθογώνιο"/>
          <p:cNvSpPr/>
          <p:nvPr/>
        </p:nvSpPr>
        <p:spPr>
          <a:xfrm>
            <a:off x="0" y="1357299"/>
            <a:ext cx="4714876" cy="4708981"/>
          </a:xfrm>
          <a:prstGeom prst="rect">
            <a:avLst/>
          </a:prstGeom>
        </p:spPr>
        <p:txBody>
          <a:bodyPr wrap="square">
            <a:spAutoFit/>
          </a:bodyPr>
          <a:lstStyle/>
          <a:p>
            <a:r>
              <a:rPr lang="el-GR" sz="2000" b="1" i="1" dirty="0"/>
              <a:t>Ο Αρχιμήδης ο Συρακούσιος (</a:t>
            </a:r>
            <a:r>
              <a:rPr lang="el-GR" sz="2000" b="1" i="1" dirty="0">
                <a:hlinkClick r:id="rId2" tooltip="Συρακούσες"/>
              </a:rPr>
              <a:t>Συρακούσες</a:t>
            </a:r>
            <a:r>
              <a:rPr lang="el-GR" sz="2000" b="1" i="1" dirty="0"/>
              <a:t>, </a:t>
            </a:r>
            <a:r>
              <a:rPr lang="el-GR" sz="2000" b="1" i="1" dirty="0">
                <a:hlinkClick r:id="rId3" tooltip="Μεγάλη Ελλάδα"/>
              </a:rPr>
              <a:t>Μεγάλη Ελλάδα</a:t>
            </a:r>
            <a:r>
              <a:rPr lang="el-GR" sz="2000" b="1" i="1" dirty="0"/>
              <a:t>, </a:t>
            </a:r>
            <a:r>
              <a:rPr lang="el-GR" sz="2000" b="1" i="1" dirty="0" err="1"/>
              <a:t>περ</a:t>
            </a:r>
            <a:r>
              <a:rPr lang="el-GR" sz="2000" b="1" i="1" dirty="0"/>
              <a:t>. 287 </a:t>
            </a:r>
            <a:r>
              <a:rPr lang="el-GR" sz="2000" b="1" i="1" dirty="0" err="1"/>
              <a:t>π.Χ.</a:t>
            </a:r>
            <a:r>
              <a:rPr lang="el-GR" sz="2000" b="1" i="1" dirty="0"/>
              <a:t> – Συρακούσες, Μεγάλη Ελλάδα, </a:t>
            </a:r>
            <a:r>
              <a:rPr lang="el-GR" sz="2000" b="1" i="1" dirty="0" err="1"/>
              <a:t>περ</a:t>
            </a:r>
            <a:r>
              <a:rPr lang="el-GR" sz="2000" b="1" i="1" dirty="0"/>
              <a:t>. 212 </a:t>
            </a:r>
            <a:r>
              <a:rPr lang="el-GR" sz="2000" b="1" i="1" dirty="0" err="1"/>
              <a:t>π.Χ.</a:t>
            </a:r>
            <a:r>
              <a:rPr lang="el-GR" sz="2000" b="1" i="1" dirty="0"/>
              <a:t>) ήταν αρχαίος </a:t>
            </a:r>
            <a:r>
              <a:rPr lang="el-GR" sz="2000" b="1" i="1" dirty="0">
                <a:hlinkClick r:id="rId4" tooltip="Αρχαία Ελλάδα"/>
              </a:rPr>
              <a:t>Έλληνας</a:t>
            </a:r>
            <a:r>
              <a:rPr lang="el-GR" sz="2000" b="1" i="1" dirty="0"/>
              <a:t> </a:t>
            </a:r>
            <a:r>
              <a:rPr lang="el-GR" sz="2000" b="1" i="1" dirty="0">
                <a:hlinkClick r:id="rId5" tooltip="Μαθηματικός"/>
              </a:rPr>
              <a:t>μαθηματικός</a:t>
            </a:r>
            <a:r>
              <a:rPr lang="el-GR" sz="2000" b="1" i="1" dirty="0"/>
              <a:t>, </a:t>
            </a:r>
            <a:r>
              <a:rPr lang="el-GR" sz="2000" b="1" i="1" dirty="0">
                <a:hlinkClick r:id="rId6" tooltip="Μηχανική"/>
              </a:rPr>
              <a:t>μηχανικός</a:t>
            </a:r>
            <a:r>
              <a:rPr lang="el-GR" sz="2000" b="1" i="1" dirty="0"/>
              <a:t>, </a:t>
            </a:r>
            <a:r>
              <a:rPr lang="el-GR" sz="2000" b="1" i="1" dirty="0">
                <a:hlinkClick r:id="rId7" tooltip="Φυσικός"/>
              </a:rPr>
              <a:t>φυσικός</a:t>
            </a:r>
            <a:r>
              <a:rPr lang="el-GR" sz="2000" b="1" i="1" dirty="0"/>
              <a:t>, </a:t>
            </a:r>
            <a:r>
              <a:rPr lang="el-GR" sz="2000" b="1" i="1" dirty="0">
                <a:hlinkClick r:id="rId8" tooltip="Εφεύρεση"/>
              </a:rPr>
              <a:t>εφευρέτης</a:t>
            </a:r>
            <a:r>
              <a:rPr lang="el-GR" sz="2000" b="1" i="1" dirty="0"/>
              <a:t> και </a:t>
            </a:r>
            <a:r>
              <a:rPr lang="el-GR" sz="2000" b="1" i="1" dirty="0">
                <a:hlinkClick r:id="rId9" tooltip="Αστρονόμος"/>
              </a:rPr>
              <a:t>αστρονόμος</a:t>
            </a:r>
            <a:r>
              <a:rPr lang="el-GR" sz="2000" b="1" i="1" dirty="0"/>
              <a:t>.</a:t>
            </a:r>
            <a:r>
              <a:rPr lang="el-GR" sz="2000" b="1" i="1" baseline="30000" dirty="0">
                <a:hlinkClick r:id="rId10"/>
              </a:rPr>
              <a:t>[7]</a:t>
            </a:r>
            <a:r>
              <a:rPr lang="el-GR" sz="2000" b="1" i="1" dirty="0"/>
              <a:t> Αν και λίγες λεπτομέρειες είναι γνωστές για τη ζωή του, εντούτοις θεωρούνται αρκετές ώστε σήμερα να αναγνωρίζεται ως μία από τις μεγαλύτερες μαθηματικές ιδιοφυΐες όλων των εποχών και ένας από τους λαμπρότερους επιστήμονες της κλασικής αρχαιότητας.</a:t>
            </a:r>
          </a:p>
        </p:txBody>
      </p:sp>
      <p:pic>
        <p:nvPicPr>
          <p:cNvPr id="1026" name="Picture 2" descr="https://upload.wikimedia.org/wikipedia/commons/thumb/e/e7/Domenico-Fetti_Archimedes_1620.jpg/250px-Domenico-Fetti_Archimedes_1620.jpg"/>
          <p:cNvPicPr>
            <a:picLocks noChangeAspect="1" noChangeArrowheads="1"/>
          </p:cNvPicPr>
          <p:nvPr/>
        </p:nvPicPr>
        <p:blipFill>
          <a:blip r:embed="rId11"/>
          <a:srcRect/>
          <a:stretch>
            <a:fillRect/>
          </a:stretch>
        </p:blipFill>
        <p:spPr bwMode="auto">
          <a:xfrm rot="10800000" flipV="1">
            <a:off x="5214942" y="0"/>
            <a:ext cx="3929058"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5643602" cy="6001643"/>
          </a:xfrm>
          <a:prstGeom prst="rect">
            <a:avLst/>
          </a:prstGeom>
        </p:spPr>
        <p:txBody>
          <a:bodyPr wrap="square">
            <a:spAutoFit/>
          </a:bodyPr>
          <a:lstStyle/>
          <a:p>
            <a:r>
              <a:rPr lang="el-GR" sz="2400" b="1" i="1" dirty="0"/>
              <a:t>Η παρακαταθήκη του στη φυσική είναι, μεταξύ άλλων, οι βάσεις της </a:t>
            </a:r>
            <a:r>
              <a:rPr lang="el-GR" sz="2400" b="1" i="1" dirty="0">
                <a:hlinkClick r:id="rId2" tooltip="Υδροστατική"/>
              </a:rPr>
              <a:t>υδροστατικής</a:t>
            </a:r>
            <a:r>
              <a:rPr lang="el-GR" sz="2400" b="1" i="1" dirty="0"/>
              <a:t>, της </a:t>
            </a:r>
            <a:r>
              <a:rPr lang="el-GR" sz="2400" b="1" i="1" dirty="0">
                <a:hlinkClick r:id="rId3" tooltip="Στατική"/>
              </a:rPr>
              <a:t>στατικής</a:t>
            </a:r>
            <a:r>
              <a:rPr lang="el-GR" sz="2400" b="1" i="1" dirty="0"/>
              <a:t> και μια εξήγηση της αρχής του </a:t>
            </a:r>
            <a:r>
              <a:rPr lang="el-GR" sz="2400" b="1" i="1" dirty="0">
                <a:hlinkClick r:id="rId4" tooltip="Μοχλός"/>
              </a:rPr>
              <a:t>μοχλού</a:t>
            </a:r>
            <a:r>
              <a:rPr lang="el-GR" sz="2400" b="1" i="1" dirty="0"/>
              <a:t>. Αυτός πιστώνεται με τον σχεδιασμό καινοτόμων </a:t>
            </a:r>
            <a:r>
              <a:rPr lang="el-GR" sz="2400" b="1" i="1" dirty="0">
                <a:hlinkClick r:id="rId5" tooltip="Μηχανή"/>
              </a:rPr>
              <a:t>μηχανών</a:t>
            </a:r>
            <a:r>
              <a:rPr lang="el-GR" sz="2400" b="1" i="1" dirty="0"/>
              <a:t>, συμπεριλαμβανομένων των </a:t>
            </a:r>
            <a:r>
              <a:rPr lang="el-GR" sz="2400" b="1" i="1" dirty="0">
                <a:hlinkClick r:id="rId6" tooltip="Πολιορκητική μηχανή (δεν έχει γραφτεί ακόμα)"/>
              </a:rPr>
              <a:t>πολιορκητικών μηχανών</a:t>
            </a:r>
            <a:r>
              <a:rPr lang="el-GR" sz="2400" b="1" i="1" dirty="0"/>
              <a:t> και των </a:t>
            </a:r>
            <a:r>
              <a:rPr lang="el-GR" sz="2400" b="1" i="1" dirty="0">
                <a:hlinkClick r:id="rId7" tooltip="Αντλία με κοχλία"/>
              </a:rPr>
              <a:t>αντλιών με κοχλία</a:t>
            </a:r>
            <a:r>
              <a:rPr lang="el-GR" sz="2400" b="1" i="1" dirty="0"/>
              <a:t> που φέρουν το όνομά του. Αντικείμενο έρευνας έχουν αποτελέσει οι ισχυρισμοί πως ο Αρχιμήδης σχεδίασε μηχανές ικανές να επιτίθενται σε πλοία, να τα σηκώνουν έξω από το νερό και να τα πυρπολούν, χρησιμοποιώντας μια σειρά από καθρέφτες.</a:t>
            </a:r>
          </a:p>
        </p:txBody>
      </p:sp>
      <p:sp>
        <p:nvSpPr>
          <p:cNvPr id="15362" name="AutoShape 2" descr="Αρχιμήδης | Ο μεγαλύτερος μαθηματικός όλων των εποχώ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5364" name="AutoShape 4" descr="Αρχιμήδης | Ο μεγαλύτερος μαθηματικός όλων των εποχώ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5366" name="AutoShape 6" descr="Αρχιμήδης | Ο μεγαλύτερος μαθηματικός όλων των εποχών"/>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5368" name="Picture 8" descr="Αρχιμήδης - Εκδόσεις Κάκτος"/>
          <p:cNvPicPr>
            <a:picLocks noChangeAspect="1" noChangeArrowheads="1"/>
          </p:cNvPicPr>
          <p:nvPr/>
        </p:nvPicPr>
        <p:blipFill>
          <a:blip r:embed="rId8"/>
          <a:srcRect/>
          <a:stretch>
            <a:fillRect/>
          </a:stretch>
        </p:blipFill>
        <p:spPr bwMode="auto">
          <a:xfrm>
            <a:off x="5429256" y="0"/>
            <a:ext cx="3714744" cy="650083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5072066" cy="6740307"/>
          </a:xfrm>
          <a:prstGeom prst="rect">
            <a:avLst/>
          </a:prstGeom>
        </p:spPr>
        <p:txBody>
          <a:bodyPr wrap="square">
            <a:spAutoFit/>
          </a:bodyPr>
          <a:lstStyle/>
          <a:p>
            <a:r>
              <a:rPr lang="el-GR" sz="2200" b="1" i="1" dirty="0"/>
              <a:t>Ο Αρχιμήδης θεωρείται ότι είναι ο σπουδαιότερος από τους μαθηματικούς της αρχαιότητας και ένας από τους σπουδαιότερους όλων των εποχών.</a:t>
            </a:r>
            <a:r>
              <a:rPr lang="el-GR" sz="2200" b="1" i="1" baseline="30000" dirty="0">
                <a:hlinkClick r:id="rId2"/>
              </a:rPr>
              <a:t>[9][10]</a:t>
            </a:r>
            <a:r>
              <a:rPr lang="el-GR" sz="2200" b="1" i="1" dirty="0"/>
              <a:t> Χρησιμοποίησε τη </a:t>
            </a:r>
            <a:r>
              <a:rPr lang="el-GR" sz="2200" b="1" i="1" dirty="0">
                <a:hlinkClick r:id="rId3" tooltip="Μέθοδος της εξάντλησης"/>
              </a:rPr>
              <a:t>μέθοδο της εξάντλησης</a:t>
            </a:r>
            <a:r>
              <a:rPr lang="el-GR" sz="2200" b="1" i="1" dirty="0"/>
              <a:t>, για τον υπολογισμό της </a:t>
            </a:r>
            <a:r>
              <a:rPr lang="el-GR" sz="2200" b="1" i="1" dirty="0">
                <a:hlinkClick r:id="rId4" tooltip="Περιοχή (μαθηματικά)"/>
              </a:rPr>
              <a:t>περιοχής</a:t>
            </a:r>
            <a:r>
              <a:rPr lang="el-GR" sz="2200" b="1" i="1" dirty="0"/>
              <a:t>, κάτω από το τόξο </a:t>
            </a:r>
            <a:r>
              <a:rPr lang="el-GR" sz="2200" b="1" i="1" dirty="0">
                <a:hlinkClick r:id="rId5" tooltip="Παραβολή (γεωμετρία)"/>
              </a:rPr>
              <a:t>παραβολής</a:t>
            </a:r>
            <a:r>
              <a:rPr lang="el-GR" sz="2200" b="1" i="1" dirty="0"/>
              <a:t>, με την </a:t>
            </a:r>
            <a:r>
              <a:rPr lang="el-GR" sz="2200" b="1" i="1" dirty="0">
                <a:hlinkClick r:id="rId6" tooltip="Άθροιση"/>
              </a:rPr>
              <a:t>άθροιση</a:t>
            </a:r>
            <a:r>
              <a:rPr lang="el-GR" sz="2200" b="1" i="1" dirty="0"/>
              <a:t> </a:t>
            </a:r>
            <a:r>
              <a:rPr lang="el-GR" sz="2200" b="1" i="1" dirty="0">
                <a:hlinkClick r:id="rId7" tooltip="Άπειρο"/>
              </a:rPr>
              <a:t>άπειρης</a:t>
            </a:r>
            <a:r>
              <a:rPr lang="el-GR" sz="2200" b="1" i="1" dirty="0"/>
              <a:t> </a:t>
            </a:r>
            <a:r>
              <a:rPr lang="el-GR" sz="2200" b="1" i="1" dirty="0">
                <a:hlinkClick r:id="rId8" tooltip="Σειρά"/>
              </a:rPr>
              <a:t>σειράς</a:t>
            </a:r>
            <a:r>
              <a:rPr lang="el-GR" sz="2200" b="1" i="1" dirty="0"/>
              <a:t> και έδωσε μια εξαιρετικά ακριβή προσέγγιση για τον </a:t>
            </a:r>
            <a:r>
              <a:rPr lang="el-GR" sz="2200" b="1" i="1" dirty="0">
                <a:hlinkClick r:id="rId9" tooltip="Αριθμός π"/>
              </a:rPr>
              <a:t>αριθμό π</a:t>
            </a:r>
            <a:r>
              <a:rPr lang="el-GR" sz="2200" b="1" i="1" dirty="0"/>
              <a:t>.</a:t>
            </a:r>
            <a:r>
              <a:rPr lang="el-GR" sz="2200" b="1" i="1" baseline="30000" dirty="0">
                <a:hlinkClick r:id="rId2"/>
              </a:rPr>
              <a:t>[11]</a:t>
            </a:r>
            <a:r>
              <a:rPr lang="el-GR" sz="2200" b="1" i="1" dirty="0"/>
              <a:t> Όρισε, επίσης, την επίπεδη έλικα (σπείρα) που έφερε το όνομά του, τύπους για τον </a:t>
            </a:r>
            <a:r>
              <a:rPr lang="el-GR" sz="2200" b="1" i="1" dirty="0">
                <a:hlinkClick r:id="rId10" tooltip="Όγκος"/>
              </a:rPr>
              <a:t>όγκο</a:t>
            </a:r>
            <a:r>
              <a:rPr lang="el-GR" sz="2200" b="1" i="1" dirty="0"/>
              <a:t> των </a:t>
            </a:r>
            <a:r>
              <a:rPr lang="el-GR" sz="2200" b="1" i="1" dirty="0">
                <a:hlinkClick r:id="rId11" tooltip="Επαναστατική επιφάνεια (δεν έχει γραφτεί ακόμα)"/>
              </a:rPr>
              <a:t>επιφανειών</a:t>
            </a:r>
            <a:r>
              <a:rPr lang="el-GR" sz="2200" b="1" i="1" dirty="0"/>
              <a:t> εκ περιστροφής και ένα ευφυές σύστημα για την έκφραση πολύ μεγάλων αριθμών.</a:t>
            </a:r>
          </a:p>
        </p:txBody>
      </p:sp>
      <p:pic>
        <p:nvPicPr>
          <p:cNvPr id="16386" name="Picture 2" descr="Αρχιμήδης : Όλα τα βιβλία και η βιογραφία | Public"/>
          <p:cNvPicPr>
            <a:picLocks noChangeAspect="1" noChangeArrowheads="1"/>
          </p:cNvPicPr>
          <p:nvPr/>
        </p:nvPicPr>
        <p:blipFill>
          <a:blip r:embed="rId12"/>
          <a:srcRect/>
          <a:stretch>
            <a:fillRect/>
          </a:stretch>
        </p:blipFill>
        <p:spPr bwMode="auto">
          <a:xfrm>
            <a:off x="5000628" y="0"/>
            <a:ext cx="4143372" cy="488076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i="1" dirty="0"/>
              <a:t>Βιογραφία</a:t>
            </a:r>
          </a:p>
        </p:txBody>
      </p:sp>
      <p:sp>
        <p:nvSpPr>
          <p:cNvPr id="3" name="2 - Ορθογώνιο"/>
          <p:cNvSpPr/>
          <p:nvPr/>
        </p:nvSpPr>
        <p:spPr>
          <a:xfrm>
            <a:off x="0" y="1285860"/>
            <a:ext cx="8215338" cy="5355312"/>
          </a:xfrm>
          <a:prstGeom prst="rect">
            <a:avLst/>
          </a:prstGeom>
        </p:spPr>
        <p:txBody>
          <a:bodyPr wrap="square">
            <a:spAutoFit/>
          </a:bodyPr>
          <a:lstStyle/>
          <a:p>
            <a:r>
              <a:rPr lang="el-GR" sz="1900" b="1" i="1" dirty="0"/>
              <a:t>Ο Αρχιμήδης γεννήθηκε το 287 </a:t>
            </a:r>
            <a:r>
              <a:rPr lang="el-GR" sz="1900" b="1" i="1" dirty="0" err="1"/>
              <a:t>π.Χ.</a:t>
            </a:r>
            <a:r>
              <a:rPr lang="el-GR" sz="1900" b="1" i="1" dirty="0"/>
              <a:t> στις </a:t>
            </a:r>
            <a:r>
              <a:rPr lang="el-GR" sz="1900" b="1" i="1" dirty="0">
                <a:hlinkClick r:id="rId2" tooltip="Συρακούσες"/>
              </a:rPr>
              <a:t>Συρακούσες</a:t>
            </a:r>
            <a:r>
              <a:rPr lang="el-GR" sz="1900" b="1" i="1" dirty="0"/>
              <a:t>, στη </a:t>
            </a:r>
            <a:r>
              <a:rPr lang="el-GR" sz="1900" b="1" i="1" dirty="0">
                <a:hlinkClick r:id="rId3" tooltip="Σικελία"/>
              </a:rPr>
              <a:t>Σικελία</a:t>
            </a:r>
            <a:r>
              <a:rPr lang="el-GR" sz="1900" b="1" i="1" dirty="0"/>
              <a:t>. Η ημερομηνία γέννησής του προκύπτει από τον Βυζαντινό ιστορικό </a:t>
            </a:r>
            <a:r>
              <a:rPr lang="el-GR" sz="1900" b="1" i="1" dirty="0">
                <a:hlinkClick r:id="rId4" tooltip="Ιωάννης Τζέτζης"/>
              </a:rPr>
              <a:t>Ιωάννη </a:t>
            </a:r>
            <a:r>
              <a:rPr lang="el-GR" sz="1900" b="1" i="1" dirty="0" err="1">
                <a:hlinkClick r:id="rId4" tooltip="Ιωάννης Τζέτζης"/>
              </a:rPr>
              <a:t>Τζέτζη</a:t>
            </a:r>
            <a:r>
              <a:rPr lang="el-GR" sz="1900" b="1" i="1" dirty="0"/>
              <a:t>, που αναφέρει ότι ο Αρχιμήδης έζησε 75 χρόνια.</a:t>
            </a:r>
            <a:r>
              <a:rPr lang="el-GR" sz="1900" b="1" i="1" baseline="30000" dirty="0">
                <a:hlinkClick r:id="rId5"/>
              </a:rPr>
              <a:t>[14]</a:t>
            </a:r>
            <a:r>
              <a:rPr lang="el-GR" sz="1900" b="1" i="1" dirty="0"/>
              <a:t> Στον </a:t>
            </a:r>
            <a:r>
              <a:rPr lang="el-GR" sz="1900" b="1" i="1" dirty="0">
                <a:hlinkClick r:id="rId6" tooltip="Ψαμμίτης (Αρχιμήδης)"/>
              </a:rPr>
              <a:t>Ψαμμίτη</a:t>
            </a:r>
            <a:r>
              <a:rPr lang="el-GR" sz="1900" b="1" i="1" dirty="0"/>
              <a:t>, ο Αρχιμήδης αναφέρει πως ο πατέρας του ονομαζόταν Φειδίας, ο οποίος ήταν ένας </a:t>
            </a:r>
            <a:r>
              <a:rPr lang="el-GR" sz="1900" b="1" i="1" dirty="0">
                <a:hlinkClick r:id="rId7" tooltip="Αστρονόμος"/>
              </a:rPr>
              <a:t>αστρονόμος</a:t>
            </a:r>
            <a:r>
              <a:rPr lang="el-GR" sz="1900" b="1" i="1" dirty="0"/>
              <a:t> για τον οποίο δεν υπάρχει τίποτα γνωστό. Ο </a:t>
            </a:r>
            <a:r>
              <a:rPr lang="el-GR" sz="1900" b="1" i="1" dirty="0">
                <a:hlinkClick r:id="rId8" tooltip="Πλούταρχος"/>
              </a:rPr>
              <a:t>Πλούταρχος</a:t>
            </a:r>
            <a:r>
              <a:rPr lang="el-GR" sz="1900" b="1" i="1" dirty="0"/>
              <a:t> έγραψε στο έργο του </a:t>
            </a:r>
            <a:r>
              <a:rPr lang="el-GR" sz="1900" b="1" i="1" dirty="0">
                <a:hlinkClick r:id="rId9" tooltip="Βίοι Παράλληλοι"/>
              </a:rPr>
              <a:t>Βίοι Παράλληλοι</a:t>
            </a:r>
            <a:r>
              <a:rPr lang="el-GR" sz="1900" b="1" i="1" dirty="0"/>
              <a:t> ότι ο Αρχιμήδης ήταν συγγενής και φίλος με τον βασιλιά </a:t>
            </a:r>
            <a:r>
              <a:rPr lang="el-GR" sz="1900" b="1" i="1" dirty="0">
                <a:hlinkClick r:id="rId10" tooltip="Ιέρων Β΄ των Συρακουσών"/>
              </a:rPr>
              <a:t>Ιέρωνα τον Β΄</a:t>
            </a:r>
            <a:r>
              <a:rPr lang="el-GR" sz="1900" b="1" i="1" dirty="0"/>
              <a:t>, τον κυβερνήτη των Συρακουσών.</a:t>
            </a:r>
            <a:r>
              <a:rPr lang="el-GR" sz="1900" b="1" i="1" baseline="30000" dirty="0">
                <a:hlinkClick r:id="rId5"/>
              </a:rPr>
              <a:t>[15]</a:t>
            </a:r>
            <a:r>
              <a:rPr lang="el-GR" sz="1900" b="1" i="1" dirty="0"/>
              <a:t> Μια βιογραφία του Αρχιμήδη είχε γραφτεί από τον φίλο του Ηρακλείδη, αλλά η εργασία του αυτή έχει χαθεί, αφήνοντας τις λεπτομέρειες της ζωής του στο σκοτάδι.</a:t>
            </a:r>
            <a:r>
              <a:rPr lang="el-GR" sz="1900" b="1" i="1" baseline="30000" dirty="0">
                <a:hlinkClick r:id="rId5"/>
              </a:rPr>
              <a:t>[16]</a:t>
            </a:r>
            <a:r>
              <a:rPr lang="el-GR" sz="1900" b="1" i="1" dirty="0"/>
              <a:t> Είναι άγνωστο, για παράδειγμα, αν είχε ποτέ παντρευτεί ή αν είχε παιδιά. Κατά τη διάρκεια της νεότητας του, ο Αρχιμήδης μπορεί να είχε σπουδάσει στην </a:t>
            </a:r>
            <a:r>
              <a:rPr lang="el-GR" sz="1900" b="1" i="1" dirty="0">
                <a:hlinkClick r:id="rId11" tooltip="Αρχαία Αλεξάνδρεια"/>
              </a:rPr>
              <a:t>Αλεξάνδρεια</a:t>
            </a:r>
            <a:r>
              <a:rPr lang="el-GR" sz="1900" b="1" i="1" dirty="0"/>
              <a:t> της </a:t>
            </a:r>
            <a:r>
              <a:rPr lang="el-GR" sz="1900" b="1" i="1" dirty="0">
                <a:hlinkClick r:id="rId12" tooltip="Αρχαία Αίγυπτος"/>
              </a:rPr>
              <a:t>Αιγύπτου</a:t>
            </a:r>
            <a:r>
              <a:rPr lang="el-GR" sz="1900" b="1" i="1" dirty="0"/>
              <a:t>, όπου ο </a:t>
            </a:r>
            <a:r>
              <a:rPr lang="el-GR" sz="1900" b="1" i="1" dirty="0">
                <a:hlinkClick r:id="rId13" tooltip="Κόνων ο Σάμιος"/>
              </a:rPr>
              <a:t>Κόνωνας ο Σάμιος</a:t>
            </a:r>
            <a:r>
              <a:rPr lang="el-GR" sz="1900" b="1" i="1" dirty="0"/>
              <a:t> και ο </a:t>
            </a:r>
            <a:r>
              <a:rPr lang="el-GR" sz="1900" b="1" i="1" dirty="0">
                <a:hlinkClick r:id="rId14" tooltip="Ερατοσθένης ο Κυρηναίος"/>
              </a:rPr>
              <a:t>Ερατοσθένης ο </a:t>
            </a:r>
            <a:r>
              <a:rPr lang="el-GR" sz="1900" b="1" i="1" dirty="0" err="1">
                <a:hlinkClick r:id="rId14" tooltip="Ερατοσθένης ο Κυρηναίος"/>
              </a:rPr>
              <a:t>Κυρηναίος</a:t>
            </a:r>
            <a:r>
              <a:rPr lang="el-GR" sz="1900" b="1" i="1" dirty="0"/>
              <a:t> ήταν σύγχρονοί του. Αναφέρει τον Κόνωνα τον Σάμιο ως φίλο του, και δύο από τα ιστορικά έργα του (Η </a:t>
            </a:r>
            <a:r>
              <a:rPr lang="el-GR" sz="1900" b="1" i="1" dirty="0">
                <a:hlinkClick r:id="rId15" tooltip="Περί μηχανικών θεωρημάτων προς Ερατοσθένη έφοδος"/>
              </a:rPr>
              <a:t>μέθοδος μηχανολογικών θεωρημάτων</a:t>
            </a:r>
            <a:r>
              <a:rPr lang="el-GR" sz="1900" b="1" i="1" dirty="0"/>
              <a:t>) και το </a:t>
            </a:r>
            <a:r>
              <a:rPr lang="el-GR" sz="1900" b="1" i="1" dirty="0">
                <a:hlinkClick r:id="rId16" tooltip="Πρόβλημα Βοεικόν"/>
              </a:rPr>
              <a:t>Πρόβλημα </a:t>
            </a:r>
            <a:r>
              <a:rPr lang="el-GR" sz="1900" b="1" i="1" dirty="0" err="1">
                <a:hlinkClick r:id="rId16" tooltip="Πρόβλημα Βοεικόν"/>
              </a:rPr>
              <a:t>Βοεικόν</a:t>
            </a:r>
            <a:r>
              <a:rPr lang="el-GR" sz="1900" b="1" i="1" dirty="0"/>
              <a:t> έχουν εισαγωγές που απευθύνονται στον Ερατοσθένη</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7858148" cy="6555641"/>
          </a:xfrm>
          <a:prstGeom prst="rect">
            <a:avLst/>
          </a:prstGeom>
        </p:spPr>
        <p:txBody>
          <a:bodyPr wrap="square">
            <a:spAutoFit/>
          </a:bodyPr>
          <a:lstStyle/>
          <a:p>
            <a:r>
              <a:rPr lang="el-GR" sz="1900" b="1" i="1" dirty="0"/>
              <a:t>Ο Αρχιμήδης πέθανε το 212 </a:t>
            </a:r>
            <a:r>
              <a:rPr lang="el-GR" sz="1900" b="1" i="1" dirty="0" err="1"/>
              <a:t>π.Χ.</a:t>
            </a:r>
            <a:r>
              <a:rPr lang="el-GR" sz="1900" b="1" i="1" dirty="0"/>
              <a:t> κατά τη διάρκεια του </a:t>
            </a:r>
            <a:r>
              <a:rPr lang="el-GR" sz="1900" b="1" i="1" dirty="0">
                <a:hlinkClick r:id="rId2" tooltip="Β΄ Ρωμαιο-Καρχηδονιακός Πόλεμος"/>
              </a:rPr>
              <a:t>Δευτέρου Καρχηδονιακού Πολέμου</a:t>
            </a:r>
            <a:r>
              <a:rPr lang="el-GR" sz="1900" b="1" i="1" dirty="0"/>
              <a:t>, όταν οι ρωμαϊκές δυνάμεις υπό τον στρατηγό </a:t>
            </a:r>
            <a:r>
              <a:rPr lang="el-GR" sz="1900" b="1" i="1" dirty="0">
                <a:hlinkClick r:id="rId3" tooltip="Μάρκος Κλαύδιος Μάρκελλος"/>
              </a:rPr>
              <a:t>Μάρκο Κλαύδιο Μάρκελλο</a:t>
            </a:r>
            <a:r>
              <a:rPr lang="el-GR" sz="1900" b="1" i="1" dirty="0"/>
              <a:t> κυρίευσαν την πόλη των Συρακουσών μετά από </a:t>
            </a:r>
            <a:r>
              <a:rPr lang="el-GR" sz="1900" b="1" i="1" dirty="0">
                <a:hlinkClick r:id="rId4" tooltip="Πολιορκία"/>
              </a:rPr>
              <a:t>πολιορκία</a:t>
            </a:r>
            <a:r>
              <a:rPr lang="el-GR" sz="1900" b="1" i="1" dirty="0"/>
              <a:t> δύο χρόνων. Σύμφωνα με τον </a:t>
            </a:r>
            <a:r>
              <a:rPr lang="el-GR" sz="1900" b="1" i="1" dirty="0">
                <a:hlinkClick r:id="rId5" tooltip="Πλούταρχος"/>
              </a:rPr>
              <a:t>Πλούταρχο</a:t>
            </a:r>
            <a:r>
              <a:rPr lang="el-GR" sz="1900" b="1" i="1" dirty="0"/>
              <a:t>, ο Αρχιμήδης είχε κατά νου ένα </a:t>
            </a:r>
            <a:r>
              <a:rPr lang="el-GR" sz="1900" b="1" i="1" dirty="0">
                <a:hlinkClick r:id="rId6" tooltip="Μαθηματικό διάγραμμα (δεν έχει γραφτεί ακόμα)"/>
              </a:rPr>
              <a:t>μαθηματικό διάγραμμα</a:t>
            </a:r>
            <a:r>
              <a:rPr lang="el-GR" sz="1900" b="1" i="1" dirty="0"/>
              <a:t> όταν η πόλη είχε καταληφθεί και δεν είχε αντιληφθεί την άλωση της. Ένας Ρωμαίος στρατιώτης τον διέταξε να πάει και να συναντήσει τον στρατηγό Μάρκο Κλαύδιο Μάρκελλο αλλά αυτός αρνήθηκε λέγοντας ότι έπρεπε να τελειώσει με το πρόβλημα του. Ο στρατιώτης εξοργίστηκε και σκότωσε τον Αρχιμήδη με το σπαθί του. Μια δεύτερη εκδοχή που δίνει ο Πλούταρχος είναι ότι καθώς ο Ρωμαίος στρατιώτης ορμούσε κατά πάνω του με γυμνό το ξίφος, ο Αρχιμήδης τον παρακάλεσε, μάταια όμως, να περιμένει λίγο ώστε να μη μείνει άλυτο το πρόβλημα που τον απασχολούσε. Και μια τρίτη εκδοχή του Πλουτάρχου είναι ότι ο Αρχιμήδης μεταβαίνοντας προς τον Μάρκελλο είχε μαζί του μαθηματικά όργανα, και τον σκότωσαν στρατιώτες επειδή νόμιζαν ότι ήταν πολύτιμα αντικείμενα. Ο Μάρκελλος όταν πληροφορήθηκε τον θάνατο του Αρχιμήδη λυπήθηκε πολύ καθώς τον θεωρούσε ως ένα πολύτιμο κεφάλαιο για την επιστήμη και είχε διατάξει να μην πειραχτεί, εξοργίστηκε με τον στρατιώτη και ευεργέτησε τους οικείους του Αρχιμήδη</a:t>
            </a:r>
            <a:r>
              <a:rPr lang="el-GR" sz="1900" b="1" i="1" dirty="0" smtClean="0"/>
              <a:t>.</a:t>
            </a:r>
            <a:r>
              <a:rPr lang="el-GR" sz="1900" b="1" i="1" baseline="30000" dirty="0" smtClean="0"/>
              <a:t>[</a:t>
            </a:r>
            <a:endParaRPr lang="el-GR" sz="1900" b="1"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8429652" cy="6524863"/>
          </a:xfrm>
          <a:prstGeom prst="rect">
            <a:avLst/>
          </a:prstGeom>
        </p:spPr>
        <p:txBody>
          <a:bodyPr wrap="square">
            <a:spAutoFit/>
          </a:bodyPr>
          <a:lstStyle/>
          <a:p>
            <a:r>
              <a:rPr lang="el-GR" sz="1900" b="1" i="1" dirty="0" smtClean="0"/>
              <a:t>Οι τελευταίες λέξεις που του αποδίδονται είναι «μην ενοχλείτε τους κύκλους μου» (αρχαία: «</a:t>
            </a:r>
            <a:r>
              <a:rPr lang="el-GR" sz="1900" b="1" i="1" dirty="0" err="1" smtClean="0"/>
              <a:t>μή</a:t>
            </a:r>
            <a:r>
              <a:rPr lang="el-GR" sz="1900" b="1" i="1" dirty="0" smtClean="0"/>
              <a:t> μου </a:t>
            </a:r>
            <a:r>
              <a:rPr lang="el-GR" sz="1900" b="1" i="1" dirty="0" err="1" smtClean="0"/>
              <a:t>τοὺς</a:t>
            </a:r>
            <a:r>
              <a:rPr lang="el-GR" sz="1900" b="1" i="1" dirty="0" smtClean="0"/>
              <a:t> κύκλους τάραττε»), αναφερόμενος στους κύκλους στο μαθηματικό του σχέδιο το οποίο υποτίθεται ότι μελετούσε όταν τον διέκοψε ο Ρωμαίος στρατιώτης. Συχνά αυτό τιμητικά αποδίδεται στα </a:t>
            </a:r>
            <a:r>
              <a:rPr lang="el-GR" sz="1900" b="1" i="1" dirty="0" smtClean="0">
                <a:hlinkClick r:id="rId2" tooltip="Λατινικά"/>
              </a:rPr>
              <a:t>λατινικά</a:t>
            </a:r>
            <a:r>
              <a:rPr lang="el-GR" sz="1900" b="1" i="1" dirty="0" smtClean="0"/>
              <a:t> ως «</a:t>
            </a:r>
            <a:r>
              <a:rPr lang="el-GR" sz="1900" b="1" i="1" dirty="0" err="1" smtClean="0"/>
              <a:t>Noli</a:t>
            </a:r>
            <a:r>
              <a:rPr lang="el-GR" sz="1900" b="1" i="1" dirty="0" smtClean="0"/>
              <a:t> </a:t>
            </a:r>
            <a:r>
              <a:rPr lang="el-GR" sz="1900" b="1" i="1" dirty="0" err="1" smtClean="0"/>
              <a:t>turbare</a:t>
            </a:r>
            <a:r>
              <a:rPr lang="el-GR" sz="1900" b="1" i="1" dirty="0" smtClean="0"/>
              <a:t> </a:t>
            </a:r>
            <a:r>
              <a:rPr lang="el-GR" sz="1900" b="1" i="1" dirty="0" err="1" smtClean="0"/>
              <a:t>circulos</a:t>
            </a:r>
            <a:r>
              <a:rPr lang="el-GR" sz="1900" b="1" i="1" dirty="0" smtClean="0"/>
              <a:t> </a:t>
            </a:r>
            <a:r>
              <a:rPr lang="el-GR" sz="1900" b="1" i="1" dirty="0" err="1" smtClean="0"/>
              <a:t>meos</a:t>
            </a:r>
            <a:r>
              <a:rPr lang="el-GR" sz="1900" b="1" i="1" dirty="0" smtClean="0"/>
              <a:t>», αλλά δεν υπάρχουν αξιόπιστα στοιχεία ότι ο Αρχιμήδης πρόφερε αυτές τις λέξεις και δεν εμφανίζονται στα γραπτά που μας έχουν διασωθεί από τον Πλούταρχο</a:t>
            </a:r>
            <a:r>
              <a:rPr lang="el-GR" sz="1900" b="1" i="1" dirty="0" smtClean="0"/>
              <a:t>.</a:t>
            </a:r>
            <a:endParaRPr lang="el-GR" sz="1900" b="1" i="1" dirty="0" smtClean="0"/>
          </a:p>
          <a:p>
            <a:r>
              <a:rPr lang="el-GR" sz="1900" b="1" i="1" dirty="0" smtClean="0"/>
              <a:t>Ο τάφος του Αρχιμήδη είχε ένα γλυπτό που απεικόνιζε την αγαπημένη </a:t>
            </a:r>
            <a:r>
              <a:rPr lang="el-GR" sz="1900" b="1" i="1" dirty="0" smtClean="0">
                <a:hlinkClick r:id="rId3" tooltip="Μαθηματική απόδειξη"/>
              </a:rPr>
              <a:t>μαθηματική απόδειξη</a:t>
            </a:r>
            <a:r>
              <a:rPr lang="el-GR" sz="1900" b="1" i="1" dirty="0" smtClean="0"/>
              <a:t> του, αποτελούμενη από μία </a:t>
            </a:r>
            <a:r>
              <a:rPr lang="el-GR" sz="1900" b="1" i="1" dirty="0" smtClean="0">
                <a:hlinkClick r:id="rId4" tooltip="Σφαίρα"/>
              </a:rPr>
              <a:t>σφαίρα</a:t>
            </a:r>
            <a:r>
              <a:rPr lang="el-GR" sz="1900" b="1" i="1" dirty="0" smtClean="0"/>
              <a:t> και έναν </a:t>
            </a:r>
            <a:r>
              <a:rPr lang="el-GR" sz="1900" b="1" i="1" dirty="0" smtClean="0">
                <a:hlinkClick r:id="rId5" tooltip="Κύλινδρος (γεωμετρία)"/>
              </a:rPr>
              <a:t>κύλινδρο</a:t>
            </a:r>
            <a:r>
              <a:rPr lang="el-GR" sz="1900" b="1" i="1" dirty="0" smtClean="0"/>
              <a:t> με το ίδιο </a:t>
            </a:r>
            <a:r>
              <a:rPr lang="el-GR" sz="1900" b="1" i="1" dirty="0" smtClean="0">
                <a:hlinkClick r:id="rId6" tooltip="Ύψος"/>
              </a:rPr>
              <a:t>ύψος</a:t>
            </a:r>
            <a:r>
              <a:rPr lang="el-GR" sz="1900" b="1" i="1" dirty="0" smtClean="0"/>
              <a:t> και </a:t>
            </a:r>
            <a:r>
              <a:rPr lang="el-GR" sz="1900" b="1" i="1" dirty="0" smtClean="0">
                <a:hlinkClick r:id="rId7" tooltip="Διάμετρος"/>
              </a:rPr>
              <a:t>διάμετρο</a:t>
            </a:r>
            <a:r>
              <a:rPr lang="el-GR" sz="1900" b="1" i="1" dirty="0" smtClean="0"/>
              <a:t>. Ο Αρχιμήδης είχε αποδείξει ότι το </a:t>
            </a:r>
            <a:r>
              <a:rPr lang="el-GR" sz="1900" b="1" i="1" dirty="0" smtClean="0">
                <a:hlinkClick r:id="rId8" tooltip="Εμβαδόν"/>
              </a:rPr>
              <a:t>εμβαδόν</a:t>
            </a:r>
            <a:r>
              <a:rPr lang="el-GR" sz="1900" b="1" i="1" dirty="0" smtClean="0"/>
              <a:t> και ο </a:t>
            </a:r>
            <a:r>
              <a:rPr lang="el-GR" sz="1900" b="1" i="1" dirty="0" smtClean="0">
                <a:hlinkClick r:id="rId9" tooltip="Όγκος"/>
              </a:rPr>
              <a:t>όγκος</a:t>
            </a:r>
            <a:r>
              <a:rPr lang="el-GR" sz="1900" b="1" i="1" dirty="0" smtClean="0"/>
              <a:t> μιας σφαίρας είναι τα 2/3 του κλειστού κυλίνδρου που την περιβάλει συμπεριλαμβανομένων και των βάσεων του κυλίνδρου. Το 75 </a:t>
            </a:r>
            <a:r>
              <a:rPr lang="el-GR" sz="1900" b="1" i="1" dirty="0" err="1" smtClean="0"/>
              <a:t>π.Χ.</a:t>
            </a:r>
            <a:r>
              <a:rPr lang="el-GR" sz="1900" b="1" i="1" dirty="0" smtClean="0"/>
              <a:t>, 137 χρόνια μετά τον θάνατό του, ο Ρωμαίος ρήτορας </a:t>
            </a:r>
            <a:r>
              <a:rPr lang="el-GR" sz="1900" b="1" i="1" dirty="0" smtClean="0">
                <a:hlinkClick r:id="rId10" tooltip="Κικέρων"/>
              </a:rPr>
              <a:t>Κικέρων</a:t>
            </a:r>
            <a:r>
              <a:rPr lang="el-GR" sz="1900" b="1" i="1" dirty="0" smtClean="0"/>
              <a:t> υπηρετούσε ως </a:t>
            </a:r>
            <a:r>
              <a:rPr lang="el-GR" sz="1900" b="1" i="1" dirty="0" err="1" smtClean="0">
                <a:hlinkClick r:id="rId11" tooltip="Κυαίστωρ (δεν έχει γραφτεί ακόμα)"/>
              </a:rPr>
              <a:t>κυαίστορας</a:t>
            </a:r>
            <a:r>
              <a:rPr lang="el-GR" sz="1900" b="1" i="1" dirty="0" smtClean="0"/>
              <a:t> στη Σικελία. Είχε ακούσει ιστορίες για τον τάφο του Αρχιμήδη, αλλά κανένας από τους ντόπιους δεν ήταν σε θέση να προσδιορίσει τη θέση του τάφου. Ενδεχομένως βρήκε τον τάφο κοντά στην </a:t>
            </a:r>
            <a:r>
              <a:rPr lang="el-GR" sz="1900" b="1" i="1" dirty="0" err="1" smtClean="0"/>
              <a:t>Ακραγαντινή</a:t>
            </a:r>
            <a:r>
              <a:rPr lang="el-GR" sz="1900" b="1" i="1" dirty="0" smtClean="0"/>
              <a:t> πύλη των Συρακουσών, σε παραμελημένη κατάσταση και κατάφυτη από θάμνους. Ο Κικέρων διέταξε να καθαρίσουν τον τάφο, και ήταν σε θέση να δει το σκάλισμα και να διαβάσει μερικά από τα εδάφια, που είχαν προστεθεί ως επιγραφή</a:t>
            </a:r>
            <a:r>
              <a:rPr lang="el-GR" sz="1900" b="1" i="1" dirty="0" smtClean="0"/>
              <a:t>.</a:t>
            </a:r>
            <a:endParaRPr lang="el-GR" sz="1900" b="1"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5786446" cy="6429396"/>
          </a:xfrm>
          <a:prstGeom prst="rect">
            <a:avLst/>
          </a:prstGeom>
        </p:spPr>
        <p:txBody>
          <a:bodyPr wrap="square">
            <a:spAutoFit/>
          </a:bodyPr>
          <a:lstStyle/>
          <a:p>
            <a:r>
              <a:rPr lang="el-GR" sz="1900" b="1" i="1" dirty="0" smtClean="0"/>
              <a:t>Ένα ελληνιστικό μαυσωλείο, που ανακαλύφθηκε στην αυλή ενός ξενοδοχείου που ανεγέρθη στις Συρακούσες στις αρχές του 1960, θεωρήθηκε από τον </a:t>
            </a:r>
            <a:r>
              <a:rPr lang="el-GR" sz="1900" b="1" i="1" dirty="0" err="1" smtClean="0"/>
              <a:t>Ciancio</a:t>
            </a:r>
            <a:r>
              <a:rPr lang="el-GR" sz="1900" b="1" i="1" dirty="0" smtClean="0"/>
              <a:t> ότι είναι ο τάφος του Αρχιμήδη. Αλλά ο ανασκαφέας, ο έφορος αρχαιοτήτων Συρακουσών, </a:t>
            </a:r>
            <a:r>
              <a:rPr lang="el-GR" sz="1900" b="1" i="1" dirty="0" err="1" smtClean="0"/>
              <a:t>Gentili</a:t>
            </a:r>
            <a:r>
              <a:rPr lang="el-GR" sz="1900" b="1" i="1" dirty="0" smtClean="0"/>
              <a:t>, προτείνει την ταύτιση με ένα σημαντικό πρόσωπο της εποχής του </a:t>
            </a:r>
            <a:r>
              <a:rPr lang="el-GR" sz="1900" b="1" i="1" dirty="0" smtClean="0">
                <a:hlinkClick r:id="rId2" tooltip="Αγαθοκλής των Συρακουσών"/>
              </a:rPr>
              <a:t>Αγαθοκλέους</a:t>
            </a:r>
            <a:r>
              <a:rPr lang="el-GR" sz="1900" b="1" i="1" dirty="0" smtClean="0"/>
              <a:t> (ίσως του ίδιου του βασιλέα</a:t>
            </a:r>
            <a:r>
              <a:rPr lang="el-GR" sz="1900" b="1" i="1" dirty="0" smtClean="0"/>
              <a:t>).</a:t>
            </a:r>
            <a:endParaRPr lang="el-GR" sz="1900" b="1" i="1" dirty="0" smtClean="0"/>
          </a:p>
          <a:p>
            <a:r>
              <a:rPr lang="el-GR" sz="1900" b="1" i="1" dirty="0" smtClean="0"/>
              <a:t>Οι βασικές εκδοχές της ζωής του Αρχιμήδη γράφτηκαν πολύ καιρό μετά το θάνατό του από τους ιστορικούς της </a:t>
            </a:r>
            <a:r>
              <a:rPr lang="el-GR" sz="1900" b="1" i="1" dirty="0" smtClean="0">
                <a:hlinkClick r:id="rId3" tooltip="Αρχαία Ρώμη"/>
              </a:rPr>
              <a:t>αρχαίας Ρώμης</a:t>
            </a:r>
            <a:r>
              <a:rPr lang="el-GR" sz="1900" b="1" i="1" dirty="0" smtClean="0"/>
              <a:t>. Ο απολογισμός της πολιορκίας των Συρακουσών δίνεται από τον </a:t>
            </a:r>
            <a:r>
              <a:rPr lang="el-GR" sz="1900" b="1" i="1" dirty="0" smtClean="0">
                <a:hlinkClick r:id="rId4" tooltip="Πολύβιος"/>
              </a:rPr>
              <a:t>Πολύβιο</a:t>
            </a:r>
            <a:r>
              <a:rPr lang="el-GR" sz="1900" b="1" i="1" dirty="0" smtClean="0"/>
              <a:t> στις Ιστορίες του που γράφτηκαν εβδομήντα χρόνια μετά τον θάνατο του Αρχιμήδη, και χρησιμοποιήθηκαν στη συνέχεια ως πηγή από τον Πλούταρχο και τον </a:t>
            </a:r>
            <a:r>
              <a:rPr lang="el-GR" sz="1900" b="1" i="1" dirty="0" err="1" smtClean="0">
                <a:hlinkClick r:id="rId5" tooltip="Λίβιος"/>
              </a:rPr>
              <a:t>Λίβιο</a:t>
            </a:r>
            <a:r>
              <a:rPr lang="el-GR" sz="1900" b="1" i="1" dirty="0" smtClean="0"/>
              <a:t>. Αυτός έδωσε πληροφορίες για τον Αρχιμήδη ως πρόσωπο, και επικεντρώθηκε στις πολεμικές μηχανές που λέγεται ότι είχαν κατασκευαστεί για να υπερασπίσουν την πόλη</a:t>
            </a:r>
            <a:r>
              <a:rPr lang="el-GR" sz="1900" b="1" i="1" dirty="0" smtClean="0"/>
              <a:t>.</a:t>
            </a:r>
            <a:endParaRPr lang="el-GR" sz="1900" b="1" i="1" dirty="0"/>
          </a:p>
        </p:txBody>
      </p:sp>
      <p:pic>
        <p:nvPicPr>
          <p:cNvPr id="1026" name="Picture 2" descr="Αρχιμήδης» – Επιστήμονες που “εύρηκαν” για την Ανθρωπότητα [✩audio-book] -  Ανοικτή Βιβλιοθήκη"/>
          <p:cNvPicPr>
            <a:picLocks noChangeAspect="1" noChangeArrowheads="1"/>
          </p:cNvPicPr>
          <p:nvPr/>
        </p:nvPicPr>
        <p:blipFill>
          <a:blip r:embed="rId6"/>
          <a:srcRect/>
          <a:stretch>
            <a:fillRect/>
          </a:stretch>
        </p:blipFill>
        <p:spPr bwMode="auto">
          <a:xfrm>
            <a:off x="5643570" y="0"/>
            <a:ext cx="3500430" cy="400050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algn="ctr"/>
            <a:r>
              <a:rPr lang="el-GR" b="1" i="1" dirty="0" smtClean="0"/>
              <a:t>Ακτίνα φωτός</a:t>
            </a:r>
            <a:endParaRPr lang="el-GR" i="1" dirty="0"/>
          </a:p>
        </p:txBody>
      </p:sp>
      <p:sp>
        <p:nvSpPr>
          <p:cNvPr id="3" name="2 - Ορθογώνιο"/>
          <p:cNvSpPr/>
          <p:nvPr/>
        </p:nvSpPr>
        <p:spPr>
          <a:xfrm>
            <a:off x="0" y="1428736"/>
            <a:ext cx="5072066" cy="5632311"/>
          </a:xfrm>
          <a:prstGeom prst="rect">
            <a:avLst/>
          </a:prstGeom>
        </p:spPr>
        <p:txBody>
          <a:bodyPr wrap="square">
            <a:spAutoFit/>
          </a:bodyPr>
          <a:lstStyle/>
          <a:p>
            <a:r>
              <a:rPr lang="el-GR" sz="2200" b="1" i="1" dirty="0" smtClean="0"/>
              <a:t>Το 2ο αιώνα </a:t>
            </a:r>
            <a:r>
              <a:rPr lang="el-GR" sz="2200" b="1" i="1" dirty="0" err="1" smtClean="0"/>
              <a:t>μ.Χ</a:t>
            </a:r>
            <a:r>
              <a:rPr lang="el-GR" sz="2200" b="1" i="1" dirty="0" smtClean="0"/>
              <a:t>. ο συγγραφέας </a:t>
            </a:r>
            <a:r>
              <a:rPr lang="el-GR" sz="2200" b="1" i="1" dirty="0" smtClean="0">
                <a:hlinkClick r:id="rId2" tooltip="Λουκιανός"/>
              </a:rPr>
              <a:t>Λουκιανός</a:t>
            </a:r>
            <a:r>
              <a:rPr lang="el-GR" sz="2200" b="1" i="1" dirty="0" smtClean="0"/>
              <a:t> έγραψε ότι κατά τη διάρκεια της </a:t>
            </a:r>
            <a:r>
              <a:rPr lang="el-GR" sz="2200" b="1" i="1" dirty="0" smtClean="0">
                <a:hlinkClick r:id="rId3" tooltip="Πολιορκία των Συρακουσών (δεν έχει γραφτεί ακόμα)"/>
              </a:rPr>
              <a:t>Πολιορκίας των Συρακουσών</a:t>
            </a:r>
            <a:r>
              <a:rPr lang="el-GR" sz="2200" b="1" i="1" dirty="0" smtClean="0"/>
              <a:t> (214-212 </a:t>
            </a:r>
            <a:r>
              <a:rPr lang="el-GR" sz="2200" b="1" i="1" dirty="0" err="1" smtClean="0"/>
              <a:t>π.Χ.</a:t>
            </a:r>
            <a:r>
              <a:rPr lang="el-GR" sz="2200" b="1" i="1" dirty="0" smtClean="0"/>
              <a:t>), ο Αρχιμήδης κατέστρεψε εχθρικά πλοία με τη χρήση της φωτιάς. Αιώνες αργότερα, ο </a:t>
            </a:r>
            <a:r>
              <a:rPr lang="el-GR" sz="2200" b="1" i="1" dirty="0" smtClean="0">
                <a:hlinkClick r:id="rId4" tooltip="Ανθέμιος ο Τραλλιανός"/>
              </a:rPr>
              <a:t>Ανθέμιος ο </a:t>
            </a:r>
            <a:r>
              <a:rPr lang="el-GR" sz="2200" b="1" i="1" dirty="0" err="1" smtClean="0">
                <a:hlinkClick r:id="rId4" tooltip="Ανθέμιος ο Τραλλιανός"/>
              </a:rPr>
              <a:t>Τραλλιανός</a:t>
            </a:r>
            <a:r>
              <a:rPr lang="el-GR" sz="2200" b="1" i="1" dirty="0" smtClean="0"/>
              <a:t> αναφέρει το </a:t>
            </a:r>
            <a:r>
              <a:rPr lang="el-GR" sz="2200" b="1" i="1" u="sng" dirty="0" smtClean="0">
                <a:hlinkClick r:id="rId5" tooltip="Φλεγόμενο γυαλί (δεν έχει γραφτεί ακόμα)"/>
              </a:rPr>
              <a:t>φλεγόμενο γυαλί</a:t>
            </a:r>
            <a:r>
              <a:rPr lang="el-GR" sz="2200" b="1" i="1" dirty="0" smtClean="0"/>
              <a:t> ως το όπλο του Αρχιμήδη.</a:t>
            </a:r>
            <a:r>
              <a:rPr lang="el-GR" sz="2200" b="1" i="1" baseline="30000" dirty="0" smtClean="0">
                <a:hlinkClick r:id="rId6"/>
              </a:rPr>
              <a:t>[37]</a:t>
            </a:r>
            <a:r>
              <a:rPr lang="el-GR" sz="2200" b="1" i="1" dirty="0" smtClean="0"/>
              <a:t> Η συσκευή, γνωστή και ως «Ακτίνα φωτός του Αρχιμήδη», χρησιμοποιούνταν για να συγκεντρώνει το ηλιακό φως στα επερχόμενα πλοία, με αποτέλεσμα αυτά να παίρνουν φωτιά.</a:t>
            </a:r>
            <a:endParaRPr lang="el-GR" sz="2200" b="1" i="1" dirty="0"/>
          </a:p>
        </p:txBody>
      </p:sp>
      <p:pic>
        <p:nvPicPr>
          <p:cNvPr id="21506" name="Picture 2" descr="https://upload.wikimedia.org/wikipedia/commons/thumb/3/3e/Archimedes_Heat_Ray_conceptual_diagram-el.svg/265px-Archimedes_Heat_Ray_conceptual_diagram-el.svg.png"/>
          <p:cNvPicPr>
            <a:picLocks noChangeAspect="1" noChangeArrowheads="1"/>
          </p:cNvPicPr>
          <p:nvPr/>
        </p:nvPicPr>
        <p:blipFill>
          <a:blip r:embed="rId7"/>
          <a:srcRect/>
          <a:stretch>
            <a:fillRect/>
          </a:stretch>
        </p:blipFill>
        <p:spPr bwMode="auto">
          <a:xfrm>
            <a:off x="4929190" y="1285860"/>
            <a:ext cx="4214810" cy="535785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Ζωντάνια">
  <a:themeElements>
    <a:clrScheme name="Ζωντάνι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Ζωντάνι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Ζωντάνι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69</TotalTime>
  <Words>312</Words>
  <Application>Microsoft Office PowerPoint</Application>
  <PresentationFormat>Προβολή στην οθόνη (4:3)</PresentationFormat>
  <Paragraphs>30</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Ζωντάνια</vt:lpstr>
      <vt:lpstr>ΜΑΘΗΜΑΤΙΚΑ Γ’ ΓΥΜΝΑΣΙΟΥ</vt:lpstr>
      <vt:lpstr>Αρχιμήδης</vt:lpstr>
      <vt:lpstr>Διαφάνεια 3</vt:lpstr>
      <vt:lpstr>Διαφάνεια 4</vt:lpstr>
      <vt:lpstr>Βιογραφία</vt:lpstr>
      <vt:lpstr>Διαφάνεια 6</vt:lpstr>
      <vt:lpstr>Διαφάνεια 7</vt:lpstr>
      <vt:lpstr>Διαφάνεια 8</vt:lpstr>
      <vt:lpstr>Ακτίνα φωτός</vt:lpstr>
      <vt:lpstr>Διαφάνεια 10</vt:lpstr>
      <vt:lpstr>Διαφάνεια 11</vt:lpstr>
      <vt:lpstr>Μαθηματικά</vt:lpstr>
      <vt:lpstr>Διαφάνεια 13</vt:lpstr>
      <vt:lpstr>Διαφάνεια 14</vt:lpstr>
      <vt:lpstr>Διαφάνεια 15</vt:lpstr>
      <vt:lpstr>Διαφάνεια 16</vt:lpstr>
      <vt:lpstr>ΕΥΧΑΡΙΣΤΏ ΠΟΥ ΠΑΡΑΚΩΛΟΥΘΉΣΑΤΕ ΤΗΝ ΕΡΓΑΣΕΊΑ ΜΟΥ!!!!!!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ΜΑΘΗΜΑΤΙΚΑ Γ’ ΓΥΜΝΑΣΙΟΥ</dc:title>
  <dc:creator>dimitris</dc:creator>
  <cp:lastModifiedBy>dimitris</cp:lastModifiedBy>
  <cp:revision>8</cp:revision>
  <dcterms:created xsi:type="dcterms:W3CDTF">2024-11-22T19:44:20Z</dcterms:created>
  <dcterms:modified xsi:type="dcterms:W3CDTF">2024-11-23T09:36:57Z</dcterms:modified>
</cp:coreProperties>
</file>