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3gpp" ContentType="video/3gpp"/>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29363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22590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155087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134032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1792669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293356A-2223-4822-9CE2-84ED4761D000}"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58353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293356A-2223-4822-9CE2-84ED4761D000}" type="datetimeFigureOut">
              <a:rPr lang="el-GR" smtClean="0"/>
              <a:t>20/11/2022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353032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293356A-2223-4822-9CE2-84ED4761D000}" type="datetimeFigureOut">
              <a:rPr lang="el-GR" smtClean="0"/>
              <a:t>20/11/2022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93226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293356A-2223-4822-9CE2-84ED4761D000}" type="datetimeFigureOut">
              <a:rPr lang="el-GR" smtClean="0"/>
              <a:t>20/11/2022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268990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93356A-2223-4822-9CE2-84ED4761D000}"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355109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93356A-2223-4822-9CE2-84ED4761D000}" type="datetimeFigureOut">
              <a:rPr lang="el-GR" smtClean="0"/>
              <a:t>20/11/2022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22379A8-CFEC-4861-9BA3-72B8A3011B01}" type="slidenum">
              <a:rPr lang="el-GR" smtClean="0"/>
              <a:t>‹#›</a:t>
            </a:fld>
            <a:endParaRPr lang="el-GR"/>
          </a:p>
        </p:txBody>
      </p:sp>
    </p:spTree>
    <p:extLst>
      <p:ext uri="{BB962C8B-B14F-4D97-AF65-F5344CB8AC3E}">
        <p14:creationId xmlns:p14="http://schemas.microsoft.com/office/powerpoint/2010/main" val="728206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3356A-2223-4822-9CE2-84ED4761D000}" type="datetimeFigureOut">
              <a:rPr lang="el-GR" smtClean="0"/>
              <a:t>20/11/2022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379A8-CFEC-4861-9BA3-72B8A3011B01}" type="slidenum">
              <a:rPr lang="el-GR" smtClean="0"/>
              <a:t>‹#›</a:t>
            </a:fld>
            <a:endParaRPr lang="el-GR"/>
          </a:p>
        </p:txBody>
      </p:sp>
    </p:spTree>
    <p:extLst>
      <p:ext uri="{BB962C8B-B14F-4D97-AF65-F5344CB8AC3E}">
        <p14:creationId xmlns:p14="http://schemas.microsoft.com/office/powerpoint/2010/main" val="363574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3gpp"/><Relationship Id="rId1" Type="http://schemas.microsoft.com/office/2007/relationships/media" Target="../media/media1.3gp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ΕΝΔΥΜΑΣΙΑ – ΚΑΛΛΩΠΙΣΜΟΣ </a:t>
            </a:r>
            <a:endParaRPr lang="el-GR" dirty="0"/>
          </a:p>
        </p:txBody>
      </p:sp>
      <p:sp>
        <p:nvSpPr>
          <p:cNvPr id="3" name="Υπότιτλος 2"/>
          <p:cNvSpPr>
            <a:spLocks noGrp="1"/>
          </p:cNvSpPr>
          <p:nvPr>
            <p:ph type="subTitle" idx="1"/>
          </p:nvPr>
        </p:nvSpPr>
        <p:spPr/>
        <p:txBody>
          <a:bodyPr>
            <a:normAutofit fontScale="77500" lnSpcReduction="20000"/>
          </a:bodyPr>
          <a:lstStyle/>
          <a:p>
            <a:r>
              <a:rPr lang="el-GR" dirty="0" smtClean="0">
                <a:latin typeface="Arial" panose="020B0604020202020204" pitchFamily="34" charset="0"/>
                <a:cs typeface="Arial" panose="020B0604020202020204" pitchFamily="34" charset="0"/>
              </a:rPr>
              <a:t>ΤΑΞΗ Α ΓΥΜΝΑΣΙΟΥ </a:t>
            </a:r>
          </a:p>
          <a:p>
            <a:r>
              <a:rPr lang="el-GR" dirty="0" smtClean="0">
                <a:latin typeface="Arial" panose="020B0604020202020204" pitchFamily="34" charset="0"/>
                <a:cs typeface="Arial" panose="020B0604020202020204" pitchFamily="34" charset="0"/>
              </a:rPr>
              <a:t>ΤΜΗΜΑ 3 </a:t>
            </a:r>
          </a:p>
          <a:p>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ΝΤΑΒΕΛΗΣ ΒΑΣΙΛΗΣ </a:t>
            </a:r>
          </a:p>
          <a:p>
            <a:r>
              <a:rPr lang="el-GR" dirty="0" smtClean="0">
                <a:latin typeface="Arial" panose="020B0604020202020204" pitchFamily="34" charset="0"/>
                <a:cs typeface="Arial" panose="020B0604020202020204" pitchFamily="34" charset="0"/>
              </a:rPr>
              <a:t>ΟΙΚΟΝΟΜΟΥ ΙΡΙΣ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817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Arial" panose="020B0604020202020204" pitchFamily="34" charset="0"/>
                <a:cs typeface="Arial" panose="020B0604020202020204" pitchFamily="34" charset="0"/>
              </a:rPr>
              <a:t>Χιτώνας στην αρχαία Ελλάδα </a:t>
            </a:r>
            <a:endParaRPr lang="el-GR"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p:txBody>
          <a:bodyPr>
            <a:normAutofit fontScale="70000" lnSpcReduction="20000"/>
          </a:bodyPr>
          <a:lstStyle/>
          <a:p>
            <a:pPr marL="0" indent="0">
              <a:buNone/>
            </a:pPr>
            <a:endParaRPr lang="el-GR" sz="2600" dirty="0" smtClean="0">
              <a:latin typeface="Arial" panose="020B0604020202020204" pitchFamily="34" charset="0"/>
              <a:cs typeface="Arial" panose="020B0604020202020204" pitchFamily="34" charset="0"/>
            </a:endParaRPr>
          </a:p>
          <a:p>
            <a:pPr marL="0" indent="0">
              <a:buNone/>
            </a:pPr>
            <a:endParaRPr lang="el-GR" sz="2600" dirty="0">
              <a:latin typeface="Arial" panose="020B0604020202020204" pitchFamily="34" charset="0"/>
              <a:cs typeface="Arial" panose="020B0604020202020204" pitchFamily="34" charset="0"/>
            </a:endParaRPr>
          </a:p>
          <a:p>
            <a:pPr marL="0" indent="0">
              <a:buNone/>
            </a:pPr>
            <a:endParaRPr lang="el-GR" sz="2600" dirty="0" smtClean="0">
              <a:latin typeface="Arial" panose="020B0604020202020204" pitchFamily="34" charset="0"/>
              <a:cs typeface="Arial" panose="020B0604020202020204" pitchFamily="34" charset="0"/>
            </a:endParaRPr>
          </a:p>
          <a:p>
            <a:pPr marL="0" indent="0" algn="just">
              <a:buNone/>
            </a:pPr>
            <a:r>
              <a:rPr lang="el-GR" sz="2600" dirty="0" smtClean="0">
                <a:latin typeface="Arial" panose="020B0604020202020204" pitchFamily="34" charset="0"/>
                <a:cs typeface="Arial" panose="020B0604020202020204" pitchFamily="34" charset="0"/>
              </a:rPr>
              <a:t>Ο</a:t>
            </a:r>
            <a:r>
              <a:rPr lang="el-GR" sz="2600" dirty="0">
                <a:latin typeface="Arial" panose="020B0604020202020204" pitchFamily="34" charset="0"/>
                <a:cs typeface="Arial" panose="020B0604020202020204" pitchFamily="34" charset="0"/>
              </a:rPr>
              <a:t> </a:t>
            </a:r>
            <a:r>
              <a:rPr lang="el-GR" sz="2600" b="1" dirty="0">
                <a:latin typeface="Arial" panose="020B0604020202020204" pitchFamily="34" charset="0"/>
                <a:cs typeface="Arial" panose="020B0604020202020204" pitchFamily="34" charset="0"/>
              </a:rPr>
              <a:t>χιτώνας ή χλαίνα</a:t>
            </a:r>
            <a:r>
              <a:rPr lang="el-GR" sz="2600" dirty="0">
                <a:latin typeface="Arial" panose="020B0604020202020204" pitchFamily="34" charset="0"/>
                <a:cs typeface="Arial" panose="020B0604020202020204" pitchFamily="34" charset="0"/>
              </a:rPr>
              <a:t> ήταν αρχαίο ελληνικό ένδυμα.  Διακρίνουμε τον δωρικό και τον ιωνικό ρυθμό. Ο δωρικός   χιτώνας, κοινώς «χλαίνη» ήταν κυρίως ανδρικό ένδυμα.  Ήταν υφασμένος από μαλλί.  Τον φορούσαν στον αριστερό ώμο, ενώ κούμπωνε επάνω από το δεξί ώμο με παραμάνα αφήνοντας το δεξί μέρος του σώματος γυμνό.</a:t>
            </a:r>
          </a:p>
          <a:p>
            <a:pPr marL="0" indent="0" algn="just">
              <a:buNone/>
            </a:pPr>
            <a:r>
              <a:rPr lang="el-GR" sz="2600" dirty="0" smtClean="0">
                <a:latin typeface="Arial" panose="020B0604020202020204" pitchFamily="34" charset="0"/>
                <a:cs typeface="Arial" panose="020B0604020202020204" pitchFamily="34" charset="0"/>
              </a:rPr>
              <a:t>Ο </a:t>
            </a:r>
            <a:r>
              <a:rPr lang="el-GR" sz="2600" dirty="0">
                <a:latin typeface="Arial" panose="020B0604020202020204" pitchFamily="34" charset="0"/>
                <a:cs typeface="Arial" panose="020B0604020202020204" pitchFamily="34" charset="0"/>
              </a:rPr>
              <a:t>ιωνικός χιτώνας ήταν μακρύτερος από τον δωρικό και ήταν υφασμένος από λινάρι που φοριόταν από άνδρες και από γυναίκες. Ήταν μακρόστενο πανί με άνοιγμα για το κεφάλι.  Έπεφτε και στους δύο ώμους προς τα κάτω και κουμπωνόταν δεξιά και αριστερά.</a:t>
            </a:r>
          </a:p>
          <a:p>
            <a:pPr marL="0" indent="0" algn="just">
              <a:buNone/>
            </a:pPr>
            <a:r>
              <a:rPr lang="el-GR" sz="2600" dirty="0" smtClean="0">
                <a:latin typeface="Arial" panose="020B0604020202020204" pitchFamily="34" charset="0"/>
                <a:cs typeface="Arial" panose="020B0604020202020204" pitchFamily="34" charset="0"/>
              </a:rPr>
              <a:t>Στους </a:t>
            </a:r>
            <a:r>
              <a:rPr lang="el-GR" sz="2600" dirty="0">
                <a:latin typeface="Arial" panose="020B0604020202020204" pitchFamily="34" charset="0"/>
                <a:cs typeface="Arial" panose="020B0604020202020204" pitchFamily="34" charset="0"/>
              </a:rPr>
              <a:t>ομηρικούς χρόνους, ο χιτώνας ήταν κυρίως ανδρική μόδα, ενώ οι γυναίκες ντύνονταν με τον πέπλο.  Ο δωρικός χιτώνας έγινε και πάλι δημοφιλής κατά τον Πελοποννησιακό πόλεμο.  Οι ελεύθεροι άνδρες τον ντύνονταν σε όλο το σώμα, ενώ οι σκλάβοι και οι απλοί εργάτες τον ντύνονταν «</a:t>
            </a:r>
            <a:r>
              <a:rPr lang="el-GR" sz="2600" dirty="0" err="1">
                <a:latin typeface="Arial" panose="020B0604020202020204" pitchFamily="34" charset="0"/>
                <a:cs typeface="Arial" panose="020B0604020202020204" pitchFamily="34" charset="0"/>
              </a:rPr>
              <a:t>εξωμίς</a:t>
            </a:r>
            <a:r>
              <a:rPr lang="el-GR" sz="2600" dirty="0">
                <a:latin typeface="Arial" panose="020B0604020202020204" pitchFamily="34" charset="0"/>
                <a:cs typeface="Arial" panose="020B0604020202020204" pitchFamily="34" charset="0"/>
              </a:rPr>
              <a:t>», αφήνοντας δηλαδή το δεξιό μπράτσο γυμνό για να μην εμποδίζει την εργασία. Ο χιτώνας των εργατών, των αγροτών και των πολεμιστών ήταν πάντα κοντός ενώ αντιθέτως, οι ιερείς και οι ηνίοχοι φορούσαν μακρύ χιτώνα, ο οποίος ονομαζόταν «ποδήρης». Κατά την αρχαϊκή περίοδο ξεκίνησε η χρήση του χιτώνα και από τις γυναίκες</a:t>
            </a:r>
            <a:r>
              <a:rPr lang="el-GR" sz="2600" dirty="0" smtClean="0">
                <a:latin typeface="Arial" panose="020B0604020202020204" pitchFamily="34" charset="0"/>
                <a:cs typeface="Arial" panose="020B0604020202020204" pitchFamily="34" charset="0"/>
              </a:rPr>
              <a:t>.</a:t>
            </a:r>
            <a:r>
              <a:rPr lang="el-GR" sz="2600" dirty="0">
                <a:latin typeface="Arial" panose="020B0604020202020204" pitchFamily="34" charset="0"/>
                <a:cs typeface="Arial" panose="020B0604020202020204" pitchFamily="34" charset="0"/>
              </a:rPr>
              <a:t> </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65125"/>
            <a:ext cx="2667000" cy="2257425"/>
          </a:xfrm>
          <a:prstGeom prst="rect">
            <a:avLst/>
          </a:prstGeom>
        </p:spPr>
      </p:pic>
    </p:spTree>
    <p:extLst>
      <p:ext uri="{BB962C8B-B14F-4D97-AF65-F5344CB8AC3E}">
        <p14:creationId xmlns:p14="http://schemas.microsoft.com/office/powerpoint/2010/main" val="414857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Ιμάτιο</a:t>
            </a:r>
            <a:endParaRPr lang="el-GR" b="1" dirty="0"/>
          </a:p>
        </p:txBody>
      </p:sp>
      <p:sp>
        <p:nvSpPr>
          <p:cNvPr id="3" name="Θέση περιεχομένου 2"/>
          <p:cNvSpPr>
            <a:spLocks noGrp="1"/>
          </p:cNvSpPr>
          <p:nvPr>
            <p:ph idx="1"/>
          </p:nvPr>
        </p:nvSpPr>
        <p:spPr>
          <a:xfrm>
            <a:off x="286871" y="1301190"/>
            <a:ext cx="9206753" cy="4351338"/>
          </a:xfrm>
        </p:spPr>
        <p:txBody>
          <a:bodyPr>
            <a:normAutofit fontScale="92500"/>
          </a:bodyPr>
          <a:lstStyle/>
          <a:p>
            <a:pPr marL="0" indent="0">
              <a:buNone/>
            </a:pPr>
            <a:r>
              <a:rPr lang="el-GR" sz="2200" dirty="0">
                <a:latin typeface="Arial" panose="020B0604020202020204" pitchFamily="34" charset="0"/>
                <a:cs typeface="Arial" panose="020B0604020202020204" pitchFamily="34" charset="0"/>
              </a:rPr>
              <a:t>Το </a:t>
            </a:r>
            <a:r>
              <a:rPr lang="el-GR" sz="2200" b="1" dirty="0">
                <a:latin typeface="Arial" panose="020B0604020202020204" pitchFamily="34" charset="0"/>
                <a:cs typeface="Arial" panose="020B0604020202020204" pitchFamily="34" charset="0"/>
              </a:rPr>
              <a:t>Ιμάτιο </a:t>
            </a:r>
            <a:r>
              <a:rPr lang="el-GR" sz="2200" dirty="0">
                <a:latin typeface="Arial" panose="020B0604020202020204" pitchFamily="34" charset="0"/>
                <a:cs typeface="Arial" panose="020B0604020202020204" pitchFamily="34" charset="0"/>
              </a:rPr>
              <a:t>ήταν ένα ένδυμα που το φορούσαν την αρχαϊκή εποχή και ονομαζόταν λοξό ιμάτιο από το 700 π.χ. και επιπλέον είχε γίνει γνωστό επειδή το φορούσαν οι αρχαϊκές κόρες της Ακρόπολης. Ε</a:t>
            </a:r>
            <a:r>
              <a:rPr lang="el-GR" sz="2200" dirty="0" smtClean="0">
                <a:latin typeface="Arial" panose="020B0604020202020204" pitchFamily="34" charset="0"/>
                <a:cs typeface="Arial" panose="020B0604020202020204" pitchFamily="34" charset="0"/>
              </a:rPr>
              <a:t>ίναι </a:t>
            </a:r>
            <a:r>
              <a:rPr lang="el-GR" sz="2200" dirty="0">
                <a:latin typeface="Arial" panose="020B0604020202020204" pitchFamily="34" charset="0"/>
                <a:cs typeface="Arial" panose="020B0604020202020204" pitchFamily="34" charset="0"/>
              </a:rPr>
              <a:t>ένα μακρύ ένδυμα που το </a:t>
            </a:r>
            <a:r>
              <a:rPr lang="el-GR" sz="2200" dirty="0" smtClean="0">
                <a:latin typeface="Arial" panose="020B0604020202020204" pitchFamily="34" charset="0"/>
                <a:cs typeface="Arial" panose="020B0604020202020204" pitchFamily="34" charset="0"/>
              </a:rPr>
              <a:t>περνούν </a:t>
            </a:r>
            <a:r>
              <a:rPr lang="el-GR" sz="2200" dirty="0">
                <a:latin typeface="Arial" panose="020B0604020202020204" pitchFamily="34" charset="0"/>
                <a:cs typeface="Arial" panose="020B0604020202020204" pitchFamily="34" charset="0"/>
              </a:rPr>
              <a:t>κάτω από την αριστερή μασχάλη, το τύλιγαν γύρω από το στήθος και την πλάτη και τέλος το κούμπωναν πάνω από το δεξιό βραχίονα. Μπορούσε να στερεωθεί συμμετρικά και έπεφτε ελεύθερο στην πλάτη με τις δύο άκρες του ιματίου να περνάνε πάνω από τους ώμους προς τα εμπρός ή να κρέμεται προς τα κάτω ή να το τυλίγουν γύρω από τους γοφούς ή μπορεί να καλύπτει τους γοφούς και η μία άκρη του να περνά πάνω από την πλάτη στον αριστερό ώμο και να πέφτει ελεύθερα προς τα μπροστά. Επίσης το ιμάτιο μπορούσαν να το φορέσουν άνδρες και γυναίκες.</a:t>
            </a:r>
          </a:p>
          <a:p>
            <a:pPr marL="0" indent="0">
              <a:buNone/>
            </a:pPr>
            <a:r>
              <a:rPr lang="el-GR" sz="2200" dirty="0" smtClean="0">
                <a:latin typeface="Arial" panose="020B0604020202020204" pitchFamily="34" charset="0"/>
                <a:cs typeface="Arial" panose="020B0604020202020204" pitchFamily="34" charset="0"/>
              </a:rPr>
              <a:t>Το </a:t>
            </a:r>
            <a:r>
              <a:rPr lang="el-GR" sz="2200" dirty="0">
                <a:latin typeface="Arial" panose="020B0604020202020204" pitchFamily="34" charset="0"/>
                <a:cs typeface="Arial" panose="020B0604020202020204" pitchFamily="34" charset="0"/>
              </a:rPr>
              <a:t>φορούσαν συνήθως επάνω από το χιτώνα. Ήταν από βαρύ ύφασμα, και είχε την ίδια χρήση με το σημερινό παλτό . </a:t>
            </a:r>
            <a:r>
              <a:rPr lang="el-GR" sz="2200" dirty="0" smtClean="0">
                <a:latin typeface="Arial" panose="020B0604020202020204" pitchFamily="34" charset="0"/>
                <a:cs typeface="Arial" panose="020B0604020202020204" pitchFamily="34" charset="0"/>
              </a:rPr>
              <a:t>Συνέχισε </a:t>
            </a:r>
            <a:r>
              <a:rPr lang="el-GR" sz="2200" dirty="0">
                <a:latin typeface="Arial" panose="020B0604020202020204" pitchFamily="34" charset="0"/>
                <a:cs typeface="Arial" panose="020B0604020202020204" pitchFamily="34" charset="0"/>
              </a:rPr>
              <a:t>να φοριέται και στο Βυζάντιο, και συχνά συναντάται σε εικόνες και αγιογραφίες.  Συμπεραίνουμε όμως ότι την εποχή εκείνη ήταν ρούχο των φτωχών και της κατώτερης τάξης.</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046" y="619359"/>
            <a:ext cx="2675966" cy="5715000"/>
          </a:xfrm>
          <a:prstGeom prst="rect">
            <a:avLst/>
          </a:prstGeom>
        </p:spPr>
      </p:pic>
    </p:spTree>
    <p:extLst>
      <p:ext uri="{BB962C8B-B14F-4D97-AF65-F5344CB8AC3E}">
        <p14:creationId xmlns:p14="http://schemas.microsoft.com/office/powerpoint/2010/main" val="193674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Χλαμύδα </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lgn="just">
              <a:lnSpc>
                <a:spcPct val="120000"/>
              </a:lnSpc>
              <a:buNone/>
            </a:pPr>
            <a:r>
              <a:rPr lang="el-GR" sz="2300" dirty="0">
                <a:latin typeface="Arial" panose="020B0604020202020204" pitchFamily="34" charset="0"/>
                <a:cs typeface="Arial" panose="020B0604020202020204" pitchFamily="34" charset="0"/>
              </a:rPr>
              <a:t>Η </a:t>
            </a:r>
            <a:r>
              <a:rPr lang="el-GR" sz="2300" b="1" dirty="0">
                <a:latin typeface="Arial" panose="020B0604020202020204" pitchFamily="34" charset="0"/>
                <a:cs typeface="Arial" panose="020B0604020202020204" pitchFamily="34" charset="0"/>
              </a:rPr>
              <a:t>χλαμύδα</a:t>
            </a:r>
            <a:r>
              <a:rPr lang="el-GR" sz="2300" dirty="0">
                <a:latin typeface="Arial" panose="020B0604020202020204" pitchFamily="34" charset="0"/>
                <a:cs typeface="Arial" panose="020B0604020202020204" pitchFamily="34" charset="0"/>
              </a:rPr>
              <a:t> ήταν αποκλειστικά ανδρικό ρούχο. Συνήθως ήταν πιο κοντή από </a:t>
            </a:r>
            <a:endParaRPr lang="el-GR" sz="2300" dirty="0" smtClean="0">
              <a:latin typeface="Arial" panose="020B0604020202020204" pitchFamily="34" charset="0"/>
              <a:cs typeface="Arial" panose="020B0604020202020204" pitchFamily="34" charset="0"/>
            </a:endParaRPr>
          </a:p>
          <a:p>
            <a:pPr marL="0" indent="0" algn="just">
              <a:lnSpc>
                <a:spcPct val="120000"/>
              </a:lnSpc>
              <a:buNone/>
            </a:pPr>
            <a:r>
              <a:rPr lang="el-GR" sz="2300" dirty="0" smtClean="0">
                <a:latin typeface="Arial" panose="020B0604020202020204" pitchFamily="34" charset="0"/>
                <a:cs typeface="Arial" panose="020B0604020202020204" pitchFamily="34" charset="0"/>
              </a:rPr>
              <a:t>το </a:t>
            </a:r>
            <a:r>
              <a:rPr lang="el-GR" sz="2300" dirty="0">
                <a:latin typeface="Arial" panose="020B0604020202020204" pitchFamily="34" charset="0"/>
                <a:cs typeface="Arial" panose="020B0604020202020204" pitchFamily="34" charset="0"/>
              </a:rPr>
              <a:t>ιμάτιο. Το ύφασμα διπλωνόταν μία φορά καθέτως και στερεωνόταν στο δεξιό </a:t>
            </a:r>
            <a:endParaRPr lang="el-GR" sz="2300" dirty="0" smtClean="0">
              <a:latin typeface="Arial" panose="020B0604020202020204" pitchFamily="34" charset="0"/>
              <a:cs typeface="Arial" panose="020B0604020202020204" pitchFamily="34" charset="0"/>
            </a:endParaRPr>
          </a:p>
          <a:p>
            <a:pPr marL="0" indent="0" algn="just">
              <a:lnSpc>
                <a:spcPct val="120000"/>
              </a:lnSpc>
              <a:buNone/>
            </a:pPr>
            <a:r>
              <a:rPr lang="el-GR" sz="2300" dirty="0" smtClean="0">
                <a:latin typeface="Arial" panose="020B0604020202020204" pitchFamily="34" charset="0"/>
                <a:cs typeface="Arial" panose="020B0604020202020204" pitchFamily="34" charset="0"/>
              </a:rPr>
              <a:t>ώμο </a:t>
            </a:r>
            <a:r>
              <a:rPr lang="el-GR" sz="2300" dirty="0">
                <a:latin typeface="Arial" panose="020B0604020202020204" pitchFamily="34" charset="0"/>
                <a:cs typeface="Arial" panose="020B0604020202020204" pitchFamily="34" charset="0"/>
              </a:rPr>
              <a:t>με πόρπη ή περόνη, ώστε να καλύπτεται ο αριστερός βραχίονας από την </a:t>
            </a:r>
            <a:endParaRPr lang="el-GR" sz="2300" dirty="0" smtClean="0">
              <a:latin typeface="Arial" panose="020B0604020202020204" pitchFamily="34" charset="0"/>
              <a:cs typeface="Arial" panose="020B0604020202020204" pitchFamily="34" charset="0"/>
            </a:endParaRPr>
          </a:p>
          <a:p>
            <a:pPr marL="0" indent="0" algn="just">
              <a:lnSpc>
                <a:spcPct val="120000"/>
              </a:lnSpc>
              <a:buNone/>
            </a:pPr>
            <a:r>
              <a:rPr lang="el-GR" sz="2300" dirty="0" smtClean="0">
                <a:latin typeface="Arial" panose="020B0604020202020204" pitchFamily="34" charset="0"/>
                <a:cs typeface="Arial" panose="020B0604020202020204" pitchFamily="34" charset="0"/>
              </a:rPr>
              <a:t>κλειστή </a:t>
            </a:r>
            <a:r>
              <a:rPr lang="el-GR" sz="2300" dirty="0">
                <a:latin typeface="Arial" panose="020B0604020202020204" pitchFamily="34" charset="0"/>
                <a:cs typeface="Arial" panose="020B0604020202020204" pitchFamily="34" charset="0"/>
              </a:rPr>
              <a:t>πλευρά του υφάσματος, με το δεξιό τελείως ακάλυπτο. Η χλαμύδα ήταν </a:t>
            </a:r>
            <a:r>
              <a:rPr lang="el-GR" sz="2300" dirty="0" smtClean="0">
                <a:latin typeface="Arial" panose="020B0604020202020204" pitchFamily="34" charset="0"/>
                <a:cs typeface="Arial" panose="020B0604020202020204" pitchFamily="34" charset="0"/>
              </a:rPr>
              <a:t>περισσότερο</a:t>
            </a:r>
          </a:p>
          <a:p>
            <a:pPr marL="0" indent="0" algn="just">
              <a:lnSpc>
                <a:spcPct val="120000"/>
              </a:lnSpc>
              <a:buNone/>
            </a:pPr>
            <a:r>
              <a:rPr lang="el-GR" sz="2300" dirty="0" smtClean="0">
                <a:latin typeface="Arial" panose="020B0604020202020204" pitchFamily="34" charset="0"/>
                <a:cs typeface="Arial" panose="020B0604020202020204" pitchFamily="34" charset="0"/>
              </a:rPr>
              <a:t> </a:t>
            </a:r>
            <a:r>
              <a:rPr lang="el-GR" sz="2300" dirty="0">
                <a:latin typeface="Arial" panose="020B0604020202020204" pitchFamily="34" charset="0"/>
                <a:cs typeface="Arial" panose="020B0604020202020204" pitchFamily="34" charset="0"/>
              </a:rPr>
              <a:t>ένδυμα των εφήβων, των ταξιδιωτών και των στρατιωτών.</a:t>
            </a:r>
          </a:p>
          <a:p>
            <a:pPr marL="0" indent="0" algn="just">
              <a:lnSpc>
                <a:spcPct val="120000"/>
              </a:lnSpc>
              <a:buNone/>
            </a:pPr>
            <a:r>
              <a:rPr lang="el-GR" sz="2300" dirty="0">
                <a:latin typeface="Arial" panose="020B0604020202020204" pitchFamily="34" charset="0"/>
                <a:cs typeface="Arial" panose="020B0604020202020204" pitchFamily="34" charset="0"/>
              </a:rPr>
              <a:t>  Παρ' ότι η υφαντική ήταν μία βασική οικιακή δραστηριότητα, δεν έλειπαν και τα </a:t>
            </a:r>
            <a:endParaRPr lang="el-GR" sz="2300" dirty="0" smtClean="0">
              <a:latin typeface="Arial" panose="020B0604020202020204" pitchFamily="34" charset="0"/>
              <a:cs typeface="Arial" panose="020B0604020202020204" pitchFamily="34" charset="0"/>
            </a:endParaRPr>
          </a:p>
          <a:p>
            <a:pPr marL="0" indent="0" algn="just">
              <a:lnSpc>
                <a:spcPct val="120000"/>
              </a:lnSpc>
              <a:buNone/>
            </a:pPr>
            <a:r>
              <a:rPr lang="el-GR" sz="2300" dirty="0" smtClean="0">
                <a:latin typeface="Arial" panose="020B0604020202020204" pitchFamily="34" charset="0"/>
                <a:cs typeface="Arial" panose="020B0604020202020204" pitchFamily="34" charset="0"/>
              </a:rPr>
              <a:t>διάφορα </a:t>
            </a:r>
            <a:r>
              <a:rPr lang="el-GR" sz="2300" dirty="0">
                <a:latin typeface="Arial" panose="020B0604020202020204" pitchFamily="34" charset="0"/>
                <a:cs typeface="Arial" panose="020B0604020202020204" pitchFamily="34" charset="0"/>
              </a:rPr>
              <a:t>εργαστήρια υφαντουργίας που παρήγαγαν πολυτελή υφάσματα, σε διάφορα χρώματα, αλλά και διακοσμημένα με περίτεχνα σχέδια. Ονομαστά ήταν για παράδειγμα τα διάφανα υφάσματα της Λακωνίας και του </a:t>
            </a:r>
            <a:r>
              <a:rPr lang="el-GR" sz="2300" dirty="0" err="1">
                <a:latin typeface="Arial" panose="020B0604020202020204" pitchFamily="34" charset="0"/>
                <a:cs typeface="Arial" panose="020B0604020202020204" pitchFamily="34" charset="0"/>
              </a:rPr>
              <a:t>Τάραντα</a:t>
            </a:r>
            <a:r>
              <a:rPr lang="el-GR" sz="2300" dirty="0">
                <a:latin typeface="Arial" panose="020B0604020202020204" pitchFamily="34" charset="0"/>
                <a:cs typeface="Arial" panose="020B0604020202020204" pitchFamily="34" charset="0"/>
              </a:rPr>
              <a:t>, τα πολυτελή της Κορίνθου, των Μεγάρων και της Μιλήτου.</a:t>
            </a:r>
          </a:p>
          <a:p>
            <a:pPr marL="0" indent="0" algn="just">
              <a:lnSpc>
                <a:spcPct val="120000"/>
              </a:lnSpc>
              <a:buNone/>
            </a:pPr>
            <a:r>
              <a:rPr lang="el-GR" sz="2300" dirty="0">
                <a:latin typeface="Arial" panose="020B0604020202020204" pitchFamily="34" charset="0"/>
                <a:cs typeface="Arial" panose="020B0604020202020204" pitchFamily="34" charset="0"/>
              </a:rPr>
              <a:t>  Σε ορισμένες αρχαίες πόλεις υπήρχαν απαγορεύσεις σχετικά με το είδος των ενδυμάτων που έπρεπε να φοριούνται. Για παράδειγμα στις Συρακούσες μόνο οι εταίρες μπορούσαν να φορούν πολύχρωμα ρούχα. Ο Σόλων στην Αθήνα επέτρεπε η νύφη να έχει μέχρι τρία ενδύματα στην προίκα της, ενώ αυστηροί ήταν επίσης και οι κανονισμοί διαφόρων ιερών σε σχέση με την ενδυμασία.</a:t>
            </a:r>
          </a:p>
          <a:p>
            <a:pPr marL="0" indent="0" algn="just">
              <a:lnSpc>
                <a:spcPct val="120000"/>
              </a:lnSpc>
              <a:buNone/>
            </a:pPr>
            <a:r>
              <a:rPr lang="el-GR" sz="2300" dirty="0"/>
              <a:t> </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099" y="0"/>
            <a:ext cx="1600200" cy="3667125"/>
          </a:xfrm>
          <a:prstGeom prst="rect">
            <a:avLst/>
          </a:prstGeom>
        </p:spPr>
      </p:pic>
    </p:spTree>
    <p:extLst>
      <p:ext uri="{BB962C8B-B14F-4D97-AF65-F5344CB8AC3E}">
        <p14:creationId xmlns:p14="http://schemas.microsoft.com/office/powerpoint/2010/main" val="407409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1166843"/>
            <a:ext cx="6096000" cy="5355312"/>
          </a:xfrm>
          <a:prstGeom prst="rect">
            <a:avLst/>
          </a:prstGeom>
        </p:spPr>
        <p:txBody>
          <a:bodyPr>
            <a:spAutoFit/>
          </a:bodyPr>
          <a:lstStyle/>
          <a:p>
            <a:pPr algn="just"/>
            <a:r>
              <a:rPr lang="el-GR" dirty="0">
                <a:latin typeface="Arial" panose="020B0604020202020204" pitchFamily="34" charset="0"/>
                <a:cs typeface="Arial" panose="020B0604020202020204" pitchFamily="34" charset="0"/>
              </a:rPr>
              <a:t>Στη </a:t>
            </a:r>
            <a:r>
              <a:rPr lang="el-GR" b="1" dirty="0">
                <a:latin typeface="Arial" panose="020B0604020202020204" pitchFamily="34" charset="0"/>
                <a:cs typeface="Arial" panose="020B0604020202020204" pitchFamily="34" charset="0"/>
              </a:rPr>
              <a:t>Σπάρτη</a:t>
            </a:r>
            <a:r>
              <a:rPr lang="el-GR" dirty="0">
                <a:latin typeface="Arial" panose="020B0604020202020204" pitchFamily="34" charset="0"/>
                <a:cs typeface="Arial" panose="020B0604020202020204" pitchFamily="34" charset="0"/>
              </a:rPr>
              <a:t> τα πολύχρωμα ρούχα ήταν χαρακτηριστικά των εταίρων, ενώ οι οπλίτες πολεμούσαν με πορφυρούς χιτώνες.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Στη </a:t>
            </a:r>
            <a:r>
              <a:rPr lang="el-GR" b="1" dirty="0">
                <a:latin typeface="Arial" panose="020B0604020202020204" pitchFamily="34" charset="0"/>
                <a:cs typeface="Arial" panose="020B0604020202020204" pitchFamily="34" charset="0"/>
              </a:rPr>
              <a:t>Βραυρώνα</a:t>
            </a:r>
            <a:r>
              <a:rPr lang="el-GR" dirty="0">
                <a:latin typeface="Arial" panose="020B0604020202020204" pitchFamily="34" charset="0"/>
                <a:cs typeface="Arial" panose="020B0604020202020204" pitchFamily="34" charset="0"/>
              </a:rPr>
              <a:t> πάλι τα κορίτσια φορούσαν κροκωτούς χιτώνες, οι μέτοικοι στα </a:t>
            </a:r>
            <a:r>
              <a:rPr lang="el-GR" b="1" dirty="0" err="1">
                <a:latin typeface="Arial" panose="020B0604020202020204" pitchFamily="34" charset="0"/>
                <a:cs typeface="Arial" panose="020B0604020202020204" pitchFamily="34" charset="0"/>
              </a:rPr>
              <a:t>Παναθήναια</a:t>
            </a:r>
            <a:r>
              <a:rPr lang="el-GR" dirty="0">
                <a:latin typeface="Arial" panose="020B0604020202020204" pitchFamily="34" charset="0"/>
                <a:cs typeface="Arial" panose="020B0604020202020204" pitchFamily="34" charset="0"/>
              </a:rPr>
              <a:t> φορούσαν πορφυρά και οι Αθηναίοι λευκά. Οι ιερείς και οι ιέρειες φορούσαν συνήθως άζωστο χιτώνα και κάποτε από πάνω </a:t>
            </a:r>
            <a:r>
              <a:rPr lang="el-GR" dirty="0" err="1">
                <a:latin typeface="Arial" panose="020B0604020202020204" pitchFamily="34" charset="0"/>
                <a:cs typeface="Arial" panose="020B0604020202020204" pitchFamily="34" charset="0"/>
              </a:rPr>
              <a:t>επενδύτη</a:t>
            </a:r>
            <a:r>
              <a:rPr lang="el-GR" dirty="0">
                <a:latin typeface="Arial" panose="020B0604020202020204" pitchFamily="34" charset="0"/>
                <a:cs typeface="Arial" panose="020B0604020202020204" pitchFamily="34" charset="0"/>
              </a:rPr>
              <a:t> με πλούσια διακόσμηση, ρούχα λευκά, σπάνια πορφυρά</a:t>
            </a:r>
            <a:r>
              <a:rPr lang="el-GR" dirty="0" smtClean="0">
                <a:latin typeface="Arial" panose="020B0604020202020204" pitchFamily="34" charset="0"/>
                <a:cs typeface="Arial" panose="020B0604020202020204" pitchFamily="34" charset="0"/>
              </a:rPr>
              <a:t>.</a:t>
            </a:r>
          </a:p>
          <a:p>
            <a:pPr algn="just"/>
            <a:r>
              <a:rPr lang="el-GR" dirty="0" smtClean="0">
                <a:latin typeface="Arial" panose="020B0604020202020204" pitchFamily="34" charset="0"/>
                <a:cs typeface="Arial" panose="020B0604020202020204" pitchFamily="34" charset="0"/>
              </a:rPr>
              <a:t> Οι </a:t>
            </a:r>
            <a:r>
              <a:rPr lang="el-GR" b="1" dirty="0" smtClean="0">
                <a:latin typeface="Arial" panose="020B0604020202020204" pitchFamily="34" charset="0"/>
                <a:cs typeface="Arial" panose="020B0604020202020204" pitchFamily="34" charset="0"/>
              </a:rPr>
              <a:t>Ελλανοδίκες</a:t>
            </a:r>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στην Ολυμπία επίσης φορούσαν πορφυρά και στα </a:t>
            </a:r>
            <a:r>
              <a:rPr lang="el-GR" b="1" dirty="0" err="1">
                <a:latin typeface="Arial" panose="020B0604020202020204" pitchFamily="34" charset="0"/>
                <a:cs typeface="Arial" panose="020B0604020202020204" pitchFamily="34" charset="0"/>
              </a:rPr>
              <a:t>Νέμεα</a:t>
            </a:r>
            <a:r>
              <a:rPr lang="el-GR" dirty="0">
                <a:latin typeface="Arial" panose="020B0604020202020204" pitchFamily="34" charset="0"/>
                <a:cs typeface="Arial" panose="020B0604020202020204" pitchFamily="34" charset="0"/>
              </a:rPr>
              <a:t> σκούρα.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Στις </a:t>
            </a:r>
            <a:r>
              <a:rPr lang="el-GR" b="1" dirty="0">
                <a:latin typeface="Arial" panose="020B0604020202020204" pitchFamily="34" charset="0"/>
                <a:cs typeface="Arial" panose="020B0604020202020204" pitchFamily="34" charset="0"/>
              </a:rPr>
              <a:t>κηδείες</a:t>
            </a:r>
            <a:r>
              <a:rPr lang="el-GR" dirty="0">
                <a:latin typeface="Arial" panose="020B0604020202020204" pitchFamily="34" charset="0"/>
                <a:cs typeface="Arial" panose="020B0604020202020204" pitchFamily="34" charset="0"/>
              </a:rPr>
              <a:t> φορούσαν μαύρο αλλά και χρώματα σκούρα, ενώ αντίθετα στο </a:t>
            </a:r>
            <a:r>
              <a:rPr lang="el-GR" b="1" dirty="0">
                <a:latin typeface="Arial" panose="020B0604020202020204" pitchFamily="34" charset="0"/>
                <a:cs typeface="Arial" panose="020B0604020202020204" pitchFamily="34" charset="0"/>
              </a:rPr>
              <a:t>Άργος</a:t>
            </a:r>
            <a:r>
              <a:rPr lang="el-GR" dirty="0">
                <a:latin typeface="Arial" panose="020B0604020202020204" pitchFamily="34" charset="0"/>
                <a:cs typeface="Arial" panose="020B0604020202020204" pitchFamily="34" charset="0"/>
              </a:rPr>
              <a:t> φορούσαν λευκά.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Γενικότερα </a:t>
            </a:r>
            <a:r>
              <a:rPr lang="el-GR" dirty="0">
                <a:latin typeface="Arial" panose="020B0604020202020204" pitchFamily="34" charset="0"/>
                <a:cs typeface="Arial" panose="020B0604020202020204" pitchFamily="34" charset="0"/>
              </a:rPr>
              <a:t>στην καθημερινή ζωή τα ενδύματα ήταν απλούστερα, γεγονός που εξαρτιόταν βέβαια και από το επάγγελμα. Οι </a:t>
            </a:r>
            <a:r>
              <a:rPr lang="el-GR" b="1" dirty="0" err="1">
                <a:latin typeface="Arial" panose="020B0604020202020204" pitchFamily="34" charset="0"/>
                <a:cs typeface="Arial" panose="020B0604020202020204" pitchFamily="34" charset="0"/>
              </a:rPr>
              <a:t>χειρωνάκτες</a:t>
            </a:r>
            <a:r>
              <a:rPr lang="el-GR" dirty="0">
                <a:latin typeface="Arial" panose="020B0604020202020204" pitchFamily="34" charset="0"/>
                <a:cs typeface="Arial" panose="020B0604020202020204" pitchFamily="34" charset="0"/>
              </a:rPr>
              <a:t>, οι </a:t>
            </a:r>
            <a:r>
              <a:rPr lang="el-GR" b="1" dirty="0">
                <a:latin typeface="Arial" panose="020B0604020202020204" pitchFamily="34" charset="0"/>
                <a:cs typeface="Arial" panose="020B0604020202020204" pitchFamily="34" charset="0"/>
              </a:rPr>
              <a:t>άνθρωποι της υπαίθρου και οι δούλοι </a:t>
            </a:r>
            <a:r>
              <a:rPr lang="el-GR" dirty="0">
                <a:latin typeface="Arial" panose="020B0604020202020204" pitchFamily="34" charset="0"/>
                <a:cs typeface="Arial" panose="020B0604020202020204" pitchFamily="34" charset="0"/>
              </a:rPr>
              <a:t>φορούσαν την</a:t>
            </a:r>
            <a:r>
              <a:rPr lang="el-GR" dirty="0">
                <a:solidFill>
                  <a:srgbClr val="333333"/>
                </a:solidFill>
                <a:latin typeface="Arial" panose="020B0604020202020204" pitchFamily="34" charset="0"/>
                <a:cs typeface="Arial" panose="020B0604020202020204" pitchFamily="34" charset="0"/>
              </a:rPr>
              <a:t> </a:t>
            </a:r>
            <a:r>
              <a:rPr lang="el-GR" b="1" i="1" spc="50" dirty="0" err="1">
                <a:solidFill>
                  <a:srgbClr val="333333"/>
                </a:solidFill>
                <a:latin typeface="Arial" panose="020B0604020202020204" pitchFamily="34" charset="0"/>
                <a:cs typeface="Arial" panose="020B0604020202020204" pitchFamily="34" charset="0"/>
              </a:rPr>
              <a:t>εξωμίδα</a:t>
            </a:r>
            <a:r>
              <a:rPr lang="el-GR" dirty="0">
                <a:latin typeface="Arial" panose="020B0604020202020204" pitchFamily="34" charset="0"/>
                <a:cs typeface="Arial" panose="020B0604020202020204" pitchFamily="34" charset="0"/>
              </a:rPr>
              <a:t>, οι </a:t>
            </a:r>
            <a:r>
              <a:rPr lang="el-GR" b="1" dirty="0">
                <a:latin typeface="Arial" panose="020B0604020202020204" pitchFamily="34" charset="0"/>
                <a:cs typeface="Arial" panose="020B0604020202020204" pitchFamily="34" charset="0"/>
              </a:rPr>
              <a:t>αγρότες</a:t>
            </a:r>
            <a:r>
              <a:rPr lang="el-GR" dirty="0">
                <a:latin typeface="Arial" panose="020B0604020202020204" pitchFamily="34" charset="0"/>
                <a:cs typeface="Arial" panose="020B0604020202020204" pitchFamily="34" charset="0"/>
              </a:rPr>
              <a:t> από πάνω φορούσαν την </a:t>
            </a:r>
            <a:r>
              <a:rPr lang="el-GR" b="1" i="1" spc="50" dirty="0" err="1">
                <a:solidFill>
                  <a:srgbClr val="333333"/>
                </a:solidFill>
                <a:latin typeface="Arial" panose="020B0604020202020204" pitchFamily="34" charset="0"/>
                <a:cs typeface="Arial" panose="020B0604020202020204" pitchFamily="34" charset="0"/>
              </a:rPr>
              <a:t>κατωνάκη</a:t>
            </a:r>
            <a:r>
              <a:rPr lang="el-GR" dirty="0">
                <a:solidFill>
                  <a:srgbClr val="333333"/>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με χοντρό μαλλί με παρυφή από προβιά, οι </a:t>
            </a:r>
            <a:r>
              <a:rPr lang="el-GR" b="1" dirty="0">
                <a:latin typeface="Arial" panose="020B0604020202020204" pitchFamily="34" charset="0"/>
                <a:cs typeface="Arial" panose="020B0604020202020204" pitchFamily="34" charset="0"/>
              </a:rPr>
              <a:t>αλιείς</a:t>
            </a:r>
            <a:r>
              <a:rPr lang="el-GR" dirty="0">
                <a:latin typeface="Arial" panose="020B0604020202020204" pitchFamily="34" charset="0"/>
                <a:cs typeface="Arial" panose="020B0604020202020204" pitchFamily="34" charset="0"/>
              </a:rPr>
              <a:t> τον</a:t>
            </a:r>
            <a:r>
              <a:rPr lang="el-GR" dirty="0">
                <a:solidFill>
                  <a:srgbClr val="333333"/>
                </a:solidFill>
                <a:latin typeface="Arial" panose="020B0604020202020204" pitchFamily="34" charset="0"/>
                <a:cs typeface="Arial" panose="020B0604020202020204" pitchFamily="34" charset="0"/>
              </a:rPr>
              <a:t> </a:t>
            </a:r>
            <a:r>
              <a:rPr lang="el-GR" b="1" i="1" spc="50" dirty="0" err="1">
                <a:solidFill>
                  <a:srgbClr val="333333"/>
                </a:solidFill>
                <a:latin typeface="Arial" panose="020B0604020202020204" pitchFamily="34" charset="0"/>
                <a:cs typeface="Arial" panose="020B0604020202020204" pitchFamily="34" charset="0"/>
              </a:rPr>
              <a:t>φορμό</a:t>
            </a:r>
            <a:r>
              <a:rPr lang="el-GR" dirty="0">
                <a:solidFill>
                  <a:srgbClr val="333333"/>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από πλεκτή ψάθα και οι </a:t>
            </a:r>
            <a:r>
              <a:rPr lang="el-GR" b="1" dirty="0">
                <a:latin typeface="Arial" panose="020B0604020202020204" pitchFamily="34" charset="0"/>
                <a:cs typeface="Arial" panose="020B0604020202020204" pitchFamily="34" charset="0"/>
              </a:rPr>
              <a:t>βοσκοί</a:t>
            </a:r>
            <a:r>
              <a:rPr lang="el-GR" dirty="0">
                <a:latin typeface="Arial" panose="020B0604020202020204" pitchFamily="34" charset="0"/>
                <a:cs typeface="Arial" panose="020B0604020202020204" pitchFamily="34" charset="0"/>
              </a:rPr>
              <a:t> τη</a:t>
            </a:r>
            <a:r>
              <a:rPr lang="el-GR" dirty="0">
                <a:solidFill>
                  <a:srgbClr val="333333"/>
                </a:solidFill>
                <a:latin typeface="Arial" panose="020B0604020202020204" pitchFamily="34" charset="0"/>
                <a:cs typeface="Arial" panose="020B0604020202020204" pitchFamily="34" charset="0"/>
              </a:rPr>
              <a:t> </a:t>
            </a:r>
            <a:r>
              <a:rPr lang="el-GR" b="1" i="1" spc="50" dirty="0">
                <a:solidFill>
                  <a:srgbClr val="333333"/>
                </a:solidFill>
                <a:latin typeface="Arial" panose="020B0604020202020204" pitchFamily="34" charset="0"/>
                <a:cs typeface="Arial" panose="020B0604020202020204" pitchFamily="34" charset="0"/>
              </a:rPr>
              <a:t>διφθέρα</a:t>
            </a:r>
            <a:r>
              <a:rPr lang="el-GR" dirty="0">
                <a:latin typeface="Arial" panose="020B0604020202020204" pitchFamily="34" charset="0"/>
                <a:cs typeface="Arial" panose="020B0604020202020204" pitchFamily="34" charset="0"/>
              </a:rPr>
              <a:t>.</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6" y="198624"/>
            <a:ext cx="2724150" cy="2695575"/>
          </a:xfrm>
          <a:prstGeom prst="rect">
            <a:avLst/>
          </a:prstGeom>
        </p:spPr>
      </p:pic>
    </p:spTree>
    <p:extLst>
      <p:ext uri="{BB962C8B-B14F-4D97-AF65-F5344CB8AC3E}">
        <p14:creationId xmlns:p14="http://schemas.microsoft.com/office/powerpoint/2010/main" val="170388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Κοσμήματα </a:t>
            </a:r>
            <a:endParaRPr lang="el-GR" dirty="0"/>
          </a:p>
        </p:txBody>
      </p:sp>
      <p:sp>
        <p:nvSpPr>
          <p:cNvPr id="3" name="Θέση περιεχομένου 2"/>
          <p:cNvSpPr>
            <a:spLocks noGrp="1"/>
          </p:cNvSpPr>
          <p:nvPr>
            <p:ph sz="half" idx="1"/>
          </p:nvPr>
        </p:nvSpPr>
        <p:spPr/>
        <p:txBody>
          <a:bodyPr>
            <a:normAutofit fontScale="62500" lnSpcReduction="20000"/>
          </a:bodyPr>
          <a:lstStyle/>
          <a:p>
            <a:r>
              <a:rPr lang="el-GR" dirty="0"/>
              <a:t>Τα μινωικά κοσμήματα προκαλούν ακόμα και σήμερα το θαυμασμό.</a:t>
            </a:r>
          </a:p>
          <a:p>
            <a:r>
              <a:rPr lang="el-GR" dirty="0"/>
              <a:t>   Οι </a:t>
            </a:r>
            <a:r>
              <a:rPr lang="el-GR" dirty="0" err="1"/>
              <a:t>Κρήτες</a:t>
            </a:r>
            <a:r>
              <a:rPr lang="el-GR" dirty="0"/>
              <a:t> έμποροι ταξίδευαν στην Ανατολική Μεσόγειο για να προμηθευτούν χρυσό, χαλκό, ελεφαντόδοντο και ως αντάλλαγμα προσέφεραν λάδι, κρασί, αρωματικά έλαια. Τα ανακτορικά εργαστήρια επεξεργάζονταν με εξαιρετική προσοχή τα υλικά αυτά, δημιουργώντας έργα τέχνης αξεπέραστα από πλευράς ποιότητας και τεχνικής.</a:t>
            </a:r>
          </a:p>
          <a:p>
            <a:r>
              <a:rPr lang="el-GR" dirty="0"/>
              <a:t>  Κοσμήματα, όπως σκουλαρίκια («ενώτια»), βραχιόλια (</a:t>
            </a:r>
            <a:r>
              <a:rPr lang="el-GR" dirty="0" err="1"/>
              <a:t>ψέλλια</a:t>
            </a:r>
            <a:r>
              <a:rPr lang="el-GR" dirty="0"/>
              <a:t>), δαχτυλίδια, περιδέραια (από «περίαπτα», δηλ. κοσμήματα που κρέμονταν στο λαιμό με αλυσίδα, συχνά ως φυλακτό και χάντρες), περόνες, «</a:t>
            </a:r>
            <a:r>
              <a:rPr lang="el-GR" dirty="0" err="1"/>
              <a:t>σφηκωτήρες</a:t>
            </a:r>
            <a:r>
              <a:rPr lang="el-GR" dirty="0"/>
              <a:t>», ελάσματα και μικρά οστέινα χτένια (κοσμήματα κεφαλής και ενδυμάτων), φαίνεται να ήταν αναγκαία για τη συμπλήρωση της εμφάνισης ανδρών και γυναικών σε κάθε επίσημη εκδήλωση.</a:t>
            </a:r>
          </a:p>
          <a:p>
            <a:pPr marL="0" indent="0">
              <a:buNone/>
            </a:pP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8487" y="204217"/>
            <a:ext cx="1542288" cy="1822704"/>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862" y="4414838"/>
            <a:ext cx="2409825" cy="1762125"/>
          </a:xfrm>
          <a:prstGeom prst="rect">
            <a:avLst/>
          </a:prstGeom>
        </p:spPr>
      </p:pic>
      <p:sp>
        <p:nvSpPr>
          <p:cNvPr id="7" name="Ορθογώνιο 6"/>
          <p:cNvSpPr/>
          <p:nvPr/>
        </p:nvSpPr>
        <p:spPr>
          <a:xfrm>
            <a:off x="6019800" y="2228217"/>
            <a:ext cx="6096000" cy="2031325"/>
          </a:xfrm>
          <a:prstGeom prst="rect">
            <a:avLst/>
          </a:prstGeom>
        </p:spPr>
        <p:txBody>
          <a:bodyPr>
            <a:spAutoFit/>
          </a:bodyPr>
          <a:lstStyle/>
          <a:p>
            <a:r>
              <a:rPr lang="el-GR" dirty="0">
                <a:solidFill>
                  <a:srgbClr val="000000"/>
                </a:solidFill>
                <a:latin typeface="Arial" panose="020B0604020202020204" pitchFamily="34" charset="0"/>
                <a:cs typeface="Arial" panose="020B0604020202020204" pitchFamily="34" charset="0"/>
              </a:rPr>
              <a:t>Οι καλλιτέχνες εμπνέονταν τα σχέδια από φυτά, ζώα της θάλασσας και της ξηράς, θρησκευτικά σύμβολα. Τα αγαπημένα διακοσμητικά θέματα ήταν κεφάλι ταύρου («</a:t>
            </a:r>
            <a:r>
              <a:rPr lang="el-GR" dirty="0" err="1">
                <a:solidFill>
                  <a:srgbClr val="000000"/>
                </a:solidFill>
                <a:latin typeface="Arial" panose="020B0604020202020204" pitchFamily="34" charset="0"/>
                <a:cs typeface="Arial" panose="020B0604020202020204" pitchFamily="34" charset="0"/>
              </a:rPr>
              <a:t>βουκράνιο</a:t>
            </a:r>
            <a:r>
              <a:rPr lang="el-GR" dirty="0">
                <a:solidFill>
                  <a:srgbClr val="000000"/>
                </a:solidFill>
                <a:latin typeface="Arial" panose="020B0604020202020204" pitchFamily="34" charset="0"/>
                <a:cs typeface="Arial" panose="020B0604020202020204" pitchFamily="34" charset="0"/>
              </a:rPr>
              <a:t>»), λέοντες, αίγαγροι, έντομα, μικρά φυτά, άνθη ή καρποί, αλλά και παραστάσεις με σκηνές θρησκευτικού χαρακτήρα. Όλα αυτά αντιπροσωπεύονται με αριστουργηματικό τρόπο στην </a:t>
            </a:r>
            <a:r>
              <a:rPr lang="el-GR" dirty="0" err="1">
                <a:solidFill>
                  <a:srgbClr val="000000"/>
                </a:solidFill>
                <a:latin typeface="Arial" panose="020B0604020202020204" pitchFamily="34" charset="0"/>
                <a:cs typeface="Arial" panose="020B0604020202020204" pitchFamily="34" charset="0"/>
              </a:rPr>
              <a:t>κοσμηματική</a:t>
            </a:r>
            <a:r>
              <a:rPr lang="el-GR" dirty="0">
                <a:solidFill>
                  <a:srgbClr val="000000"/>
                </a:solidFill>
                <a:latin typeface="Arial" panose="020B0604020202020204" pitchFamily="34" charset="0"/>
                <a:cs typeface="Arial" panose="020B0604020202020204" pitchFamily="34" charset="0"/>
              </a:rPr>
              <a:t> </a:t>
            </a:r>
            <a:r>
              <a:rPr lang="el-GR" dirty="0" err="1">
                <a:solidFill>
                  <a:srgbClr val="000000"/>
                </a:solidFill>
                <a:latin typeface="Arial" panose="020B0604020202020204" pitchFamily="34" charset="0"/>
                <a:cs typeface="Arial" panose="020B0604020202020204" pitchFamily="34" charset="0"/>
              </a:rPr>
              <a:t>χρυσοχοία</a:t>
            </a:r>
            <a:r>
              <a:rPr lang="el-GR" dirty="0">
                <a:solidFill>
                  <a:srgbClr val="00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74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Υποδήματα</a:t>
            </a:r>
            <a:endParaRPr lang="el-GR" dirty="0"/>
          </a:p>
        </p:txBody>
      </p:sp>
      <p:sp>
        <p:nvSpPr>
          <p:cNvPr id="3" name="Θέση περιεχομένου 2"/>
          <p:cNvSpPr>
            <a:spLocks noGrp="1"/>
          </p:cNvSpPr>
          <p:nvPr>
            <p:ph sz="half" idx="1"/>
          </p:nvPr>
        </p:nvSpPr>
        <p:spPr/>
        <p:txBody>
          <a:bodyPr>
            <a:normAutofit fontScale="40000" lnSpcReduction="20000"/>
          </a:bodyPr>
          <a:lstStyle/>
          <a:p>
            <a:pPr marL="0" indent="0">
              <a:buNone/>
            </a:pPr>
            <a:r>
              <a:rPr lang="el-GR" sz="3400" dirty="0" smtClean="0">
                <a:solidFill>
                  <a:srgbClr val="000000"/>
                </a:solidFill>
                <a:latin typeface="Arial" panose="020B0604020202020204" pitchFamily="34" charset="0"/>
                <a:cs typeface="Arial" panose="020B0604020202020204" pitchFamily="34" charset="0"/>
              </a:rPr>
              <a:t>Τα </a:t>
            </a:r>
            <a:r>
              <a:rPr lang="el-GR" sz="3400" dirty="0">
                <a:solidFill>
                  <a:srgbClr val="000000"/>
                </a:solidFill>
                <a:latin typeface="Arial" panose="020B0604020202020204" pitchFamily="34" charset="0"/>
                <a:cs typeface="Arial" panose="020B0604020202020204" pitchFamily="34" charset="0"/>
              </a:rPr>
              <a:t>υποδήματα των αρχαίων Ελλήνων ήταν τα εξής:</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οι </a:t>
            </a:r>
            <a:r>
              <a:rPr lang="el-GR" sz="3400" b="1" dirty="0">
                <a:solidFill>
                  <a:srgbClr val="000000"/>
                </a:solidFill>
                <a:latin typeface="Arial" panose="020B0604020202020204" pitchFamily="34" charset="0"/>
                <a:cs typeface="Arial" panose="020B0604020202020204" pitchFamily="34" charset="0"/>
              </a:rPr>
              <a:t>κνημίδες</a:t>
            </a:r>
            <a:r>
              <a:rPr lang="el-GR" sz="3400" dirty="0">
                <a:solidFill>
                  <a:srgbClr val="000000"/>
                </a:solidFill>
                <a:latin typeface="Arial" panose="020B0604020202020204" pitchFamily="34" charset="0"/>
                <a:cs typeface="Arial" panose="020B0604020202020204" pitchFamily="34" charset="0"/>
              </a:rPr>
              <a:t>, υφασμάτινες, δερμάτινες ή μεταλλικές</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τα </a:t>
            </a:r>
            <a:r>
              <a:rPr lang="el-GR" sz="3400" b="1" dirty="0">
                <a:solidFill>
                  <a:srgbClr val="000000"/>
                </a:solidFill>
                <a:latin typeface="Arial" panose="020B0604020202020204" pitchFamily="34" charset="0"/>
                <a:cs typeface="Arial" panose="020B0604020202020204" pitchFamily="34" charset="0"/>
              </a:rPr>
              <a:t>«κλειστά» υποδήματα</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μπότες, οι λεγόμενες </a:t>
            </a:r>
            <a:r>
              <a:rPr lang="el-GR" sz="3400" b="1" dirty="0" err="1">
                <a:solidFill>
                  <a:srgbClr val="000000"/>
                </a:solidFill>
                <a:latin typeface="Arial" panose="020B0604020202020204" pitchFamily="34" charset="0"/>
                <a:cs typeface="Arial" panose="020B0604020202020204" pitchFamily="34" charset="0"/>
              </a:rPr>
              <a:t>ενδρομίδες</a:t>
            </a:r>
            <a:r>
              <a:rPr lang="el-GR" sz="3400" dirty="0">
                <a:solidFill>
                  <a:srgbClr val="000000"/>
                </a:solidFill>
                <a:latin typeface="Arial" panose="020B0604020202020204" pitchFamily="34" charset="0"/>
                <a:cs typeface="Arial" panose="020B0604020202020204" pitchFamily="34" charset="0"/>
              </a:rPr>
              <a:t> ή </a:t>
            </a:r>
            <a:r>
              <a:rPr lang="el-GR" sz="3400" b="1" dirty="0" err="1">
                <a:solidFill>
                  <a:srgbClr val="000000"/>
                </a:solidFill>
                <a:latin typeface="Arial" panose="020B0604020202020204" pitchFamily="34" charset="0"/>
                <a:cs typeface="Arial" panose="020B0604020202020204" pitchFamily="34" charset="0"/>
              </a:rPr>
              <a:t>εμβάδες</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τα </a:t>
            </a:r>
            <a:r>
              <a:rPr lang="el-GR" sz="3400" b="1" dirty="0" err="1">
                <a:solidFill>
                  <a:srgbClr val="000000"/>
                </a:solidFill>
                <a:latin typeface="Arial" panose="020B0604020202020204" pitchFamily="34" charset="0"/>
                <a:cs typeface="Arial" panose="020B0604020202020204" pitchFamily="34" charset="0"/>
              </a:rPr>
              <a:t>περιμήρια</a:t>
            </a:r>
            <a:r>
              <a:rPr lang="el-GR" sz="3400" dirty="0">
                <a:solidFill>
                  <a:srgbClr val="000000"/>
                </a:solidFill>
                <a:latin typeface="Arial" panose="020B0604020202020204" pitchFamily="34" charset="0"/>
                <a:cs typeface="Arial" panose="020B0604020202020204" pitchFamily="34" charset="0"/>
              </a:rPr>
              <a:t> που κάλυπταν τους μηρούς των πολεμιστών</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τα </a:t>
            </a:r>
            <a:r>
              <a:rPr lang="el-GR" sz="3400" b="1" dirty="0">
                <a:solidFill>
                  <a:srgbClr val="000000"/>
                </a:solidFill>
                <a:latin typeface="Arial" panose="020B0604020202020204" pitchFamily="34" charset="0"/>
                <a:cs typeface="Arial" panose="020B0604020202020204" pitchFamily="34" charset="0"/>
              </a:rPr>
              <a:t>σανδάλια</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οι </a:t>
            </a:r>
            <a:r>
              <a:rPr lang="el-GR" sz="3400" b="1" dirty="0">
                <a:solidFill>
                  <a:srgbClr val="000000"/>
                </a:solidFill>
                <a:latin typeface="Arial" panose="020B0604020202020204" pitchFamily="34" charset="0"/>
                <a:cs typeface="Arial" panose="020B0604020202020204" pitchFamily="34" charset="0"/>
              </a:rPr>
              <a:t>κόθορνοι</a:t>
            </a:r>
            <a:endParaRPr lang="el-GR" sz="3400" dirty="0">
              <a:latin typeface="Arial" panose="020B0604020202020204" pitchFamily="34" charset="0"/>
              <a:cs typeface="Arial" panose="020B0604020202020204" pitchFamily="34" charset="0"/>
            </a:endParaRPr>
          </a:p>
          <a:p>
            <a:r>
              <a:rPr lang="el-GR" sz="3400" dirty="0">
                <a:solidFill>
                  <a:srgbClr val="000000"/>
                </a:solidFill>
                <a:latin typeface="Arial" panose="020B0604020202020204" pitchFamily="34" charset="0"/>
                <a:cs typeface="Arial" panose="020B0604020202020204" pitchFamily="34" charset="0"/>
              </a:rPr>
              <a:t>οι </a:t>
            </a:r>
            <a:r>
              <a:rPr lang="el-GR" sz="3400" b="1" dirty="0">
                <a:solidFill>
                  <a:srgbClr val="000000"/>
                </a:solidFill>
                <a:latin typeface="Arial" panose="020B0604020202020204" pitchFamily="34" charset="0"/>
                <a:cs typeface="Arial" panose="020B0604020202020204" pitchFamily="34" charset="0"/>
              </a:rPr>
              <a:t>κρηπίδες</a:t>
            </a:r>
            <a:endParaRPr lang="el-GR" sz="3400" dirty="0">
              <a:latin typeface="Arial" panose="020B0604020202020204" pitchFamily="34" charset="0"/>
              <a:cs typeface="Arial" panose="020B0604020202020204" pitchFamily="34" charset="0"/>
            </a:endParaRPr>
          </a:p>
          <a:p>
            <a:pPr marL="0" indent="0">
              <a:lnSpc>
                <a:spcPct val="120000"/>
              </a:lnSpc>
              <a:buNone/>
            </a:pPr>
            <a:r>
              <a:rPr lang="el-GR" sz="3400" dirty="0">
                <a:solidFill>
                  <a:srgbClr val="000000"/>
                </a:solidFill>
                <a:latin typeface="Arial" panose="020B0604020202020204" pitchFamily="34" charset="0"/>
                <a:cs typeface="Arial" panose="020B0604020202020204" pitchFamily="34" charset="0"/>
              </a:rPr>
              <a:t>Γενικά οι τύποι των υποδημάτων αυτών όπως παρουσιάζονται στην αγγειογραφία, διαθέτουν μεγάλη ποικιλία ως προς τη διακόσμηση και τα μοτίβα που φέρουν. Από τον Αλκαίο και τη Σαπφώ αναφέρονται υποδήματα από τους </a:t>
            </a:r>
            <a:r>
              <a:rPr lang="el-GR" sz="3400" dirty="0" err="1">
                <a:solidFill>
                  <a:srgbClr val="000000"/>
                </a:solidFill>
                <a:latin typeface="Arial" panose="020B0604020202020204" pitchFamily="34" charset="0"/>
                <a:cs typeface="Arial" panose="020B0604020202020204" pitchFamily="34" charset="0"/>
              </a:rPr>
              <a:t>Σκύθες</a:t>
            </a:r>
            <a:r>
              <a:rPr lang="el-GR" sz="3400" dirty="0">
                <a:solidFill>
                  <a:srgbClr val="000000"/>
                </a:solidFill>
                <a:latin typeface="Arial" panose="020B0604020202020204" pitchFamily="34" charset="0"/>
                <a:cs typeface="Arial" panose="020B0604020202020204" pitchFamily="34" charset="0"/>
              </a:rPr>
              <a:t> και σανδάλια από τη Λυδία</a:t>
            </a:r>
            <a:r>
              <a:rPr lang="el-GR" dirty="0">
                <a:solidFill>
                  <a:srgbClr val="00000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endParaRPr lang="el-GR" dirty="0"/>
          </a:p>
        </p:txBody>
      </p:sp>
      <p:sp>
        <p:nvSpPr>
          <p:cNvPr id="4" name="Θέση περιεχομένου 3"/>
          <p:cNvSpPr>
            <a:spLocks noGrp="1"/>
          </p:cNvSpPr>
          <p:nvPr>
            <p:ph sz="half" idx="2"/>
          </p:nvPr>
        </p:nvSpPr>
        <p:spPr>
          <a:xfrm>
            <a:off x="6019800" y="164119"/>
            <a:ext cx="5181600" cy="4351338"/>
          </a:xfrm>
        </p:spPr>
        <p:txBody>
          <a:bodyPr>
            <a:normAutofit fontScale="40000" lnSpcReduction="20000"/>
          </a:bodyPr>
          <a:lstStyle/>
          <a:p>
            <a:pPr algn="just">
              <a:lnSpc>
                <a:spcPct val="120000"/>
              </a:lnSpc>
            </a:pPr>
            <a:r>
              <a:rPr lang="el-GR" dirty="0">
                <a:solidFill>
                  <a:srgbClr val="000000"/>
                </a:solidFill>
                <a:latin typeface="Arial" panose="020B0604020202020204" pitchFamily="34" charset="0"/>
                <a:cs typeface="Arial" panose="020B0604020202020204" pitchFamily="34" charset="0"/>
              </a:rPr>
              <a:t>  </a:t>
            </a:r>
            <a:r>
              <a:rPr lang="el-GR" sz="3400" dirty="0">
                <a:solidFill>
                  <a:srgbClr val="000000"/>
                </a:solidFill>
                <a:latin typeface="Arial" panose="020B0604020202020204" pitchFamily="34" charset="0"/>
                <a:cs typeface="Arial" panose="020B0604020202020204" pitchFamily="34" charset="0"/>
              </a:rPr>
              <a:t>Σε γενικές γραμμές οι αρχαίοι σπάνια φορούσαν κλειστά υποδήματα. Προτιμούσαν τα </a:t>
            </a:r>
            <a:r>
              <a:rPr lang="el-GR" sz="3400" b="1" dirty="0">
                <a:solidFill>
                  <a:srgbClr val="000000"/>
                </a:solidFill>
                <a:latin typeface="Arial" panose="020B0604020202020204" pitchFamily="34" charset="0"/>
                <a:cs typeface="Arial" panose="020B0604020202020204" pitchFamily="34" charset="0"/>
              </a:rPr>
              <a:t>σανδάλια</a:t>
            </a:r>
            <a:r>
              <a:rPr lang="el-GR" sz="3400" dirty="0">
                <a:solidFill>
                  <a:srgbClr val="000000"/>
                </a:solidFill>
                <a:latin typeface="Arial" panose="020B0604020202020204" pitchFamily="34" charset="0"/>
                <a:cs typeface="Arial" panose="020B0604020202020204" pitchFamily="34" charset="0"/>
              </a:rPr>
              <a:t>, καθώς σκοπός τους ήταν η προστασία από το έδαφος και η διατήρηση των ποδιών καθαρών. Τα </a:t>
            </a:r>
            <a:r>
              <a:rPr lang="el-GR" sz="3400" b="1" dirty="0">
                <a:solidFill>
                  <a:srgbClr val="000000"/>
                </a:solidFill>
                <a:latin typeface="Arial" panose="020B0604020202020204" pitchFamily="34" charset="0"/>
                <a:cs typeface="Arial" panose="020B0604020202020204" pitchFamily="34" charset="0"/>
              </a:rPr>
              <a:t>σανδάλια</a:t>
            </a:r>
            <a:r>
              <a:rPr lang="el-GR" sz="3400" dirty="0">
                <a:solidFill>
                  <a:srgbClr val="000000"/>
                </a:solidFill>
                <a:latin typeface="Arial" panose="020B0604020202020204" pitchFamily="34" charset="0"/>
                <a:cs typeface="Arial" panose="020B0604020202020204" pitchFamily="34" charset="0"/>
              </a:rPr>
              <a:t> ήταν επίσης ο συνηθέστερος τύπος υποδημάτων τα οποία φορούσαν οι γυναίκες οι οποίες περνούσαν και τις περισσότερες ώρες τους στο σπίτι. Τα ελληνικά σανδάλια διέφεραν από τα αρχαία αιγυπτιακά ως προς το ότι τα ελληνικά διέθεταν ένα πλήθος από λουρίδες με τις οποίες στερεώνονταν με ασφάλεια στο πόδι. Οι πλούσιοι ήταν αυτοί που φορούσαν δερμάτινα σανδάλια, ενώ οι φτωχοί φορούσαν αυτά με τους ξύλινους πάτους. Το επάνω μέρος των σανδαλιών ήταν συνήθως από δέρμα χρωματιστό, πιθανόν από αίγα. Οι σόλες ήταν από δέρμα βοοειδών και μάλιστα καλύτερης ποιότητας και αποτελούνταν από πολλές στρώσεις. Οι πηγές αναφέρουν ότι πλούσιοι πολίτες, όπως ο Αλκιβιάδης και ο Ιφικράτης δημιουργούσαν μόδα με τα σανδάλια τους, καθώς και ότι συχνά οι δούλοι </a:t>
            </a:r>
            <a:r>
              <a:rPr lang="el-GR" sz="3400" dirty="0" smtClean="0">
                <a:solidFill>
                  <a:srgbClr val="000000"/>
                </a:solidFill>
                <a:latin typeface="Arial" panose="020B0604020202020204" pitchFamily="34" charset="0"/>
                <a:cs typeface="Arial" panose="020B0604020202020204" pitchFamily="34" charset="0"/>
              </a:rPr>
              <a:t>κουβαλούσαν</a:t>
            </a:r>
          </a:p>
          <a:p>
            <a:pPr marL="0" indent="0" algn="just">
              <a:lnSpc>
                <a:spcPct val="120000"/>
              </a:lnSpc>
              <a:buNone/>
            </a:pPr>
            <a:r>
              <a:rPr lang="el-GR" sz="3400" dirty="0">
                <a:solidFill>
                  <a:srgbClr val="000000"/>
                </a:solidFill>
                <a:latin typeface="Arial" panose="020B0604020202020204" pitchFamily="34" charset="0"/>
                <a:cs typeface="Arial" panose="020B0604020202020204" pitchFamily="34" charset="0"/>
              </a:rPr>
              <a:t> </a:t>
            </a:r>
            <a:r>
              <a:rPr lang="el-GR" sz="3400" dirty="0" smtClean="0">
                <a:solidFill>
                  <a:srgbClr val="000000"/>
                </a:solidFill>
                <a:latin typeface="Arial" panose="020B0604020202020204" pitchFamily="34" charset="0"/>
                <a:cs typeface="Arial" panose="020B0604020202020204" pitchFamily="34" charset="0"/>
              </a:rPr>
              <a:t>    </a:t>
            </a:r>
            <a:r>
              <a:rPr lang="el-GR" sz="3400" dirty="0">
                <a:solidFill>
                  <a:srgbClr val="000000"/>
                </a:solidFill>
                <a:latin typeface="Arial" panose="020B0604020202020204" pitchFamily="34" charset="0"/>
                <a:cs typeface="Arial" panose="020B0604020202020204" pitchFamily="34" charset="0"/>
              </a:rPr>
              <a:t>τα υποδήματα των κυρίων τους.</a:t>
            </a:r>
            <a:endParaRPr lang="el-GR" sz="3400" dirty="0">
              <a:latin typeface="Arial" panose="020B0604020202020204" pitchFamily="34" charset="0"/>
              <a:cs typeface="Arial" panose="020B0604020202020204" pitchFamily="34" charset="0"/>
            </a:endParaRPr>
          </a:p>
          <a:p>
            <a:pPr algn="just">
              <a:lnSpc>
                <a:spcPct val="120000"/>
              </a:lnSpc>
            </a:pPr>
            <a:endParaRPr lang="el-GR" sz="34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643" y="3898410"/>
            <a:ext cx="2066925" cy="2895600"/>
          </a:xfrm>
          <a:prstGeom prst="rect">
            <a:avLst/>
          </a:prstGeom>
        </p:spPr>
      </p:pic>
    </p:spTree>
    <p:extLst>
      <p:ext uri="{BB962C8B-B14F-4D97-AF65-F5344CB8AC3E}">
        <p14:creationId xmlns:p14="http://schemas.microsoft.com/office/powerpoint/2010/main" val="117343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Καπέλο</a:t>
            </a:r>
            <a:endParaRPr lang="el-GR" dirty="0"/>
          </a:p>
        </p:txBody>
      </p:sp>
      <p:sp>
        <p:nvSpPr>
          <p:cNvPr id="3" name="Θέση περιεχομένου 2"/>
          <p:cNvSpPr>
            <a:spLocks noGrp="1"/>
          </p:cNvSpPr>
          <p:nvPr>
            <p:ph sz="half" idx="1"/>
          </p:nvPr>
        </p:nvSpPr>
        <p:spPr>
          <a:xfrm>
            <a:off x="703730" y="1354977"/>
            <a:ext cx="5181600" cy="5368551"/>
          </a:xfrm>
        </p:spPr>
        <p:txBody>
          <a:bodyPr>
            <a:normAutofit fontScale="25000" lnSpcReduction="20000"/>
          </a:bodyPr>
          <a:lstStyle/>
          <a:p>
            <a:pPr marL="0" indent="0">
              <a:lnSpc>
                <a:spcPct val="120000"/>
              </a:lnSpc>
              <a:buNone/>
            </a:pPr>
            <a:r>
              <a:rPr lang="el-GR" sz="6000" dirty="0">
                <a:latin typeface="Arial" panose="020B0604020202020204" pitchFamily="34" charset="0"/>
                <a:cs typeface="Arial" panose="020B0604020202020204" pitchFamily="34" charset="0"/>
              </a:rPr>
              <a:t>Ο </a:t>
            </a:r>
            <a:r>
              <a:rPr lang="el-GR" sz="6000" b="1" dirty="0">
                <a:latin typeface="Arial" panose="020B0604020202020204" pitchFamily="34" charset="0"/>
                <a:cs typeface="Arial" panose="020B0604020202020204" pitchFamily="34" charset="0"/>
              </a:rPr>
              <a:t>πέτασος</a:t>
            </a:r>
            <a:r>
              <a:rPr lang="el-GR" sz="6000" dirty="0">
                <a:latin typeface="Arial" panose="020B0604020202020204" pitchFamily="34" charset="0"/>
                <a:cs typeface="Arial" panose="020B0604020202020204" pitchFamily="34" charset="0"/>
              </a:rPr>
              <a:t> ήταν είδος καπέλου στην αρχαία Ελλάδα. Πρωτοπαρουσιάστηκε στη Θεσσαλία, και έγινε δημοφιλές αξεσουάρ ένδυσης σε όλη την Ελλάδα. Μαζί με τη χλαμύδα, αποτελούσε τη χαρακτηριστική ενδυμασία των εφήβων.</a:t>
            </a:r>
          </a:p>
          <a:p>
            <a:pPr marL="0" indent="0">
              <a:lnSpc>
                <a:spcPct val="120000"/>
              </a:lnSpc>
              <a:buNone/>
            </a:pPr>
            <a:r>
              <a:rPr lang="el-GR" sz="6000" dirty="0">
                <a:latin typeface="Arial" panose="020B0604020202020204" pitchFamily="34" charset="0"/>
                <a:cs typeface="Arial" panose="020B0604020202020204" pitchFamily="34" charset="0"/>
              </a:rPr>
              <a:t>   Ένας  τρόπος για να καλύπτουν οι Αρχαίοι Αθηναίοι το κεφάλι τους από την σκόνη και τον ήλιο ήταν το ιμάτιο που φορούσαν και το τράβαγαν έτσι ώστε να καλύπτουν το πρόσωπό τους. Ακόμα όταν πήγαιναν ταξίδι είχαν εναλλακτικούς τρόπους για να προστατεύονται από τον ήλιο όπως το να φοράνε ένα τσόχινο, πλατύγυρο καπέλο που είχε ημισφαιρικό σχήμα και ονομαζόταν πέτασο. Επιπλέον ανάλογα με το επάγγελμα του καθενός υπήρχε και ξεχωριστό ένδυμα που έκανε την δουλειά πιο εύκολη για τον εργάτη. Για παράδειγμα οι τεχνίτες φορούσαν ένα κωνικό κάλυμμα χωρίς γείσο ενώ οι ναυτικοί, τα αγόρια και οι απλοί εργάτες φορούσαν την </a:t>
            </a:r>
            <a:r>
              <a:rPr lang="el-GR" sz="6000" dirty="0" err="1">
                <a:latin typeface="Arial" panose="020B0604020202020204" pitchFamily="34" charset="0"/>
                <a:cs typeface="Arial" panose="020B0604020202020204" pitchFamily="34" charset="0"/>
              </a:rPr>
              <a:t>καυσία</a:t>
            </a:r>
            <a:r>
              <a:rPr lang="el-GR" sz="6000" dirty="0">
                <a:latin typeface="Arial" panose="020B0604020202020204" pitchFamily="34" charset="0"/>
                <a:cs typeface="Arial" panose="020B0604020202020204" pitchFamily="34" charset="0"/>
              </a:rPr>
              <a:t>. Τέλος υπήρχε η </a:t>
            </a:r>
            <a:r>
              <a:rPr lang="el-GR" sz="6000" dirty="0" err="1">
                <a:latin typeface="Arial" panose="020B0604020202020204" pitchFamily="34" charset="0"/>
                <a:cs typeface="Arial" panose="020B0604020202020204" pitchFamily="34" charset="0"/>
              </a:rPr>
              <a:t>θολία</a:t>
            </a:r>
            <a:r>
              <a:rPr lang="el-GR" sz="6000" dirty="0">
                <a:latin typeface="Arial" panose="020B0604020202020204" pitchFamily="34" charset="0"/>
                <a:cs typeface="Arial" panose="020B0604020202020204" pitchFamily="34" charset="0"/>
              </a:rPr>
              <a:t> που ήταν επίπεδο στρογγυλό καπέλο με μικρό, κεντρικό, κωνικό σχήμα και η μίτρα που είναι ένα υφασμάτινο σκουφί που σκεπάζει τα μαλλιά ή αφήνει ελεύθερο ένα μέρος του κότσου.</a:t>
            </a:r>
          </a:p>
          <a:p>
            <a:pPr marL="0" indent="0">
              <a:buNone/>
            </a:pPr>
            <a:r>
              <a:rPr lang="el-GR" dirty="0"/>
              <a:t> </a:t>
            </a:r>
          </a:p>
          <a:p>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2778" y="1073197"/>
            <a:ext cx="2647950" cy="2457450"/>
          </a:xfrm>
        </p:spPr>
      </p:pic>
    </p:spTree>
    <p:extLst>
      <p:ext uri="{BB962C8B-B14F-4D97-AF65-F5344CB8AC3E}">
        <p14:creationId xmlns:p14="http://schemas.microsoft.com/office/powerpoint/2010/main" val="205571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Μακιγιάζ</a:t>
            </a:r>
            <a:endParaRPr lang="el-GR" dirty="0"/>
          </a:p>
        </p:txBody>
      </p:sp>
      <p:sp>
        <p:nvSpPr>
          <p:cNvPr id="3" name="Θέση περιεχομένου 2"/>
          <p:cNvSpPr>
            <a:spLocks noGrp="1"/>
          </p:cNvSpPr>
          <p:nvPr>
            <p:ph sz="half" idx="1"/>
          </p:nvPr>
        </p:nvSpPr>
        <p:spPr>
          <a:xfrm>
            <a:off x="838200" y="1381872"/>
            <a:ext cx="5181600" cy="4351338"/>
          </a:xfrm>
        </p:spPr>
        <p:txBody>
          <a:bodyPr>
            <a:normAutofit fontScale="70000" lnSpcReduction="20000"/>
          </a:bodyPr>
          <a:lstStyle/>
          <a:p>
            <a:pPr marL="0" indent="0">
              <a:buNone/>
            </a:pPr>
            <a:r>
              <a:rPr lang="el-GR" dirty="0"/>
              <a:t>Οι αρχαίες Ελληνίδες χρησιμοποιούσαν κρέμες για ν’ ασπρίσουν τα μάγουλα, ψιμύθια, βαφές, για τα φρύδια και τις βλεφαρίδες. Γνωρίζουμε ακόμη πως στο εργαστήριο του Πύρωνα έφτιαχναν μία σπάνια αλοιφή πανάκριβη, από </a:t>
            </a:r>
            <a:r>
              <a:rPr lang="el-GR" dirty="0" err="1"/>
              <a:t>κιννάβαρι</a:t>
            </a:r>
            <a:r>
              <a:rPr lang="el-GR" dirty="0"/>
              <a:t>.</a:t>
            </a:r>
          </a:p>
          <a:p>
            <a:pPr marL="0" indent="0">
              <a:buNone/>
            </a:pPr>
            <a:r>
              <a:rPr lang="el-GR" dirty="0"/>
              <a:t>Στα αρχαία κείμενα η χρήση τους θεωρείται σαν τέχνασμα των γυναικών ελευθερίων ηθών. Όσες γυναίκες επιθυμούσαν να μακιγιαριστούν, είχαν στην διάθεση τους μεγάλη ποικιλία από παρασκευάσματα για τα μάτια, τα χείλη, τα μάγουλα. Πούδρες, και διάφορα έλαια ανακατεμένα με χρωστικές ουσίες ορυκτής ή φυτικής προέλευσης προσέφεραν τη δυνατότητα ποικιλίας χρωμάτων: άσπρο, κόκκινο, μαύρο, ανάλογα με την ικανότητα του παρασκευαστή.</a:t>
            </a:r>
          </a:p>
          <a:p>
            <a:pPr marL="0" indent="0">
              <a:buNone/>
            </a:pPr>
            <a:endParaRPr lang="el-GR" dirty="0"/>
          </a:p>
        </p:txBody>
      </p:sp>
      <p:sp>
        <p:nvSpPr>
          <p:cNvPr id="4" name="Θέση περιεχομένου 3"/>
          <p:cNvSpPr>
            <a:spLocks noGrp="1"/>
          </p:cNvSpPr>
          <p:nvPr>
            <p:ph sz="half" idx="2"/>
          </p:nvPr>
        </p:nvSpPr>
        <p:spPr>
          <a:xfrm>
            <a:off x="6163235" y="1392144"/>
            <a:ext cx="5181600" cy="4351338"/>
          </a:xfrm>
        </p:spPr>
        <p:txBody>
          <a:bodyPr>
            <a:normAutofit fontScale="70000" lnSpcReduction="20000"/>
          </a:bodyPr>
          <a:lstStyle/>
          <a:p>
            <a:r>
              <a:rPr lang="el-GR" dirty="0"/>
              <a:t>Μερικές γυναίκες πρέπει να παρασκεύαζαν τα διάφορα καλλυντικά μόνες τους ή με την βοήθεια των φιλενάδων τους ή ορισμένων ειδικών που έρχονταν στα σπίτια. Άλλες τα αγόραζαν από φαρμακέμπορους</a:t>
            </a:r>
            <a:r>
              <a:rPr lang="el-GR" dirty="0" smtClean="0"/>
              <a:t>. Τα άπλωναν </a:t>
            </a:r>
            <a:r>
              <a:rPr lang="el-GR" dirty="0"/>
              <a:t>με σπάτουλες, κουτάλια και διάφορα ραβδάκια από ξύλο, κόκκαλο και ελεφαντόδοντο</a:t>
            </a:r>
            <a:r>
              <a:rPr lang="el-GR" dirty="0" smtClean="0"/>
              <a:t>. Πολλές </a:t>
            </a:r>
            <a:r>
              <a:rPr lang="el-GR" dirty="0"/>
              <a:t>ήταν εκείνες που διέθεταν όλα τα απαραίτητα εργαλεία για το καλλωπισμό όπως για παράδειγμα </a:t>
            </a:r>
            <a:r>
              <a:rPr lang="el-GR" dirty="0" err="1"/>
              <a:t>τριχολαβίδες</a:t>
            </a:r>
            <a:r>
              <a:rPr lang="el-GR" dirty="0"/>
              <a:t>, μπουκαλάκια αρωμάτων και ουσιών, καρφίτσες, δοχεία με κρέμες, τις “πυξίδες” (ξύλινα ή πήλινα δοχεία που περιείχαν φυσικές κρέμες και αλοιφές).</a:t>
            </a:r>
          </a:p>
          <a:p>
            <a:r>
              <a:rPr lang="el-GR" dirty="0"/>
              <a:t>Οι γυναίκες φρόντιζαν μόνες τους για το πλύσιμο, το λάδωμα και το χτένισμα των μαλλιών </a:t>
            </a:r>
            <a:r>
              <a:rPr lang="el-GR" dirty="0" smtClean="0"/>
              <a:t>τους. </a:t>
            </a:r>
            <a:r>
              <a:rPr lang="el-GR" dirty="0"/>
              <a:t>Το βάψιμο των μαλλιών θεωρείται χαρακτηριστικό των εταίρων.</a:t>
            </a:r>
          </a:p>
          <a:p>
            <a:pPr marL="0" indent="0">
              <a:buNone/>
            </a:pP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0" y="5186714"/>
            <a:ext cx="1840992" cy="1658112"/>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97" y="4933663"/>
            <a:ext cx="2476500" cy="1847850"/>
          </a:xfrm>
          <a:prstGeom prst="rect">
            <a:avLst/>
          </a:prstGeom>
        </p:spPr>
      </p:pic>
    </p:spTree>
    <p:extLst>
      <p:ext uri="{BB962C8B-B14F-4D97-AF65-F5344CB8AC3E}">
        <p14:creationId xmlns:p14="http://schemas.microsoft.com/office/powerpoint/2010/main" val="274432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04247" y="2446929"/>
            <a:ext cx="6096000" cy="646331"/>
          </a:xfrm>
          <a:prstGeom prst="rect">
            <a:avLst/>
          </a:prstGeom>
        </p:spPr>
        <p:txBody>
          <a:bodyPr>
            <a:spAutoFit/>
          </a:bodyPr>
          <a:lstStyle/>
          <a:p>
            <a:endParaRPr lang="el-GR" dirty="0"/>
          </a:p>
          <a:p>
            <a:endParaRPr lang="el-GR" dirty="0"/>
          </a:p>
        </p:txBody>
      </p:sp>
      <p:pic>
        <p:nvPicPr>
          <p:cNvPr id="3"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54741" y="484094"/>
            <a:ext cx="9654988" cy="5567082"/>
          </a:xfrm>
          <a:prstGeom prst="rect">
            <a:avLst/>
          </a:prstGeom>
        </p:spPr>
      </p:pic>
    </p:spTree>
    <p:extLst>
      <p:ext uri="{BB962C8B-B14F-4D97-AF65-F5344CB8AC3E}">
        <p14:creationId xmlns:p14="http://schemas.microsoft.com/office/powerpoint/2010/main" val="3116908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595" y="1153401"/>
            <a:ext cx="9477375" cy="4572000"/>
          </a:xfrm>
          <a:prstGeom prst="rect">
            <a:avLst/>
          </a:prstGeom>
        </p:spPr>
      </p:pic>
    </p:spTree>
    <p:extLst>
      <p:ext uri="{BB962C8B-B14F-4D97-AF65-F5344CB8AC3E}">
        <p14:creationId xmlns:p14="http://schemas.microsoft.com/office/powerpoint/2010/main" val="278038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i="1" dirty="0">
                <a:latin typeface="Arial" panose="020B0604020202020204" pitchFamily="34" charset="0"/>
                <a:cs typeface="Arial" panose="020B0604020202020204" pitchFamily="34" charset="0"/>
              </a:rPr>
              <a:t>ΕΝΔΥΜΑΣΙΑ </a:t>
            </a: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r>
              <a:rPr lang="el-GR" i="1" dirty="0">
                <a:latin typeface="Arial" panose="020B0604020202020204" pitchFamily="34" charset="0"/>
                <a:cs typeface="Arial" panose="020B0604020202020204" pitchFamily="34" charset="0"/>
              </a:rPr>
              <a:t>ΣΤΗΝ ΑΡΧΑΙΟΤΗΤΑ</a:t>
            </a:r>
            <a:endParaRPr lang="el-GR" dirty="0"/>
          </a:p>
        </p:txBody>
      </p:sp>
      <p:sp>
        <p:nvSpPr>
          <p:cNvPr id="3" name="Υπότιτλος 2"/>
          <p:cNvSpPr>
            <a:spLocks noGrp="1"/>
          </p:cNvSpPr>
          <p:nvPr>
            <p:ph type="subTitle" idx="1"/>
          </p:nvPr>
        </p:nvSpPr>
        <p:spPr>
          <a:xfrm>
            <a:off x="1524000" y="3602037"/>
            <a:ext cx="9144000" cy="2294265"/>
          </a:xfrm>
        </p:spPr>
        <p:txBody>
          <a:bodyPr>
            <a:normAutofit fontScale="92500" lnSpcReduction="20000"/>
          </a:bodyPr>
          <a:lstStyle/>
          <a:p>
            <a:r>
              <a:rPr lang="el-GR" sz="3000" i="1" dirty="0">
                <a:latin typeface="Arial" panose="020B0604020202020204" pitchFamily="34" charset="0"/>
                <a:cs typeface="Arial" panose="020B0604020202020204" pitchFamily="34" charset="0"/>
              </a:rPr>
              <a:t>Άραγε υπήρχε μόδα στην Αρχαία Ελλάδα;</a:t>
            </a:r>
          </a:p>
          <a:p>
            <a:endParaRPr lang="en-US" sz="3000" i="1" dirty="0">
              <a:latin typeface="Arial" panose="020B0604020202020204" pitchFamily="34" charset="0"/>
              <a:cs typeface="Arial" panose="020B0604020202020204" pitchFamily="34" charset="0"/>
            </a:endParaRPr>
          </a:p>
          <a:p>
            <a:r>
              <a:rPr lang="el-GR" sz="3000" i="1" dirty="0">
                <a:latin typeface="Arial" panose="020B0604020202020204" pitchFamily="34" charset="0"/>
                <a:cs typeface="Arial" panose="020B0604020202020204" pitchFamily="34" charset="0"/>
              </a:rPr>
              <a:t>Άραγε οι αρχαίοι Έλληνες ντύνονταν για να προστατευτούν από το κρύο, λόγω ηθικών αναστολών, λόγω τελετουργικών εορτών ή γιατί αυτό επέβαλλε η μόδα ;</a:t>
            </a:r>
          </a:p>
          <a:p>
            <a:endParaRPr lang="el-GR" dirty="0"/>
          </a:p>
        </p:txBody>
      </p:sp>
    </p:spTree>
    <p:extLst>
      <p:ext uri="{BB962C8B-B14F-4D97-AF65-F5344CB8AC3E}">
        <p14:creationId xmlns:p14="http://schemas.microsoft.com/office/powerpoint/2010/main" val="109199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Νεολιθική εποχή</a:t>
            </a:r>
            <a:endParaRPr lang="el-GR"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0970" b="20970"/>
          <a:stretch>
            <a:fillRect/>
          </a:stretch>
        </p:blipFill>
        <p:spPr/>
      </p:pic>
      <p:sp>
        <p:nvSpPr>
          <p:cNvPr id="4" name="Θέση κειμένου 3"/>
          <p:cNvSpPr>
            <a:spLocks noGrp="1"/>
          </p:cNvSpPr>
          <p:nvPr>
            <p:ph type="body" sz="half" idx="2"/>
          </p:nvPr>
        </p:nvSpPr>
        <p:spPr/>
        <p:txBody>
          <a:bodyPr/>
          <a:lstStyle/>
          <a:p>
            <a:pPr algn="ctr"/>
            <a:r>
              <a:rPr lang="el-GR" i="1" dirty="0" smtClean="0">
                <a:latin typeface="Arial" panose="020B0604020202020204" pitchFamily="34" charset="0"/>
                <a:cs typeface="Arial" panose="020B0604020202020204" pitchFamily="34" charset="0"/>
              </a:rPr>
              <a:t>Τα ενδύματα χρησιμοποιούνται για να προστατεύσουν το ανθρώπινο σώμα από τις καιρικές συνθήκες. Οι προϊστοριολόγοι αναφέρουν ότι τα ρούχα φορέθηκαν αρχικά για τελετουργικούς λόγους. Συνήθως κυκλοφορούσαν γυμνοί, ενώ τα ελάχιστα ρούχα τους τα χρησιμοποιούσαν για τελετουργικούς σκοπούς.  </a:t>
            </a:r>
            <a:endParaRPr lang="el-G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7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0129" y="1976718"/>
            <a:ext cx="3932237" cy="1600200"/>
          </a:xfrm>
        </p:spPr>
        <p:txBody>
          <a:bodyPr/>
          <a:lstStyle/>
          <a:p>
            <a:pPr algn="ctr"/>
            <a:r>
              <a:rPr lang="el-GR" dirty="0" smtClean="0">
                <a:latin typeface="Arial" panose="020B0604020202020204" pitchFamily="34" charset="0"/>
                <a:cs typeface="Arial" panose="020B0604020202020204" pitchFamily="34" charset="0"/>
              </a:rPr>
              <a:t>Ηθικοί φραγμοί ή ανθρώπινη φιλαρέσκεια;</a:t>
            </a:r>
            <a:endParaRPr lang="el-GR" dirty="0">
              <a:latin typeface="Arial" panose="020B0604020202020204" pitchFamily="34" charset="0"/>
              <a:cs typeface="Arial" panose="020B0604020202020204" pitchFamily="34" charset="0"/>
            </a:endParaRPr>
          </a:p>
        </p:txBody>
      </p:sp>
      <p:sp>
        <p:nvSpPr>
          <p:cNvPr id="6" name="Θέση περιεχομένου 5"/>
          <p:cNvSpPr>
            <a:spLocks noGrp="1"/>
          </p:cNvSpPr>
          <p:nvPr>
            <p:ph idx="1"/>
          </p:nvPr>
        </p:nvSpPr>
        <p:spPr/>
        <p:txBody>
          <a:bodyPr>
            <a:normAutofit/>
          </a:bodyPr>
          <a:lstStyle/>
          <a:p>
            <a:pPr algn="just"/>
            <a:r>
              <a:rPr lang="el-GR" sz="2100" i="1" dirty="0" smtClean="0">
                <a:latin typeface="Arial" panose="020B0604020202020204" pitchFamily="34" charset="0"/>
                <a:cs typeface="Arial" panose="020B0604020202020204" pitchFamily="34" charset="0"/>
              </a:rPr>
              <a:t>Αφετηρία για την ενδυμασία ήταν το αίσθημα  ντροπής που προέρχεται από ηθικές αντιλήψεις. Βέβαια, βασική αιτία είναι και η ανάγκη του ανθρώπου να ικανοποιήσει τη φιλαρέσκειά του. </a:t>
            </a:r>
          </a:p>
          <a:p>
            <a:pPr algn="just"/>
            <a:endParaRPr lang="el-GR" sz="2100" i="1" dirty="0" smtClean="0">
              <a:latin typeface="Arial" panose="020B0604020202020204" pitchFamily="34" charset="0"/>
              <a:cs typeface="Arial" panose="020B0604020202020204" pitchFamily="34" charset="0"/>
            </a:endParaRPr>
          </a:p>
          <a:p>
            <a:pPr algn="just"/>
            <a:r>
              <a:rPr lang="el-GR" sz="2100" i="1" dirty="0" smtClean="0">
                <a:latin typeface="Arial" panose="020B0604020202020204" pitchFamily="34" charset="0"/>
                <a:cs typeface="Arial" panose="020B0604020202020204" pitchFamily="34" charset="0"/>
              </a:rPr>
              <a:t>Δεισιδαιμονίες και μαγικές αντιλήψεις οδήγησαν τον άνθρωπο να στολίσει το σώμα του για να προστατευτεί από τα κακά πνεύματα. </a:t>
            </a:r>
          </a:p>
          <a:p>
            <a:pPr algn="just"/>
            <a:r>
              <a:rPr lang="el-GR" sz="2100" i="1" dirty="0" smtClean="0">
                <a:latin typeface="Arial" panose="020B0604020202020204" pitchFamily="34" charset="0"/>
                <a:cs typeface="Arial" panose="020B0604020202020204" pitchFamily="34" charset="0"/>
              </a:rPr>
              <a:t>Η φύση πρόσφερε στους ανθρώπους τις πρώτες ύλες των ενδυμάτων τους. Φλοιοί και ΄φύλλα δέντρων χρησιμοποιούνται. </a:t>
            </a:r>
          </a:p>
          <a:p>
            <a:endParaRPr lang="el-GR" dirty="0"/>
          </a:p>
        </p:txBody>
      </p:sp>
    </p:spTree>
    <p:extLst>
      <p:ext uri="{BB962C8B-B14F-4D97-AF65-F5344CB8AC3E}">
        <p14:creationId xmlns:p14="http://schemas.microsoft.com/office/powerpoint/2010/main" val="313315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4082" y="739152"/>
            <a:ext cx="6096000" cy="4708981"/>
          </a:xfrm>
          <a:prstGeom prst="rect">
            <a:avLst/>
          </a:prstGeom>
        </p:spPr>
        <p:txBody>
          <a:bodyPr>
            <a:spAutoFit/>
          </a:bodyPr>
          <a:lstStyle/>
          <a:p>
            <a:r>
              <a:rPr lang="el-GR" sz="2000" i="1" dirty="0">
                <a:latin typeface="Arial" panose="020B0604020202020204" pitchFamily="34" charset="0"/>
                <a:cs typeface="Arial" panose="020B0604020202020204" pitchFamily="34" charset="0"/>
              </a:rPr>
              <a:t>Πώς ντύνονταν και καλλωπίζονταν οι </a:t>
            </a:r>
            <a:r>
              <a:rPr lang="el-GR" sz="2000" i="1" dirty="0" err="1">
                <a:latin typeface="Arial" panose="020B0604020202020204" pitchFamily="34" charset="0"/>
                <a:cs typeface="Arial" panose="020B0604020202020204" pitchFamily="34" charset="0"/>
              </a:rPr>
              <a:t>Μινωίτες</a:t>
            </a:r>
            <a:r>
              <a:rPr lang="el-GR" sz="2000" i="1" dirty="0">
                <a:latin typeface="Arial" panose="020B0604020202020204" pitchFamily="34" charset="0"/>
                <a:cs typeface="Arial" panose="020B0604020202020204" pitchFamily="34" charset="0"/>
              </a:rPr>
              <a:t>; Υπήρχε μόδα στη μινωική Κρήτη; </a:t>
            </a:r>
            <a:endParaRPr lang="en-US" sz="2000" i="1" dirty="0" smtClean="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a:p>
            <a:r>
              <a:rPr lang="el-GR" sz="2000" dirty="0"/>
              <a:t>Τις πληροφορίες για την ένδυση και τον καλλωπισμό των </a:t>
            </a:r>
            <a:r>
              <a:rPr lang="el-GR" sz="2000" dirty="0" err="1"/>
              <a:t>Μινωιτών</a:t>
            </a:r>
            <a:r>
              <a:rPr lang="el-GR" sz="2000" dirty="0"/>
              <a:t> αντλούμε από τα έργα </a:t>
            </a:r>
            <a:r>
              <a:rPr lang="el-GR" sz="2000" dirty="0" smtClean="0"/>
              <a:t>τέχνης,</a:t>
            </a:r>
            <a:r>
              <a:rPr lang="en-US" sz="2000" dirty="0" smtClean="0"/>
              <a:t> </a:t>
            </a:r>
            <a:r>
              <a:rPr lang="el-GR" sz="2000" dirty="0" smtClean="0"/>
              <a:t>και συγκεκριμένα </a:t>
            </a:r>
            <a:r>
              <a:rPr lang="el-GR" sz="2000" dirty="0"/>
              <a:t>από τις </a:t>
            </a:r>
            <a:r>
              <a:rPr lang="el-GR" sz="2000" b="1" dirty="0"/>
              <a:t>τοιχογραφίες </a:t>
            </a:r>
            <a:r>
              <a:rPr lang="el-GR" sz="2000" dirty="0"/>
              <a:t>σημαντικών κτιρίων, κυρίως των ανακτόρων. Οι παραστάσεις νεαρών κυρίως ανδρικών και γυναικείων μορφών με τα ανεξίτηλα και φωτεινά τους χρώματα στις τοιχογραφίες δεν αφήνουν αμφιβολία για την ξένοιαστη και πολυτελή ζωή των ευγενών της μινωικής Κρήτης. Πέρα από τις καλλιτεχνικές συμβάσεις που είναι σαφείς και έντονες, αναδεικνύονται λεπτομέρειες της εμφάνισης που αποδεικνύονται και με την εύρεση πραγματικών αντικειμένων.</a:t>
            </a:r>
            <a:endParaRPr lang="el-GR" sz="2000" i="1" dirty="0">
              <a:latin typeface="Arial" panose="020B0604020202020204" pitchFamily="34" charset="0"/>
              <a:cs typeface="Arial" panose="020B0604020202020204" pitchFamily="34" charset="0"/>
            </a:endParaRP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92" y="739152"/>
            <a:ext cx="1543050" cy="2657475"/>
          </a:xfrm>
          <a:prstGeom prst="rect">
            <a:avLst/>
          </a:prstGeom>
        </p:spPr>
      </p:pic>
      <p:sp>
        <p:nvSpPr>
          <p:cNvPr id="4" name="Ορθογώνιο 3"/>
          <p:cNvSpPr/>
          <p:nvPr/>
        </p:nvSpPr>
        <p:spPr>
          <a:xfrm>
            <a:off x="7922621" y="3396627"/>
            <a:ext cx="4414991" cy="276999"/>
          </a:xfrm>
          <a:prstGeom prst="rect">
            <a:avLst/>
          </a:prstGeom>
        </p:spPr>
        <p:txBody>
          <a:bodyPr wrap="none">
            <a:spAutoFit/>
          </a:bodyPr>
          <a:lstStyle/>
          <a:p>
            <a:r>
              <a:rPr lang="el-GR" sz="1200" b="1" i="1" dirty="0">
                <a:latin typeface="Arial" panose="020B0604020202020204" pitchFamily="34" charset="0"/>
                <a:cs typeface="Arial" panose="020B0604020202020204" pitchFamily="34" charset="0"/>
              </a:rPr>
              <a:t>Ο πρίγκιπας με τα </a:t>
            </a:r>
            <a:r>
              <a:rPr lang="el-GR" sz="1200" b="1" i="1" dirty="0" err="1">
                <a:latin typeface="Arial" panose="020B0604020202020204" pitchFamily="34" charset="0"/>
                <a:cs typeface="Arial" panose="020B0604020202020204" pitchFamily="34" charset="0"/>
              </a:rPr>
              <a:t>κρίνα</a:t>
            </a:r>
            <a:r>
              <a:rPr lang="el-GR" sz="1200" b="1" i="1" dirty="0">
                <a:latin typeface="Arial" panose="020B0604020202020204" pitchFamily="34" charset="0"/>
                <a:cs typeface="Arial" panose="020B0604020202020204" pitchFamily="34" charset="0"/>
              </a:rPr>
              <a:t> (</a:t>
            </a:r>
            <a:r>
              <a:rPr lang="el-GR" sz="1200" b="1" i="1" dirty="0" err="1">
                <a:latin typeface="Arial" panose="020B0604020202020204" pitchFamily="34" charset="0"/>
                <a:cs typeface="Arial" panose="020B0604020202020204" pitchFamily="34" charset="0"/>
              </a:rPr>
              <a:t>μινωίτης</a:t>
            </a:r>
            <a:r>
              <a:rPr lang="el-GR" sz="1200" b="1" i="1" dirty="0">
                <a:latin typeface="Arial" panose="020B0604020202020204" pitchFamily="34" charset="0"/>
                <a:cs typeface="Arial" panose="020B0604020202020204" pitchFamily="34" charset="0"/>
              </a:rPr>
              <a:t> με επίσημη ενδυμασία)</a:t>
            </a: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7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2000" dirty="0">
                <a:latin typeface="Arial" panose="020B0604020202020204" pitchFamily="34" charset="0"/>
                <a:cs typeface="Arial" panose="020B0604020202020204" pitchFamily="34" charset="0"/>
              </a:rPr>
              <a:t>Το ένδυμα αποτέλεσε σε όλες τις εποχές ένα είδος ταυτότητας για τους ανθρώπους που το φορούσαν. Φανερώνει την ηλικία, την απασχόληση, την ιδεολογία την κοινωνική τάξη, σηματοδοτεί επομένως τη θέση του ατόμου στην κοινωνία του. Ακόμη και την ελευθερία από τη σκλαβιά σηματοδοτεί. </a:t>
            </a:r>
            <a:r>
              <a:rPr lang="en-US" sz="2000" dirty="0">
                <a:latin typeface="Arial" panose="020B0604020202020204" pitchFamily="34" charset="0"/>
                <a:cs typeface="Arial" panose="020B0604020202020204" pitchFamily="34" charset="0"/>
              </a:rPr>
              <a:t>B</a:t>
            </a:r>
            <a:r>
              <a:rPr lang="el-GR" sz="2000" dirty="0" err="1" smtClean="0">
                <a:latin typeface="Arial" panose="020B0604020202020204" pitchFamily="34" charset="0"/>
                <a:cs typeface="Arial" panose="020B0604020202020204" pitchFamily="34" charset="0"/>
              </a:rPr>
              <a:t>έβαια</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το ρούχο </a:t>
            </a:r>
            <a:r>
              <a:rPr lang="el-GR" sz="2000" dirty="0" smtClean="0">
                <a:latin typeface="Arial" panose="020B0604020202020204" pitchFamily="34" charset="0"/>
                <a:cs typeface="Arial" panose="020B0604020202020204" pitchFamily="34" charset="0"/>
              </a:rPr>
              <a:t>συχνά υποδηλώνει τη συμμετοχή σε μια ομάδα , </a:t>
            </a:r>
            <a:r>
              <a:rPr lang="el-GR" sz="2000" dirty="0">
                <a:latin typeface="Arial" panose="020B0604020202020204" pitchFamily="34" charset="0"/>
                <a:cs typeface="Arial" panose="020B0604020202020204" pitchFamily="34" charset="0"/>
              </a:rPr>
              <a:t>όπως στους στρατιώτες ή στους συμμετέχοντες σε μια γιορτή, οπότε οι άνθρωποι της ομάδας φέρουν στολές. Άλλοτε τέλος προβάλλει την ανισότητα. Οι άρχοντες, εν γένει οι δυνατοί μέσω της </a:t>
            </a:r>
            <a:r>
              <a:rPr lang="el-GR" sz="2000" dirty="0" smtClean="0">
                <a:latin typeface="Arial" panose="020B0604020202020204" pitchFamily="34" charset="0"/>
                <a:cs typeface="Arial" panose="020B0604020202020204" pitchFamily="34" charset="0"/>
              </a:rPr>
              <a:t>ενδυμασίας </a:t>
            </a:r>
            <a:r>
              <a:rPr lang="el-GR" sz="2000" dirty="0">
                <a:latin typeface="Arial" panose="020B0604020202020204" pitchFamily="34" charset="0"/>
                <a:cs typeface="Arial" panose="020B0604020202020204" pitchFamily="34" charset="0"/>
              </a:rPr>
              <a:t>επιβλήθηκαν σε όλες τις εποχές.</a:t>
            </a:r>
          </a:p>
        </p:txBody>
      </p:sp>
      <p:sp>
        <p:nvSpPr>
          <p:cNvPr id="4" name="Θέση κειμένου 3"/>
          <p:cNvSpPr>
            <a:spLocks noGrp="1"/>
          </p:cNvSpPr>
          <p:nvPr>
            <p:ph type="body" sz="half" idx="2"/>
          </p:nvPr>
        </p:nvSpPr>
        <p:spPr>
          <a:xfrm>
            <a:off x="845858" y="3046412"/>
            <a:ext cx="3932237" cy="3811588"/>
          </a:xfrm>
        </p:spPr>
        <p:txBody>
          <a:bodyPr/>
          <a:lstStyle/>
          <a:p>
            <a:pPr algn="just"/>
            <a:r>
              <a:rPr lang="el-GR" b="1" dirty="0">
                <a:latin typeface="Arial" panose="020B0604020202020204" pitchFamily="34" charset="0"/>
                <a:cs typeface="Arial" panose="020B0604020202020204" pitchFamily="34" charset="0"/>
              </a:rPr>
              <a:t> Ιδιαίτερα σημαντικά είναι και τα ειδώλια, κυρίως αυτά που προέρχονται από </a:t>
            </a:r>
            <a:r>
              <a:rPr lang="el-GR" b="1" dirty="0" err="1">
                <a:latin typeface="Arial" panose="020B0604020202020204" pitchFamily="34" charset="0"/>
                <a:cs typeface="Arial" panose="020B0604020202020204" pitchFamily="34" charset="0"/>
              </a:rPr>
              <a:t>μεσομινωικά</a:t>
            </a:r>
            <a:r>
              <a:rPr lang="el-GR" b="1" dirty="0">
                <a:latin typeface="Arial" panose="020B0604020202020204" pitchFamily="34" charset="0"/>
                <a:cs typeface="Arial" panose="020B0604020202020204" pitchFamily="34" charset="0"/>
              </a:rPr>
              <a:t> (2000-1600) ιερά κορυφής της ανατολικής Κρήτης, αλλά και οι σφραγιδόλιθοι, τα κοσμήματα και τα αντικείμενα, που σχετίζονταν με την περιποίηση και τον καλλωπισμό του </a:t>
            </a:r>
            <a:r>
              <a:rPr lang="el-GR" b="1" dirty="0" smtClean="0">
                <a:latin typeface="Arial" panose="020B0604020202020204" pitchFamily="34" charset="0"/>
                <a:cs typeface="Arial" panose="020B0604020202020204" pitchFamily="34" charset="0"/>
              </a:rPr>
              <a:t>σώματος</a:t>
            </a:r>
            <a:r>
              <a:rPr lang="en-US" b="1"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143" y="350744"/>
            <a:ext cx="1533525" cy="2552700"/>
          </a:xfrm>
          <a:prstGeom prst="rect">
            <a:avLst/>
          </a:prstGeom>
        </p:spPr>
      </p:pic>
    </p:spTree>
    <p:extLst>
      <p:ext uri="{BB962C8B-B14F-4D97-AF65-F5344CB8AC3E}">
        <p14:creationId xmlns:p14="http://schemas.microsoft.com/office/powerpoint/2010/main" val="132228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p:txBody>
          <a:bodyPr/>
          <a:lstStyle/>
          <a:p>
            <a:r>
              <a:rPr lang="el-GR" dirty="0" smtClean="0"/>
              <a:t>Ανδρική ενδυμασία </a:t>
            </a:r>
            <a:endParaRPr lang="el-GR" dirty="0"/>
          </a:p>
        </p:txBody>
      </p:sp>
      <p:sp>
        <p:nvSpPr>
          <p:cNvPr id="4" name="Θέση περιεχομένου 3"/>
          <p:cNvSpPr>
            <a:spLocks noGrp="1"/>
          </p:cNvSpPr>
          <p:nvPr>
            <p:ph sz="half" idx="2"/>
          </p:nvPr>
        </p:nvSpPr>
        <p:spPr/>
        <p:txBody>
          <a:bodyPr>
            <a:normAutofit fontScale="77500" lnSpcReduction="20000"/>
          </a:bodyPr>
          <a:lstStyle/>
          <a:p>
            <a:pPr marL="0" indent="0">
              <a:lnSpc>
                <a:spcPct val="120000"/>
              </a:lnSpc>
              <a:buNone/>
            </a:pPr>
            <a:r>
              <a:rPr lang="el-GR" sz="2200" dirty="0">
                <a:latin typeface="Arial" panose="020B0604020202020204" pitchFamily="34" charset="0"/>
                <a:cs typeface="Arial" panose="020B0604020202020204" pitchFamily="34" charset="0"/>
              </a:rPr>
              <a:t>Στην καθημερινή τους ζωή αλλά και στη δημόσια οι άνδρες φορούσαν το λεγόμενο «</a:t>
            </a:r>
            <a:r>
              <a:rPr lang="el-GR" sz="2200" dirty="0" err="1">
                <a:latin typeface="Arial" panose="020B0604020202020204" pitchFamily="34" charset="0"/>
                <a:cs typeface="Arial" panose="020B0604020202020204" pitchFamily="34" charset="0"/>
              </a:rPr>
              <a:t>ζώμα</a:t>
            </a:r>
            <a:r>
              <a:rPr lang="el-GR" sz="2200" dirty="0">
                <a:latin typeface="Arial" panose="020B0604020202020204" pitchFamily="34" charset="0"/>
                <a:cs typeface="Arial" panose="020B0604020202020204" pitchFamily="34" charset="0"/>
              </a:rPr>
              <a:t>», που έμοιαζε με κοντή φούστα ή ποδιά σφιγμένη στη μέση που κάλυπτε την περιοχή μέχρι το άνω τμήμα των μηρών</a:t>
            </a:r>
            <a:r>
              <a:rPr lang="el-GR" sz="2200" dirty="0" smtClean="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Οι ζώνες ήταν συχνά πλούσια διακοσμημένες και συχνά στα άκρα τους έφεραν κρόσσια ή χάντρες. Σ’ αυτές στήριζαν οι άνδρες το εγχειρίδιο, μικρό σπαθί ή μαχαίρι, κάτι που συναντάται στην προ λίγων χρόνων κρητική ενδυμασία. σε επίσημες περιστάσεις επιμελούνταν ιδιαίτερα την εμφάνισή τους</a:t>
            </a:r>
          </a:p>
          <a:p>
            <a:pPr marL="0" indent="0">
              <a:buNone/>
            </a:pPr>
            <a:endParaRPr lang="el-GR" sz="2600" dirty="0">
              <a:latin typeface="Arial" panose="020B0604020202020204" pitchFamily="34" charset="0"/>
              <a:cs typeface="Arial" panose="020B0604020202020204" pitchFamily="34" charset="0"/>
            </a:endParaRPr>
          </a:p>
          <a:p>
            <a:r>
              <a:rPr lang="el-GR" sz="2600" b="1" dirty="0">
                <a:latin typeface="Arial" panose="020B0604020202020204" pitchFamily="34" charset="0"/>
                <a:cs typeface="Arial" panose="020B0604020202020204" pitchFamily="34" charset="0"/>
              </a:rPr>
              <a:t>  </a:t>
            </a:r>
            <a:endParaRPr lang="el-GR" sz="2600" dirty="0">
              <a:latin typeface="Arial" panose="020B0604020202020204" pitchFamily="34" charset="0"/>
              <a:cs typeface="Arial" panose="020B0604020202020204" pitchFamily="34" charset="0"/>
            </a:endParaRPr>
          </a:p>
          <a:p>
            <a:endParaRPr lang="el-GR" dirty="0"/>
          </a:p>
        </p:txBody>
      </p:sp>
      <p:sp>
        <p:nvSpPr>
          <p:cNvPr id="5" name="Θέση κειμένου 4"/>
          <p:cNvSpPr>
            <a:spLocks noGrp="1"/>
          </p:cNvSpPr>
          <p:nvPr>
            <p:ph type="body" sz="quarter" idx="3"/>
          </p:nvPr>
        </p:nvSpPr>
        <p:spPr/>
        <p:txBody>
          <a:bodyPr/>
          <a:lstStyle/>
          <a:p>
            <a:r>
              <a:rPr lang="el-GR" dirty="0" smtClean="0"/>
              <a:t>Γυναικεία ενδυμασία</a:t>
            </a:r>
            <a:endParaRPr lang="el-GR" dirty="0"/>
          </a:p>
        </p:txBody>
      </p:sp>
      <p:sp>
        <p:nvSpPr>
          <p:cNvPr id="6" name="Θέση περιεχομένου 5"/>
          <p:cNvSpPr>
            <a:spLocks noGrp="1"/>
          </p:cNvSpPr>
          <p:nvPr>
            <p:ph sz="quarter" idx="4"/>
          </p:nvPr>
        </p:nvSpPr>
        <p:spPr>
          <a:xfrm>
            <a:off x="6097588" y="2505075"/>
            <a:ext cx="5183188" cy="3684588"/>
          </a:xfrm>
        </p:spPr>
        <p:txBody>
          <a:bodyPr>
            <a:noAutofit/>
          </a:bodyPr>
          <a:lstStyle/>
          <a:p>
            <a:r>
              <a:rPr lang="el-GR" sz="1600" dirty="0">
                <a:latin typeface="Arial" panose="020B0604020202020204" pitchFamily="34" charset="0"/>
                <a:cs typeface="Arial" panose="020B0604020202020204" pitchFamily="34" charset="0"/>
              </a:rPr>
              <a:t>Εντυπωσιακά ήταν τα ενδύματα και </a:t>
            </a:r>
            <a:r>
              <a:rPr lang="el-GR" sz="1600" dirty="0" smtClean="0">
                <a:latin typeface="Arial" panose="020B0604020202020204" pitchFamily="34" charset="0"/>
                <a:cs typeface="Arial" panose="020B0604020202020204" pitchFamily="34" charset="0"/>
              </a:rPr>
              <a:t>η </a:t>
            </a:r>
            <a:r>
              <a:rPr lang="el-GR" sz="1600" dirty="0">
                <a:latin typeface="Arial" panose="020B0604020202020204" pitchFamily="34" charset="0"/>
                <a:cs typeface="Arial" panose="020B0604020202020204" pitchFamily="34" charset="0"/>
              </a:rPr>
              <a:t>εμφάνιση των γυναικών της Μινωικής εποχής,  αλλά και η ίδια η θέση τους στην κοινωνία, που θεωρείται ότι ήταν ισότιμη με του άνδρα. Νεαρές κοπέλες συμμετείχαν για παράδειγμα σε ένα εξαιρετικά δύσκολο αγώνισμα, τα </a:t>
            </a:r>
            <a:r>
              <a:rPr lang="el-GR" sz="1600" dirty="0" err="1">
                <a:latin typeface="Arial" panose="020B0604020202020204" pitchFamily="34" charset="0"/>
                <a:cs typeface="Arial" panose="020B0604020202020204" pitchFamily="34" charset="0"/>
              </a:rPr>
              <a:t>ταυροκαθάψια</a:t>
            </a:r>
            <a:r>
              <a:rPr lang="el-GR" sz="1600" dirty="0">
                <a:latin typeface="Arial" panose="020B0604020202020204" pitchFamily="34" charset="0"/>
                <a:cs typeface="Arial" panose="020B0604020202020204" pitchFamily="34" charset="0"/>
              </a:rPr>
              <a:t>  ντυμένες σαν άνδρες, δηλαδή μόνο με </a:t>
            </a:r>
            <a:r>
              <a:rPr lang="el-GR" sz="1600" dirty="0" err="1">
                <a:latin typeface="Arial" panose="020B0604020202020204" pitchFamily="34" charset="0"/>
                <a:cs typeface="Arial" panose="020B0604020202020204" pitchFamily="34" charset="0"/>
              </a:rPr>
              <a:t>ζώμα</a:t>
            </a:r>
            <a:r>
              <a:rPr lang="el-GR" sz="1600" dirty="0">
                <a:latin typeface="Arial" panose="020B0604020202020204" pitchFamily="34" charset="0"/>
                <a:cs typeface="Arial" panose="020B0604020202020204" pitchFamily="34" charset="0"/>
              </a:rPr>
              <a:t>. Ακόμη σχεδόν αποκλειστικά ελάμβαναν την εξέχουσα θέση της ιέρειας των μεγάλων θεαινών της μινωικής Κρήτης. Χαρακτηριστικά της μινωικής γυναικείας ενδυμασίας είναι το στενό κοντομάνικο -με στενά ή φουσκωτά μανίκια- πουκάμισο ή </a:t>
            </a:r>
            <a:r>
              <a:rPr lang="el-GR" sz="1600" dirty="0" err="1">
                <a:latin typeface="Arial" panose="020B0604020202020204" pitchFamily="34" charset="0"/>
                <a:cs typeface="Arial" panose="020B0604020202020204" pitchFamily="34" charset="0"/>
              </a:rPr>
              <a:t>περικόρμιο</a:t>
            </a:r>
            <a:r>
              <a:rPr lang="el-GR" sz="1600" dirty="0">
                <a:latin typeface="Arial" panose="020B0604020202020204" pitchFamily="34" charset="0"/>
                <a:cs typeface="Arial" panose="020B0604020202020204" pitchFamily="34" charset="0"/>
              </a:rPr>
              <a:t>, που άφηνε ακάλυπτο το στήθος ή ήταν διαφανές και συγκρατιόταν στο σώμα συχνά με κορδόνια στο ανώτερο μέρος του σώματος, οι μακριές και φαρδιές φούστες με πιέτες και φραμπαλάδες, η </a:t>
            </a:r>
            <a:r>
              <a:rPr lang="el-GR" sz="1600" dirty="0" err="1">
                <a:latin typeface="Arial" panose="020B0604020202020204" pitchFamily="34" charset="0"/>
                <a:cs typeface="Arial" panose="020B0604020202020204" pitchFamily="34" charset="0"/>
              </a:rPr>
              <a:t>κωδωνόσχημη</a:t>
            </a:r>
            <a:r>
              <a:rPr lang="el-GR" sz="1600" dirty="0">
                <a:latin typeface="Arial" panose="020B0604020202020204" pitchFamily="34" charset="0"/>
                <a:cs typeface="Arial" panose="020B0604020202020204" pitchFamily="34" charset="0"/>
              </a:rPr>
              <a:t> ποδιά με βολάν, που φοριόταν συχνά πάνω από τη φούστα και η σφικτή ζώνη, φουσκωτή ή επίπεδη, που τόνιζε τη μέση.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06" y="178594"/>
            <a:ext cx="2543175" cy="1914525"/>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144" y="369093"/>
            <a:ext cx="4305300" cy="1533525"/>
          </a:xfrm>
          <a:prstGeom prst="rect">
            <a:avLst/>
          </a:prstGeom>
        </p:spPr>
      </p:pic>
    </p:spTree>
    <p:extLst>
      <p:ext uri="{BB962C8B-B14F-4D97-AF65-F5344CB8AC3E}">
        <p14:creationId xmlns:p14="http://schemas.microsoft.com/office/powerpoint/2010/main" val="401499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Αρχαία Ελλάδα </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73" y="0"/>
            <a:ext cx="2712654" cy="4572000"/>
          </a:xfrm>
          <a:prstGeom prst="rect">
            <a:avLst/>
          </a:prstGeom>
        </p:spPr>
      </p:pic>
      <p:sp>
        <p:nvSpPr>
          <p:cNvPr id="3" name="Θέση περιεχομένου 2"/>
          <p:cNvSpPr>
            <a:spLocks noGrp="1"/>
          </p:cNvSpPr>
          <p:nvPr>
            <p:ph idx="1"/>
          </p:nvPr>
        </p:nvSpPr>
        <p:spPr>
          <a:xfrm>
            <a:off x="115368" y="1690688"/>
            <a:ext cx="10515600" cy="4351338"/>
          </a:xfrm>
        </p:spPr>
        <p:txBody>
          <a:bodyPr>
            <a:normAutofit fontScale="92500" lnSpcReduction="10000"/>
          </a:bodyPr>
          <a:lstStyle/>
          <a:p>
            <a:r>
              <a:rPr lang="el-GR" sz="2300" dirty="0">
                <a:latin typeface="Arial" panose="020B0604020202020204" pitchFamily="34" charset="0"/>
                <a:cs typeface="Arial" panose="020B0604020202020204" pitchFamily="34" charset="0"/>
              </a:rPr>
              <a:t>Η ένδυση στον αρχαίο ελληνικό κόσμο αποτελούνταν κυρίως από τον χιτώνα, τον πέπλο, το ιμάτιο ή μανδύα και την χλαμύδα.</a:t>
            </a:r>
          </a:p>
          <a:p>
            <a:r>
              <a:rPr lang="el-GR" sz="2300" dirty="0">
                <a:latin typeface="Arial" panose="020B0604020202020204" pitchFamily="34" charset="0"/>
                <a:cs typeface="Arial" panose="020B0604020202020204" pitchFamily="34" charset="0"/>
              </a:rPr>
              <a:t>Π</a:t>
            </a:r>
            <a:r>
              <a:rPr lang="el-GR" sz="2300" dirty="0" smtClean="0">
                <a:latin typeface="Arial" panose="020B0604020202020204" pitchFamily="34" charset="0"/>
                <a:cs typeface="Arial" panose="020B0604020202020204" pitchFamily="34" charset="0"/>
              </a:rPr>
              <a:t>ληροφορίες για την ενδυμασία αντλούμε από </a:t>
            </a:r>
            <a:r>
              <a:rPr lang="el-GR" sz="2300" dirty="0">
                <a:latin typeface="Arial" panose="020B0604020202020204" pitchFamily="34" charset="0"/>
                <a:cs typeface="Arial" panose="020B0604020202020204" pitchFamily="34" charset="0"/>
              </a:rPr>
              <a:t>άλλα ευρήματα όπως αγάλματα, αγγεία και άλλες καλλιτεχνικές απεικονίσεις.  Τα ρούχα ήταν, σχεδόν αποκλειστικά, χειροποίητα φτιαγμένα στο σπίτι και χρησιμοποιούνταν και ως κλινοσκεπάσματα ή στρωσίδια. Παρά την γενική αντίληψη ότι τα ρούχα ήταν όλα λευκά, στην πραγματικότητα, σύμφωνα με ίχνη χρωμάτων σε αγάλματα και από συμπεράσματα βάσει αγγείων, τα υφάσματα που φορούσαν οι αρχαίοι Έλληνες είχαν αρκετά έντονα χρώματα και τα ρούχα ήταν περίτεχνα διακοσμημένα. </a:t>
            </a:r>
          </a:p>
          <a:p>
            <a:r>
              <a:rPr lang="el-GR" sz="2300" dirty="0">
                <a:latin typeface="Arial" panose="020B0604020202020204" pitchFamily="34" charset="0"/>
                <a:cs typeface="Arial" panose="020B0604020202020204" pitchFamily="34" charset="0"/>
              </a:rPr>
              <a:t>  Άνδρες και γυναίκες φορούσαν ένα εσωτερικό ρούχο, είτε τον πέπλο είτε τον χιτώνα, και ένα εξωτερικό, το ιμάτιο. </a:t>
            </a:r>
          </a:p>
          <a:p>
            <a:r>
              <a:rPr lang="el-GR" sz="2300" dirty="0">
                <a:latin typeface="Arial" panose="020B0604020202020204" pitchFamily="34" charset="0"/>
                <a:cs typeface="Arial" panose="020B0604020202020204" pitchFamily="34" charset="0"/>
              </a:rPr>
              <a:t>  Ο  </a:t>
            </a:r>
            <a:r>
              <a:rPr lang="el-GR" sz="2300" b="1" dirty="0">
                <a:latin typeface="Arial" panose="020B0604020202020204" pitchFamily="34" charset="0"/>
                <a:cs typeface="Arial" panose="020B0604020202020204" pitchFamily="34" charset="0"/>
              </a:rPr>
              <a:t>πέπλος</a:t>
            </a:r>
            <a:r>
              <a:rPr lang="el-GR" sz="2300" dirty="0">
                <a:latin typeface="Arial" panose="020B0604020202020204" pitchFamily="34" charset="0"/>
                <a:cs typeface="Arial" panose="020B0604020202020204" pitchFamily="34" charset="0"/>
              </a:rPr>
              <a:t> ήταν από πιο βαρύ ύφασμα, μάλλινος συνήθως ενώ ο χιτώνας ήταν ελαφρύτερος, από λινό ύφασμα. </a:t>
            </a:r>
          </a:p>
          <a:p>
            <a:r>
              <a:rPr lang="el-GR" sz="2300" dirty="0">
                <a:latin typeface="Arial" panose="020B0604020202020204" pitchFamily="34" charset="0"/>
                <a:cs typeface="Arial" panose="020B0604020202020204" pitchFamily="34" charset="0"/>
              </a:rPr>
              <a:t>  Εφάρμοζαν στο σώμα με την βοήθεια πόρπης ή/και ζώνης.</a:t>
            </a:r>
          </a:p>
          <a:p>
            <a:endParaRPr lang="el-GR" dirty="0"/>
          </a:p>
        </p:txBody>
      </p:sp>
    </p:spTree>
    <p:extLst>
      <p:ext uri="{BB962C8B-B14F-4D97-AF65-F5344CB8AC3E}">
        <p14:creationId xmlns:p14="http://schemas.microsoft.com/office/powerpoint/2010/main" val="17461719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1018</Words>
  <Application>Microsoft Office PowerPoint</Application>
  <PresentationFormat>Ευρεία οθόνη</PresentationFormat>
  <Paragraphs>86</Paragraphs>
  <Slides>18</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Calibri</vt:lpstr>
      <vt:lpstr>Calibri Light</vt:lpstr>
      <vt:lpstr>Θέμα του Office</vt:lpstr>
      <vt:lpstr>ΕΝΔΥΜΑΣΙΑ – ΚΑΛΛΩΠΙΣΜΟΣ </vt:lpstr>
      <vt:lpstr>Παρουσίαση του PowerPoint</vt:lpstr>
      <vt:lpstr>ΕΝΔΥΜΑΣΙΑ  ΣΤΗΝ ΑΡΧΑΙΟΤΗΤΑ</vt:lpstr>
      <vt:lpstr>Νεολιθική εποχή</vt:lpstr>
      <vt:lpstr>Ηθικοί φραγμοί ή ανθρώπινη φιλαρέσκεια;</vt:lpstr>
      <vt:lpstr>Παρουσίαση του PowerPoint</vt:lpstr>
      <vt:lpstr>Παρουσίαση του PowerPoint</vt:lpstr>
      <vt:lpstr>Παρουσίαση του PowerPoint</vt:lpstr>
      <vt:lpstr>Αρχαία Ελλάδα </vt:lpstr>
      <vt:lpstr>Χιτώνας στην αρχαία Ελλάδα </vt:lpstr>
      <vt:lpstr>Ιμάτιο</vt:lpstr>
      <vt:lpstr>Χλαμύδα </vt:lpstr>
      <vt:lpstr>Παρουσίαση του PowerPoint</vt:lpstr>
      <vt:lpstr>Κοσμήματα </vt:lpstr>
      <vt:lpstr>Υποδήματα</vt:lpstr>
      <vt:lpstr>Καπέλο</vt:lpstr>
      <vt:lpstr>                                  Μακιγιάζ</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ΕΝΔΥΜΑΣΙΑ ΣΤΗΝ ΑΡΧΑΙΟΤΗΤΑ</dc:title>
  <dc:creator>ΙΟ</dc:creator>
  <cp:lastModifiedBy>ΙΟ</cp:lastModifiedBy>
  <cp:revision>28</cp:revision>
  <dcterms:created xsi:type="dcterms:W3CDTF">2022-11-09T09:05:58Z</dcterms:created>
  <dcterms:modified xsi:type="dcterms:W3CDTF">2022-11-20T11:31:41Z</dcterms:modified>
</cp:coreProperties>
</file>