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58" r:id="rId5"/>
    <p:sldId id="259" r:id="rId6"/>
    <p:sldId id="263" r:id="rId7"/>
    <p:sldId id="265" r:id="rId8"/>
    <p:sldId id="266"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850657BC-F6F9-4938-86D6-4B520669D229}" type="datetimeFigureOut">
              <a:rPr lang="el-GR" smtClean="0"/>
              <a:pPr/>
              <a:t>20/2/2025</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04B18C62-110C-4ABC-AE54-6094498F615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50657BC-F6F9-4938-86D6-4B520669D229}" type="datetimeFigureOut">
              <a:rPr lang="el-GR" smtClean="0"/>
              <a:pPr/>
              <a:t>20/2/2025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4B18C62-110C-4ABC-AE54-6094498F615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50657BC-F6F9-4938-86D6-4B520669D229}" type="datetimeFigureOut">
              <a:rPr lang="el-GR" smtClean="0"/>
              <a:pPr/>
              <a:t>20/2/2025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4B18C62-110C-4ABC-AE54-6094498F615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850657BC-F6F9-4938-86D6-4B520669D229}" type="datetimeFigureOut">
              <a:rPr lang="el-GR" smtClean="0"/>
              <a:pPr/>
              <a:t>20/2/2025</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04B18C62-110C-4ABC-AE54-6094498F615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850657BC-F6F9-4938-86D6-4B520669D229}" type="datetimeFigureOut">
              <a:rPr lang="el-GR" smtClean="0"/>
              <a:pPr/>
              <a:t>20/2/2025</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04B18C62-110C-4ABC-AE54-6094498F615C}"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850657BC-F6F9-4938-86D6-4B520669D229}" type="datetimeFigureOut">
              <a:rPr lang="el-GR" smtClean="0"/>
              <a:pPr/>
              <a:t>20/2/2025</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04B18C62-110C-4ABC-AE54-6094498F615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850657BC-F6F9-4938-86D6-4B520669D229}" type="datetimeFigureOut">
              <a:rPr lang="el-GR" smtClean="0"/>
              <a:pPr/>
              <a:t>20/2/2025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04B18C62-110C-4ABC-AE54-6094498F615C}"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850657BC-F6F9-4938-86D6-4B520669D229}" type="datetimeFigureOut">
              <a:rPr lang="el-GR" smtClean="0"/>
              <a:pPr/>
              <a:t>20/2/2025</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4B18C62-110C-4ABC-AE54-6094498F615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850657BC-F6F9-4938-86D6-4B520669D229}" type="datetimeFigureOut">
              <a:rPr lang="el-GR" smtClean="0"/>
              <a:pPr/>
              <a:t>20/2/2025</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4B18C62-110C-4ABC-AE54-6094498F615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850657BC-F6F9-4938-86D6-4B520669D229}" type="datetimeFigureOut">
              <a:rPr lang="el-GR" smtClean="0"/>
              <a:pPr/>
              <a:t>20/2/2025</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4B18C62-110C-4ABC-AE54-6094498F615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850657BC-F6F9-4938-86D6-4B520669D229}" type="datetimeFigureOut">
              <a:rPr lang="el-GR" smtClean="0"/>
              <a:pPr/>
              <a:t>20/2/2025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04B18C62-110C-4ABC-AE54-6094498F615C}"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50657BC-F6F9-4938-86D6-4B520669D229}" type="datetimeFigureOut">
              <a:rPr lang="el-GR" smtClean="0"/>
              <a:pPr/>
              <a:t>20/2/2025</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4B18C62-110C-4ABC-AE54-6094498F615C}"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dirty="0" smtClean="0"/>
              <a:t>Σαμοθράκη</a:t>
            </a:r>
            <a:endParaRPr lang="el-GR" dirty="0"/>
          </a:p>
        </p:txBody>
      </p:sp>
      <p:sp>
        <p:nvSpPr>
          <p:cNvPr id="3" name="2 - Υπότιτλος"/>
          <p:cNvSpPr>
            <a:spLocks noGrp="1"/>
          </p:cNvSpPr>
          <p:nvPr>
            <p:ph type="subTitle" idx="1"/>
          </p:nvPr>
        </p:nvSpPr>
        <p:spPr/>
        <p:txBody>
          <a:bodyPr/>
          <a:lstStyle/>
          <a:p>
            <a:r>
              <a:rPr lang="el-GR" sz="4000" b="1" dirty="0" smtClean="0"/>
              <a:t>Παραδοσιακή συνταγή</a:t>
            </a:r>
          </a:p>
          <a:p>
            <a:endParaRPr lang="el-GR"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a:t>
            </a:r>
            <a:r>
              <a:rPr lang="el-GR" b="1" dirty="0" err="1"/>
              <a:t>Λιωτό</a:t>
            </a:r>
            <a:r>
              <a:rPr lang="el-GR" b="1" dirty="0"/>
              <a:t>» </a:t>
            </a:r>
            <a:r>
              <a:rPr lang="el-GR" b="1" dirty="0" err="1"/>
              <a:t>σαμοθρακιώτικο</a:t>
            </a:r>
            <a:r>
              <a:rPr lang="el-GR" b="1" dirty="0"/>
              <a:t> (κατσίκι μαγειρεμένο με μπόλικα κρεμμύδια)</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                                                    Υλικά                 </a:t>
            </a:r>
          </a:p>
          <a:p>
            <a:r>
              <a:rPr lang="el-GR" b="1" dirty="0"/>
              <a:t>Μερίδες: </a:t>
            </a:r>
            <a:r>
              <a:rPr lang="el-GR" dirty="0"/>
              <a:t>4 - 6</a:t>
            </a:r>
          </a:p>
          <a:p>
            <a:r>
              <a:rPr lang="el-GR" dirty="0"/>
              <a:t> 2 κιλά κατσίκι (κατά προτίμηση μπούτι), σε μέτρια κομμάτια με το κόκαλο</a:t>
            </a:r>
          </a:p>
          <a:p>
            <a:r>
              <a:rPr lang="el-GR" dirty="0"/>
              <a:t> 1 κιλό κρεμμύδια, σε ψιλά καρέ</a:t>
            </a:r>
          </a:p>
          <a:p>
            <a:r>
              <a:rPr lang="el-GR" dirty="0"/>
              <a:t> 1 μέτρια ντομάτα, τριμμένη</a:t>
            </a:r>
          </a:p>
          <a:p>
            <a:r>
              <a:rPr lang="el-GR" dirty="0"/>
              <a:t> 4 - 5 κόκκοι μπαχάρι</a:t>
            </a:r>
          </a:p>
          <a:p>
            <a:r>
              <a:rPr lang="el-GR" dirty="0"/>
              <a:t> 4 - 5 κόκκους μαύρο πιπέρι</a:t>
            </a:r>
          </a:p>
          <a:p>
            <a:r>
              <a:rPr lang="el-GR" dirty="0"/>
              <a:t> 1 φύλλο δάφνης</a:t>
            </a:r>
          </a:p>
          <a:p>
            <a:r>
              <a:rPr lang="el-GR" dirty="0"/>
              <a:t> 150 ml λευκό κρασί</a:t>
            </a:r>
          </a:p>
          <a:p>
            <a:r>
              <a:rPr lang="el-GR" dirty="0"/>
              <a:t> 100 ml ελαιόλαδο</a:t>
            </a:r>
          </a:p>
          <a:p>
            <a:r>
              <a:rPr lang="el-GR" dirty="0"/>
              <a:t> αλάτι</a:t>
            </a:r>
          </a:p>
          <a:p>
            <a:endParaRPr lang="el-GR"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smtClean="0"/>
              <a:t>Λιωτο</a:t>
            </a:r>
            <a:r>
              <a:rPr lang="el-GR" dirty="0" smtClean="0"/>
              <a:t> </a:t>
            </a:r>
            <a:r>
              <a:rPr lang="el-GR" dirty="0" err="1" smtClean="0"/>
              <a:t>κατσικακι</a:t>
            </a:r>
            <a:r>
              <a:rPr lang="el-GR" dirty="0" smtClean="0"/>
              <a:t> </a:t>
            </a:r>
            <a:r>
              <a:rPr lang="el-GR" dirty="0" err="1" smtClean="0"/>
              <a:t>εικονα</a:t>
            </a:r>
            <a:endParaRPr lang="el-GR" dirty="0"/>
          </a:p>
        </p:txBody>
      </p:sp>
      <p:pic>
        <p:nvPicPr>
          <p:cNvPr id="4" name="3 - Θέση περιεχομένου" descr="Samothraki_Lioto-610x762.jpg"/>
          <p:cNvPicPr>
            <a:picLocks noGrp="1" noChangeAspect="1"/>
          </p:cNvPicPr>
          <p:nvPr>
            <p:ph idx="1"/>
          </p:nvPr>
        </p:nvPicPr>
        <p:blipFill>
          <a:blip r:embed="rId2" cstate="print"/>
          <a:stretch>
            <a:fillRect/>
          </a:stretch>
        </p:blipFill>
        <p:spPr>
          <a:xfrm>
            <a:off x="1600200" y="1858804"/>
            <a:ext cx="6096000" cy="3916680"/>
          </a:xfr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Διαδικασία</a:t>
            </a:r>
            <a:endParaRPr lang="el-GR" dirty="0"/>
          </a:p>
        </p:txBody>
      </p:sp>
      <p:sp>
        <p:nvSpPr>
          <p:cNvPr id="3" name="2 - Θέση περιεχομένου"/>
          <p:cNvSpPr>
            <a:spLocks noGrp="1"/>
          </p:cNvSpPr>
          <p:nvPr>
            <p:ph idx="1"/>
          </p:nvPr>
        </p:nvSpPr>
        <p:spPr/>
        <p:txBody>
          <a:bodyPr>
            <a:normAutofit fontScale="55000" lnSpcReduction="20000"/>
          </a:bodyPr>
          <a:lstStyle/>
          <a:p>
            <a:pPr>
              <a:buNone/>
            </a:pPr>
            <a:endParaRPr lang="el-GR" b="1" dirty="0"/>
          </a:p>
          <a:p>
            <a:r>
              <a:rPr lang="el-GR" dirty="0"/>
              <a:t>Σε μια φαρδιά κατσαρόλα ζεσταίνουμε το ελαιόλαδο σε μέτρια φωτιά και σοτάρουμε το κρέας για περίπου 4 - 5 λεπτά, μέχρι να ροδίσει ελαφρώς από όλες τις πλευρές.</a:t>
            </a:r>
          </a:p>
          <a:p>
            <a:r>
              <a:rPr lang="el-GR" dirty="0" err="1"/>
              <a:t>Aλατοπιπερώνουμε</a:t>
            </a:r>
            <a:r>
              <a:rPr lang="el-GR" dirty="0"/>
              <a:t> ελαφρώς, σβήνουμε με το κρασί και βράζουμε για περίπου 2 λεπτά, μέχρι να εξατμιστεί το αλκοόλ.</a:t>
            </a:r>
          </a:p>
          <a:p>
            <a:r>
              <a:rPr lang="el-GR" dirty="0"/>
              <a:t>Ρίχνουμε 500 ml νερό και βράζουμε για περίπου 3 - 5 λεπτά ή μέχρι τα υγρά να αρχίσουν να κοχλάζουν. Προσθέτουμε τα κρεμμύδια, την ντομάτα, τη δάφνη και τα μπαχαρικά, σκεπάζουμε με το καπάκι και μαγειρεύουμε σε σιγανή προς μέτρια φωτιά για περίπου 1½ - 2 ώρες ή μέχρι το κρέας να μαλακώσει καλά και το φαγητό να μείνει με το λάδι του.</a:t>
            </a:r>
          </a:p>
          <a:p>
            <a:r>
              <a:rPr lang="el-GR" dirty="0"/>
              <a:t>Ελέγχουμε κατά τη διάρκεια του μαγειρέματος και, αν χρειαστεί, προσθέτουμε λίγο ζεστό νεράκι. Αν όμως το φαγητό μείνει στο τέλος με παραπανίσια υγρά, σουρώνουμε τα στερεά και βράζουμε μέχρι να μελώσει η σάλτσα.</a:t>
            </a:r>
          </a:p>
          <a:p>
            <a:r>
              <a:rPr lang="el-GR" dirty="0"/>
              <a:t>Πετάμε τα μπαχαρικά. Σερβίρουμε και συνοδεύουμε με </a:t>
            </a:r>
            <a:r>
              <a:rPr lang="el-GR" dirty="0" err="1"/>
              <a:t>ό,τι</a:t>
            </a:r>
            <a:r>
              <a:rPr lang="el-GR" dirty="0"/>
              <a:t> μας αρέσει, π.χ. ρύζι πιλάφι, πατάτες τηγανητές ή χοντρά μακαρόνια.</a:t>
            </a:r>
          </a:p>
          <a:p>
            <a:endParaRPr lang="el-GR" dirty="0"/>
          </a:p>
        </p:txBody>
      </p:sp>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Τοπικά Προϊόντα </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Κατσικάκι γεμιστό </a:t>
            </a:r>
            <a:r>
              <a:rPr lang="el-GR" dirty="0" err="1" smtClean="0"/>
              <a:t>Μαντί</a:t>
            </a:r>
            <a:r>
              <a:rPr lang="el-GR" dirty="0" smtClean="0"/>
              <a:t> (καβουρντισμένος κιμάς από χοιρινό και φύλλο πίτας με γέμιση ρυζιού) </a:t>
            </a:r>
            <a:r>
              <a:rPr lang="el-GR" dirty="0" err="1" smtClean="0"/>
              <a:t>Γοργόβραστο</a:t>
            </a:r>
            <a:r>
              <a:rPr lang="el-GR" dirty="0" smtClean="0"/>
              <a:t> με πιλάφι (νερόβραστο κρέας μεγάλου ζώου και πιλάφι με τον ζωμό και γάλα) </a:t>
            </a:r>
            <a:r>
              <a:rPr lang="el-GR" dirty="0" err="1" smtClean="0"/>
              <a:t>Λιωτό</a:t>
            </a:r>
            <a:r>
              <a:rPr lang="el-GR" dirty="0" smtClean="0"/>
              <a:t> (κρέας κοκκινιστό με λιωμένα καρύδια) </a:t>
            </a:r>
            <a:r>
              <a:rPr lang="el-GR" dirty="0" err="1" smtClean="0"/>
              <a:t>Χασλαμάς</a:t>
            </a:r>
            <a:r>
              <a:rPr lang="el-GR" dirty="0" smtClean="0"/>
              <a:t> (χαλβάς στο τηγάνι) Γλυκά του κουταλιού: </a:t>
            </a:r>
            <a:r>
              <a:rPr lang="el-GR" dirty="0" err="1" smtClean="0"/>
              <a:t>πραγούοτι</a:t>
            </a:r>
            <a:r>
              <a:rPr lang="el-GR" dirty="0" smtClean="0"/>
              <a:t> (λευκό δαμάσκηνο), καϊσί, καρυδάκι, </a:t>
            </a:r>
            <a:r>
              <a:rPr lang="el-GR" dirty="0" err="1" smtClean="0"/>
              <a:t>αγριόσυκο</a:t>
            </a:r>
            <a:r>
              <a:rPr lang="el-GR" dirty="0" smtClean="0"/>
              <a:t> Τυριά και κασέρια Ξινός τραχανάς Γοργή (</a:t>
            </a:r>
            <a:r>
              <a:rPr lang="el-GR" dirty="0" err="1" smtClean="0"/>
              <a:t>επτάζυμα</a:t>
            </a:r>
            <a:r>
              <a:rPr lang="el-GR" dirty="0" smtClean="0"/>
              <a:t> παξιμάδια με μαγιά </a:t>
            </a:r>
            <a:r>
              <a:rPr lang="el-GR" dirty="0" err="1" smtClean="0"/>
              <a:t>ρεβυθιού</a:t>
            </a:r>
            <a:r>
              <a:rPr lang="el-GR" dirty="0" smtClean="0"/>
              <a:t>) "</a:t>
            </a:r>
            <a:r>
              <a:rPr lang="el-GR" dirty="0" err="1" smtClean="0"/>
              <a:t>Λαμπιργιάτης</a:t>
            </a:r>
            <a:r>
              <a:rPr lang="el-GR" dirty="0" smtClean="0"/>
              <a:t>"  (πασχαλινό φαγητό με κατσικάκι ή αρνάκι με παραγεμισμένη την κοιλιά του με γόμο από ρύζι, φρέσκα κρεμμυδάκια, άνηθο, σταφίδες, ζεματισμένα μικρά κομμάτια συκωτιού, ψημένο στο φούρνο) </a:t>
            </a:r>
            <a:r>
              <a:rPr lang="el-GR" dirty="0" err="1" smtClean="0"/>
              <a:t>Ζμαρουπατού</a:t>
            </a:r>
            <a:r>
              <a:rPr lang="el-GR" dirty="0" smtClean="0"/>
              <a:t> (νηστίσιμη πίτα με αλεύρι, λάδι και γέμιση τριμμένο κολοκύθι και δυόσμο). Χορτόπιτα (με γέμιση </a:t>
            </a:r>
            <a:r>
              <a:rPr lang="el-GR" dirty="0" err="1" smtClean="0"/>
              <a:t>γλυκοχόρταρα</a:t>
            </a:r>
            <a:r>
              <a:rPr lang="el-GR" dirty="0" smtClean="0"/>
              <a:t> και παπαρούνες) Χυλοπίτες.</a:t>
            </a:r>
            <a:endParaRPr lang="el-GR" dirty="0"/>
          </a:p>
        </p:txBody>
      </p:sp>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Πισσα</a:t>
            </a:r>
            <a:r>
              <a:rPr lang="el-GR" dirty="0" smtClean="0"/>
              <a:t> και </a:t>
            </a:r>
            <a:r>
              <a:rPr lang="el-GR" dirty="0" err="1" smtClean="0"/>
              <a:t>πουπουλα</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b="1" dirty="0" smtClean="0"/>
              <a:t>Η γραφική Χώρα της Σαμοθράκης, αποτελεί τα τελευταία χρόνια αγαπημένη στάση όσων επιλέγουν για τις διακοπές τους το νησί του βορειοανατολικού Αιγαίου, με την πλούσια φύση και τη μοναδική αύρα. Αυτό δεν το οφείλει μόνο στο παραδοσιακό της χρώμα, με τα στενά σοκάκια, τα διώροφα σπίτια -κτισμένα το ένα κάτω από το άλλο- και στο μεσαιωνικό κάστρο των </a:t>
            </a:r>
            <a:r>
              <a:rPr lang="el-GR" b="1" dirty="0" err="1" smtClean="0"/>
              <a:t>Γκατελούζι</a:t>
            </a:r>
            <a:r>
              <a:rPr lang="el-GR" b="1" dirty="0" smtClean="0"/>
              <a:t>, αλλά και σε ένα στιλάτο καφέ – ζαχαροπλαστείο που σερβίρει ένα γλυκό, που λιώνει-κυριολεκτικά- στο στόμα.</a:t>
            </a:r>
          </a:p>
          <a:p>
            <a:r>
              <a:rPr lang="el-GR" dirty="0" smtClean="0"/>
              <a:t>Το γλυκό «</a:t>
            </a:r>
            <a:r>
              <a:rPr lang="el-GR" b="1" dirty="0" smtClean="0"/>
              <a:t>Πίσσα και πούπουλα</a:t>
            </a:r>
            <a:r>
              <a:rPr lang="el-GR" dirty="0" smtClean="0"/>
              <a:t>», είναι ένας από τους βασικούς λόγους που θα πρέπει να ανηφορίσετε προς την Χώρα, σαν βρεθείτε στην Σαμοθράκη, κάτι τελικά που σίγουρα δε θα κάνετε μία μόνο φορά όσο θα είστε στο νησί.</a:t>
            </a:r>
          </a:p>
          <a:p>
            <a:pPr fontAlgn="ctr"/>
            <a:r>
              <a:rPr lang="el-GR" dirty="0" smtClean="0"/>
              <a:t> </a:t>
            </a:r>
            <a:r>
              <a:rPr lang="el-GR" dirty="0" smtClean="0"/>
              <a:t>Η </a:t>
            </a:r>
            <a:r>
              <a:rPr lang="el-GR" dirty="0" smtClean="0"/>
              <a:t>σοκολατένια πρόκληση «</a:t>
            </a:r>
            <a:r>
              <a:rPr lang="el-GR" b="1" dirty="0" smtClean="0"/>
              <a:t>Πίσσα και πούπουλα</a:t>
            </a:r>
            <a:r>
              <a:rPr lang="el-GR" dirty="0" smtClean="0"/>
              <a:t>», είναι ένα γλυκό με μαλακή υφή που λιώνει στο στόμα. Μη σας ξεγελάσει η όψη του</a:t>
            </a:r>
            <a:r>
              <a:rPr lang="el-GR" b="1" dirty="0" smtClean="0"/>
              <a:t> δεν είναι </a:t>
            </a:r>
            <a:r>
              <a:rPr lang="el-GR" b="1" dirty="0" err="1" smtClean="0"/>
              <a:t>σοκολατόπιτα</a:t>
            </a:r>
            <a:r>
              <a:rPr lang="el-GR" dirty="0" smtClean="0"/>
              <a:t>. Θυμίζει μαλακό </a:t>
            </a:r>
            <a:r>
              <a:rPr lang="el-GR" dirty="0" err="1" smtClean="0"/>
              <a:t>brownie</a:t>
            </a:r>
            <a:r>
              <a:rPr lang="el-GR" dirty="0" smtClean="0"/>
              <a:t>, λίγο πριν καταλήξει σε σουφλέ σοκολάτας, πασπαλισμένο με καραμελωμένα αμύγδαλα, το οποίο συνοδεύεται από μια μπάλα χειροποίητου παγωτού βανίλιας Μαδαγασκάρης ή ότι άλλου είδους παγωτού τραβάει η όρεξή σας. Αυτή η αντίθεση της ζεστής σοκολάτας με το παγωτό βανίλιας, είναι ένα από τα μυστικά που κάνει τον ουρανίσκο να χτυπάει «κόκκινο».</a:t>
            </a:r>
          </a:p>
          <a:p>
            <a:endParaRPr lang="el-GR"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Συνταγη</a:t>
            </a:r>
            <a:r>
              <a:rPr lang="el-GR" dirty="0" smtClean="0"/>
              <a:t>  </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b="1" u="sng" dirty="0" smtClean="0"/>
              <a:t>Υλικά</a:t>
            </a:r>
            <a:r>
              <a:rPr lang="el-GR" dirty="0" smtClean="0"/>
              <a:t> ( κουμπωτή φόρμα 26 εκατοστών)</a:t>
            </a:r>
            <a:br>
              <a:rPr lang="el-GR" dirty="0" smtClean="0"/>
            </a:br>
            <a:r>
              <a:rPr lang="el-GR" dirty="0" smtClean="0"/>
              <a:t/>
            </a:r>
            <a:br>
              <a:rPr lang="el-GR" dirty="0" smtClean="0"/>
            </a:br>
            <a:r>
              <a:rPr lang="el-GR" u="sng" dirty="0" smtClean="0"/>
              <a:t>Για τα αμύγδαλα</a:t>
            </a:r>
            <a:r>
              <a:rPr lang="el-GR" dirty="0" smtClean="0"/>
              <a:t/>
            </a:r>
            <a:br>
              <a:rPr lang="el-GR" dirty="0" smtClean="0"/>
            </a:br>
            <a:r>
              <a:rPr lang="el-GR" dirty="0" smtClean="0"/>
              <a:t>2 κούπες αμύγδαλα ψημένα</a:t>
            </a:r>
            <a:br>
              <a:rPr lang="el-GR" dirty="0" smtClean="0"/>
            </a:br>
            <a:r>
              <a:rPr lang="el-GR" dirty="0" smtClean="0"/>
              <a:t>1 κούπα ζάχαρη</a:t>
            </a:r>
            <a:br>
              <a:rPr lang="el-GR" dirty="0" smtClean="0"/>
            </a:br>
            <a:r>
              <a:rPr lang="el-GR" dirty="0" smtClean="0"/>
              <a:t>1/2 κούπα νερό</a:t>
            </a:r>
            <a:br>
              <a:rPr lang="el-GR" dirty="0" smtClean="0"/>
            </a:br>
            <a:r>
              <a:rPr lang="el-GR" u="sng" dirty="0" smtClean="0"/>
              <a:t>Για το σουφλέ σοκολάτας</a:t>
            </a:r>
            <a:r>
              <a:rPr lang="el-GR" dirty="0" smtClean="0"/>
              <a:t/>
            </a:r>
            <a:br>
              <a:rPr lang="el-GR" dirty="0" smtClean="0"/>
            </a:br>
            <a:r>
              <a:rPr lang="el-GR" dirty="0" smtClean="0"/>
              <a:t>1 κούπα σοκολάτα κουβερτούρα κομμένη σε κομμάτια ή σταγόνες σοκολάτας</a:t>
            </a:r>
            <a:br>
              <a:rPr lang="el-GR" dirty="0" smtClean="0"/>
            </a:br>
            <a:r>
              <a:rPr lang="el-GR" dirty="0" smtClean="0"/>
              <a:t>3/4 της κούπας βούτυρο κομμένο σε κομμάτια</a:t>
            </a:r>
            <a:br>
              <a:rPr lang="el-GR" dirty="0" smtClean="0"/>
            </a:br>
            <a:r>
              <a:rPr lang="el-GR" dirty="0" smtClean="0"/>
              <a:t>4 αυγά σε θερμοκρασία δωματίου χωρισμένα οι κρόκοι από τα ασπράδια</a:t>
            </a:r>
            <a:br>
              <a:rPr lang="el-GR" dirty="0" smtClean="0"/>
            </a:br>
            <a:r>
              <a:rPr lang="el-GR" dirty="0" smtClean="0"/>
              <a:t>ελάχιστο αλάτι</a:t>
            </a:r>
            <a:br>
              <a:rPr lang="el-GR" dirty="0" smtClean="0"/>
            </a:br>
            <a:r>
              <a:rPr lang="el-GR" dirty="0" smtClean="0"/>
              <a:t>1 κούπα ζάχαρη</a:t>
            </a:r>
            <a:br>
              <a:rPr lang="el-GR" dirty="0" smtClean="0"/>
            </a:br>
            <a:r>
              <a:rPr lang="el-GR" dirty="0" smtClean="0"/>
              <a:t>1 κουταλάκι του γλυκού εκχύλισμα βανίλιας</a:t>
            </a:r>
            <a:br>
              <a:rPr lang="el-GR" dirty="0" smtClean="0"/>
            </a:br>
            <a:r>
              <a:rPr lang="el-GR" dirty="0" smtClean="0"/>
              <a:t>3 κουταλιές της σούπας αλεύρι κοσκινισμένο 3 φορές</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διαδικασια</a:t>
            </a:r>
            <a:endParaRPr lang="el-GR" dirty="0"/>
          </a:p>
        </p:txBody>
      </p:sp>
      <p:sp>
        <p:nvSpPr>
          <p:cNvPr id="3" name="2 - Θέση περιεχομένου"/>
          <p:cNvSpPr>
            <a:spLocks noGrp="1"/>
          </p:cNvSpPr>
          <p:nvPr>
            <p:ph idx="1"/>
          </p:nvPr>
        </p:nvSpPr>
        <p:spPr/>
        <p:txBody>
          <a:bodyPr>
            <a:normAutofit fontScale="40000" lnSpcReduction="20000"/>
          </a:bodyPr>
          <a:lstStyle/>
          <a:p>
            <a:r>
              <a:rPr lang="el-GR" dirty="0" smtClean="0"/>
              <a:t>Προσθέτουμε σε </a:t>
            </a:r>
            <a:r>
              <a:rPr lang="el-GR" dirty="0" err="1" smtClean="0"/>
              <a:t>κατσαρολάκι</a:t>
            </a:r>
            <a:r>
              <a:rPr lang="el-GR" dirty="0" smtClean="0"/>
              <a:t> την ζάχαρη και το νερό. Τοποθετούμε σε μέτρια προς δυνατή φωτιά και αφήνουμε την ζάχαρη να λιώσει τελείως και να αρχίσει να αλλάζει χρώμα, ανακατεύουμε κουνώντας το </a:t>
            </a:r>
            <a:r>
              <a:rPr lang="el-GR" dirty="0" err="1" smtClean="0"/>
              <a:t>κατσαρολάκι</a:t>
            </a:r>
            <a:r>
              <a:rPr lang="el-GR" dirty="0" smtClean="0"/>
              <a:t> κυκλικά και όχι με κουτάλι. Όταν χρυσίσει το χρώμα του προσθέτουμε τα αμύγδαλα και ανακατεύουμε. Αδειάζουμε σε ταψί στρωμένο με </a:t>
            </a:r>
            <a:r>
              <a:rPr lang="el-GR" dirty="0" err="1" smtClean="0"/>
              <a:t>αντικολλητικό</a:t>
            </a:r>
            <a:r>
              <a:rPr lang="el-GR" dirty="0" smtClean="0"/>
              <a:t> χαρτί και ξεχωρίζουμε όσο είναι ζεστά τα αμύγδαλα να μην είναι κολλημένα. Βάζουμε στο ψυγείο να κρυώσουν.</a:t>
            </a:r>
            <a:br>
              <a:rPr lang="el-GR" dirty="0" smtClean="0"/>
            </a:br>
            <a:r>
              <a:rPr lang="el-GR" dirty="0" smtClean="0"/>
              <a:t>Ξεκινάμε το γλυκό μας, προθερμαίνοντας τον φούρνο μας στους 180 βαθμούς.</a:t>
            </a:r>
            <a:br>
              <a:rPr lang="el-GR" dirty="0" smtClean="0"/>
            </a:br>
            <a:r>
              <a:rPr lang="el-GR" dirty="0" smtClean="0"/>
              <a:t>Βουτυρώνουμε το ταψάκι που θα χρησιμοποιήσουμε και το στρώνουμε με </a:t>
            </a:r>
            <a:r>
              <a:rPr lang="el-GR" dirty="0" err="1" smtClean="0"/>
              <a:t>αντικολλητικά</a:t>
            </a:r>
            <a:r>
              <a:rPr lang="el-GR" dirty="0" smtClean="0"/>
              <a:t> χαρτί ψησίματος. </a:t>
            </a:r>
            <a:br>
              <a:rPr lang="el-GR" dirty="0" smtClean="0"/>
            </a:br>
            <a:r>
              <a:rPr lang="el-GR" dirty="0" smtClean="0"/>
              <a:t>Φτιάχνουμε ένα </a:t>
            </a:r>
            <a:r>
              <a:rPr lang="el-GR" dirty="0" err="1" smtClean="0"/>
              <a:t>μπεν</a:t>
            </a:r>
            <a:r>
              <a:rPr lang="el-GR" dirty="0" smtClean="0"/>
              <a:t> </a:t>
            </a:r>
            <a:r>
              <a:rPr lang="el-GR" dirty="0" err="1" smtClean="0"/>
              <a:t>μαρί</a:t>
            </a:r>
            <a:r>
              <a:rPr lang="el-GR" dirty="0" smtClean="0"/>
              <a:t>, βάζοντας 2 εκατοστά νερό σε ένα </a:t>
            </a:r>
            <a:r>
              <a:rPr lang="el-GR" dirty="0" err="1" smtClean="0"/>
              <a:t>κατσαρολάκι</a:t>
            </a:r>
            <a:r>
              <a:rPr lang="el-GR" dirty="0" smtClean="0"/>
              <a:t> σε χαμηλή φωτιά και τοποθετούμε </a:t>
            </a:r>
            <a:r>
              <a:rPr lang="el-GR" dirty="0" err="1" smtClean="0"/>
              <a:t>απο</a:t>
            </a:r>
            <a:r>
              <a:rPr lang="el-GR" dirty="0" smtClean="0"/>
              <a:t> πάνω πυρίμαχο σκεύος στο οποίο προσθέτουμε την σοκολάτα και το βούτυρο, να λιώσουν καλά*. Κρατάμε το μείγμα στην άκρη να κρυώσει.</a:t>
            </a:r>
            <a:br>
              <a:rPr lang="el-GR" dirty="0" smtClean="0"/>
            </a:br>
            <a:r>
              <a:rPr lang="el-GR" dirty="0" smtClean="0"/>
              <a:t>Χτυπάμε τα ασπράδια των αυγών σε μαρέγκα με μια μικρή τσιμπιά αλάτι. Αφήνουμε στην άκρη.</a:t>
            </a:r>
            <a:br>
              <a:rPr lang="el-GR" dirty="0" smtClean="0"/>
            </a:br>
            <a:r>
              <a:rPr lang="el-GR" dirty="0" smtClean="0"/>
              <a:t>Χτυπάμε τους κρόκους σε μέτρια ταχύτητα μαζί με την ζάχαρη και την βανίλια μέχρι να έχουμε </a:t>
            </a:r>
            <a:r>
              <a:rPr lang="el-GR" dirty="0" err="1" smtClean="0"/>
              <a:t>ενα</a:t>
            </a:r>
            <a:r>
              <a:rPr lang="el-GR" dirty="0" smtClean="0"/>
              <a:t> ανοιχτόχρωμο </a:t>
            </a:r>
            <a:r>
              <a:rPr lang="el-GR" dirty="0" err="1" smtClean="0"/>
              <a:t>κρεμώδες</a:t>
            </a:r>
            <a:r>
              <a:rPr lang="el-GR" dirty="0" smtClean="0"/>
              <a:t> κ αφράτο μείγμα, περίπου 5 λεπτά. Προσθέτουμε το μείγμα της σοκολάτας (να μην είναι πολύ ζεστό) συνεχίζουμε να χτυπάμε με το μίξερ μέχρι να έχουμε </a:t>
            </a:r>
            <a:r>
              <a:rPr lang="el-GR" dirty="0" err="1" smtClean="0"/>
              <a:t>ενα</a:t>
            </a:r>
            <a:r>
              <a:rPr lang="el-GR" dirty="0" smtClean="0"/>
              <a:t> ομοιόμορφο μείγμα και πασπαλίζουμε το αλεύρι. Χτυπάμε σε χαμηλή ταχύτητα, να ενσωματωθεί το αλεύρι</a:t>
            </a:r>
            <a:r>
              <a:rPr lang="el-GR" dirty="0" smtClean="0"/>
              <a:t>.</a:t>
            </a:r>
          </a:p>
          <a:p>
            <a:r>
              <a:rPr lang="el-GR" dirty="0" smtClean="0"/>
              <a:t>Σε αυτό το σημείο το μείγμα θα σφίξει αλλά ήρθε η ώρα να ενσωματώσουμε την μαρέγκα μας. Ανακατεύουμε με σπάτουλα ή κουτάλι τα ασπράδια στο σοκολατένιο μείγμα, δουλεύοντας </a:t>
            </a:r>
            <a:r>
              <a:rPr lang="el-GR" dirty="0" err="1" smtClean="0"/>
              <a:t>απο</a:t>
            </a:r>
            <a:r>
              <a:rPr lang="el-GR" dirty="0" smtClean="0"/>
              <a:t> κάτω προς τα πάνω, απαλά και </a:t>
            </a:r>
            <a:r>
              <a:rPr lang="el-GR" smtClean="0"/>
              <a:t>αρμονικά </a:t>
            </a:r>
            <a:r>
              <a:rPr lang="el-GR" dirty="0" smtClean="0"/>
              <a:t/>
            </a:r>
            <a:br>
              <a:rPr lang="el-GR" dirty="0" smtClean="0"/>
            </a:br>
            <a:r>
              <a:rPr lang="el-GR" dirty="0" smtClean="0"/>
              <a:t>Αδειάζουμε το μείγμα στο ταψάκι μας και ψήνουμε το γλυκό για 35 - 40 λεπτά, να κάνει κρούστα </a:t>
            </a:r>
            <a:r>
              <a:rPr lang="el-GR" dirty="0" err="1" smtClean="0"/>
              <a:t>απο</a:t>
            </a:r>
            <a:r>
              <a:rPr lang="el-GR" dirty="0" smtClean="0"/>
              <a:t> έξω αλλά θα είναι σχεδόν κρέμα μέσα.</a:t>
            </a:r>
            <a:br>
              <a:rPr lang="el-GR" dirty="0" smtClean="0"/>
            </a:br>
            <a:r>
              <a:rPr lang="el-GR" dirty="0" smtClean="0"/>
              <a:t>Το μυστικό είναι να αφήσετε το γλυκό να κρυώσει εντελώς μέσα στο ταψάκι του. Αν επιχειρήσετε να το κόψετε νωρίς δεν θα προλάβει να σταθεί.</a:t>
            </a:r>
            <a:br>
              <a:rPr lang="el-GR" dirty="0" smtClean="0"/>
            </a:br>
            <a:r>
              <a:rPr lang="el-GR" dirty="0" smtClean="0"/>
              <a:t>Ξεχωρίζουμε τα αμύγδαλα </a:t>
            </a:r>
            <a:r>
              <a:rPr lang="el-GR" dirty="0" err="1" smtClean="0"/>
              <a:t>απο</a:t>
            </a:r>
            <a:r>
              <a:rPr lang="el-GR" dirty="0" smtClean="0"/>
              <a:t> την καραμέλα και τα κοπανάμε λίγο σε </a:t>
            </a:r>
            <a:r>
              <a:rPr lang="el-GR" dirty="0" err="1" smtClean="0"/>
              <a:t>ενα</a:t>
            </a:r>
            <a:r>
              <a:rPr lang="el-GR" dirty="0" smtClean="0"/>
              <a:t> γουδί.</a:t>
            </a:r>
            <a:br>
              <a:rPr lang="el-GR" dirty="0" smtClean="0"/>
            </a:br>
            <a:r>
              <a:rPr lang="el-GR" dirty="0" smtClean="0"/>
              <a:t>Όταν κρυώσει το γλυκό το κόβουμε σε κομμάτια (σκουπίζουμε το μαχαίρι μας με νωπό χαρτί κουζίνας για να βγάλουμε καθαρά κομμάτια) και το σερβίρουμε με παγωτό βανίλια, τα αμύγδαλα και το σιρόπι σοκολάτας.</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Εικονα</a:t>
            </a:r>
            <a:r>
              <a:rPr lang="el-GR" dirty="0" smtClean="0"/>
              <a:t> από το </a:t>
            </a:r>
            <a:r>
              <a:rPr lang="el-GR" dirty="0" err="1" smtClean="0"/>
              <a:t>γλυκο</a:t>
            </a:r>
            <a:r>
              <a:rPr lang="el-GR" dirty="0" smtClean="0"/>
              <a:t> </a:t>
            </a:r>
            <a:r>
              <a:rPr lang="el-GR" dirty="0" err="1" smtClean="0"/>
              <a:t>πισσα</a:t>
            </a:r>
            <a:r>
              <a:rPr lang="el-GR" dirty="0" smtClean="0"/>
              <a:t> και </a:t>
            </a:r>
            <a:r>
              <a:rPr lang="el-GR" dirty="0" err="1" smtClean="0"/>
              <a:t>πουπουλα</a:t>
            </a:r>
            <a:endParaRPr lang="el-GR" dirty="0"/>
          </a:p>
        </p:txBody>
      </p:sp>
      <p:pic>
        <p:nvPicPr>
          <p:cNvPr id="4" name="3 - Θέση περιεχομένου" descr="Samothraki_Lioto-610x762.jpg"/>
          <p:cNvPicPr>
            <a:picLocks noGrp="1" noChangeAspect="1"/>
          </p:cNvPicPr>
          <p:nvPr>
            <p:ph idx="1"/>
          </p:nvPr>
        </p:nvPicPr>
        <p:blipFill>
          <a:blip r:embed="rId2" cstate="print"/>
          <a:stretch>
            <a:fillRect/>
          </a:stretch>
        </p:blipFill>
        <p:spPr>
          <a:xfrm>
            <a:off x="1630892" y="1554163"/>
            <a:ext cx="6034616" cy="4525962"/>
          </a:xfrm>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TotalTime>
  <Words>552</Words>
  <Application>Microsoft Office PowerPoint</Application>
  <PresentationFormat>Προβολή στην οθόνη (4:3)</PresentationFormat>
  <Paragraphs>34</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Διαστημικό</vt:lpstr>
      <vt:lpstr>Σαμοθράκη</vt:lpstr>
      <vt:lpstr>«Λιωτό» σαμοθρακιώτικο (κατσίκι μαγειρεμένο με μπόλικα κρεμμύδια)</vt:lpstr>
      <vt:lpstr>Λιωτο κατσικακι εικονα</vt:lpstr>
      <vt:lpstr>Διαδικασία</vt:lpstr>
      <vt:lpstr>Τοπικά Προϊόντα </vt:lpstr>
      <vt:lpstr>Πισσα και πουπουλα</vt:lpstr>
      <vt:lpstr>Συνταγη  </vt:lpstr>
      <vt:lpstr>διαδικασια</vt:lpstr>
      <vt:lpstr>Εικονα από το γλυκο πισσα και πουπουλα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Σαμοθράκη</dc:title>
  <dc:creator>Student</dc:creator>
  <cp:lastModifiedBy>Student</cp:lastModifiedBy>
  <cp:revision>9</cp:revision>
  <dcterms:created xsi:type="dcterms:W3CDTF">2025-02-10T10:07:23Z</dcterms:created>
  <dcterms:modified xsi:type="dcterms:W3CDTF">2025-02-20T07:14:28Z</dcterms:modified>
</cp:coreProperties>
</file>