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1" r:id="rId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632"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a:t>Kλικ για επεξεργασία του τίτλου</a:t>
            </a:r>
            <a:endParaRPr kumimoji="0"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238934EA-A9D2-42E2-A88C-4E9274E3DA1C}" type="datetimeFigureOut">
              <a:rPr lang="el-GR" smtClean="0"/>
              <a:t>10/4/2024</a:t>
            </a:fld>
            <a:endParaRPr lang="el-GR"/>
          </a:p>
        </p:txBody>
      </p:sp>
      <p:sp>
        <p:nvSpPr>
          <p:cNvPr id="19" name="18 - Θέση υποσέλιδου"/>
          <p:cNvSpPr>
            <a:spLocks noGrp="1"/>
          </p:cNvSpPr>
          <p:nvPr>
            <p:ph type="ftr" sz="quarter" idx="11"/>
          </p:nvPr>
        </p:nvSpPr>
        <p:spPr/>
        <p:txBody>
          <a:bodyPr/>
          <a:lstStyle/>
          <a:p>
            <a:endParaRPr lang="el-GR"/>
          </a:p>
        </p:txBody>
      </p:sp>
      <p:sp>
        <p:nvSpPr>
          <p:cNvPr id="27" name="26 - Θέση αριθμού διαφάνειας"/>
          <p:cNvSpPr>
            <a:spLocks noGrp="1"/>
          </p:cNvSpPr>
          <p:nvPr>
            <p:ph type="sldNum" sz="quarter" idx="12"/>
          </p:nvPr>
        </p:nvSpPr>
        <p:spPr/>
        <p:txBody>
          <a:bodyPr/>
          <a:lstStyle/>
          <a:p>
            <a:fld id="{6A63D94C-F540-4C27-B370-5F2BCD50404E}"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238934EA-A9D2-42E2-A88C-4E9274E3DA1C}" type="datetimeFigureOut">
              <a:rPr lang="el-GR" smtClean="0"/>
              <a:t>10/4/2024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A63D94C-F540-4C27-B370-5F2BCD50404E}"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1"/>
            <a:ext cx="2057400" cy="5211763"/>
          </a:xfrm>
        </p:spPr>
        <p:txBody>
          <a:bodyPr vert="eaVert"/>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238934EA-A9D2-42E2-A88C-4E9274E3DA1C}" type="datetimeFigureOut">
              <a:rPr lang="el-GR" smtClean="0"/>
              <a:t>10/4/2024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A63D94C-F540-4C27-B370-5F2BCD50404E}"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238934EA-A9D2-42E2-A88C-4E9274E3DA1C}" type="datetimeFigureOut">
              <a:rPr lang="el-GR" smtClean="0"/>
              <a:t>10/4/2024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A63D94C-F540-4C27-B370-5F2BCD50404E}"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238934EA-A9D2-42E2-A88C-4E9274E3DA1C}" type="datetimeFigureOut">
              <a:rPr lang="el-GR" smtClean="0"/>
              <a:t>10/4/2024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A63D94C-F540-4C27-B370-5F2BCD50404E}"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kumimoji="0" lang="el-GR"/>
              <a:t>Kλικ για επεξεργασία του τίτλου</a:t>
            </a:r>
            <a:endParaRPr kumimoji="0" lang="en-US"/>
          </a:p>
        </p:txBody>
      </p:sp>
      <p:sp>
        <p:nvSpPr>
          <p:cNvPr id="3" name="2 - Θέση περιεχομένου"/>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περιεχομένου"/>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fld id="{238934EA-A9D2-42E2-A88C-4E9274E3DA1C}" type="datetimeFigureOut">
              <a:rPr lang="el-GR" smtClean="0"/>
              <a:t>10/4/2024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A63D94C-F540-4C27-B370-5F2BCD50404E}"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tIns="45720" anchor="b"/>
          <a:lstStyle>
            <a:lvl1pPr>
              <a:defRPr/>
            </a:lvl1pPr>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sp>
        <p:nvSpPr>
          <p:cNvPr id="4" name="3 - Θέση κειμένου"/>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6" name="5 - Θέση περιεχομένου"/>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7" name="6 - Θέση ημερομηνίας"/>
          <p:cNvSpPr>
            <a:spLocks noGrp="1"/>
          </p:cNvSpPr>
          <p:nvPr>
            <p:ph type="dt" sz="half" idx="10"/>
          </p:nvPr>
        </p:nvSpPr>
        <p:spPr/>
        <p:txBody>
          <a:bodyPr/>
          <a:lstStyle/>
          <a:p>
            <a:fld id="{238934EA-A9D2-42E2-A88C-4E9274E3DA1C}" type="datetimeFigureOut">
              <a:rPr lang="el-GR" smtClean="0"/>
              <a:t>10/4/2024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6A63D94C-F540-4C27-B370-5F2BCD50404E}"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238934EA-A9D2-42E2-A88C-4E9274E3DA1C}" type="datetimeFigureOut">
              <a:rPr lang="el-GR" smtClean="0"/>
              <a:t>10/4/2024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6A63D94C-F540-4C27-B370-5F2BCD50404E}"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8934EA-A9D2-42E2-A88C-4E9274E3DA1C}" type="datetimeFigureOut">
              <a:rPr lang="el-GR" smtClean="0"/>
              <a:t>10/4/2024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6A63D94C-F540-4C27-B370-5F2BCD50404E}"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a:t>Kλικ για επεξεργασία του τίτλου</a:t>
            </a:r>
            <a:endParaRPr kumimoji="0"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fld id="{238934EA-A9D2-42E2-A88C-4E9274E3DA1C}" type="datetimeFigureOut">
              <a:rPr lang="el-GR" smtClean="0"/>
              <a:t>10/4/2024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A63D94C-F540-4C27-B370-5F2BCD50404E}"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 Ορθογώνιο τρίγωνο"/>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 Τίτλος"/>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a:t>Kλικ για επεξεργασία του τίτλου</a:t>
            </a:r>
            <a:endParaRPr kumimoji="0" lang="en-US"/>
          </a:p>
        </p:txBody>
      </p:sp>
      <p:sp>
        <p:nvSpPr>
          <p:cNvPr id="4" name="3 - Θέση κειμένου"/>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38934EA-A9D2-42E2-A88C-4E9274E3DA1C}" type="datetimeFigureOut">
              <a:rPr lang="el-GR" smtClean="0"/>
              <a:t>10/4/2024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077200" y="6356350"/>
            <a:ext cx="609600" cy="365125"/>
          </a:xfrm>
        </p:spPr>
        <p:txBody>
          <a:bodyPr/>
          <a:lstStyle/>
          <a:p>
            <a:fld id="{6A63D94C-F540-4C27-B370-5F2BCD50404E}" type="slidenum">
              <a:rPr lang="el-GR" smtClean="0"/>
              <a:t>‹#›</a:t>
            </a:fld>
            <a:endParaRPr lang="el-GR"/>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a:t>Κάντε κλικ στο εικονίδιο για να προσθέσετε μια εικόνα</a:t>
            </a:r>
            <a:endParaRPr kumimoji="0" lang="en-US" dirty="0"/>
          </a:p>
        </p:txBody>
      </p:sp>
      <p:sp>
        <p:nvSpPr>
          <p:cNvPr id="10" name="9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 Ελεύθερη σχεδίαση"/>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 Ελεύθερη σχεδίαση"/>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 Θέση τίτλου"/>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a:t>Kλικ για επεξεργασία του τίτλου</a:t>
            </a:r>
            <a:endParaRPr kumimoji="0" lang="en-US"/>
          </a:p>
        </p:txBody>
      </p:sp>
      <p:sp>
        <p:nvSpPr>
          <p:cNvPr id="30" name="29 - Θέση κειμένου"/>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a:t>Kλικ για επεξεργασία των στυλ του υποδείγματος</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10" name="9 - Θέση ημερομηνίας"/>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38934EA-A9D2-42E2-A88C-4E9274E3DA1C}" type="datetimeFigureOut">
              <a:rPr lang="el-GR" smtClean="0"/>
              <a:t>10/4/2024</a:t>
            </a:fld>
            <a:endParaRPr lang="el-GR"/>
          </a:p>
        </p:txBody>
      </p:sp>
      <p:sp>
        <p:nvSpPr>
          <p:cNvPr id="22" name="21 - Θέση υποσέλιδου"/>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17 - Θέση αριθμού διαφάνειας"/>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A63D94C-F540-4C27-B370-5F2BCD50404E}" type="slidenum">
              <a:rPr lang="el-GR" smtClean="0"/>
              <a:t>‹#›</a:t>
            </a:fld>
            <a:endParaRPr lang="el-GR"/>
          </a:p>
        </p:txBody>
      </p:sp>
      <p:grpSp>
        <p:nvGrpSpPr>
          <p:cNvPr id="2" name="1 - Ομάδα"/>
          <p:cNvGrpSpPr/>
          <p:nvPr/>
        </p:nvGrpSpPr>
        <p:grpSpPr>
          <a:xfrm>
            <a:off x="-19017" y="202408"/>
            <a:ext cx="9180548" cy="649224"/>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Jo Nesbo - metaixmio.gr"/>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4 - TextBox"/>
          <p:cNvSpPr txBox="1"/>
          <p:nvPr/>
        </p:nvSpPr>
        <p:spPr>
          <a:xfrm>
            <a:off x="214282" y="214290"/>
            <a:ext cx="3000396" cy="923330"/>
          </a:xfrm>
          <a:prstGeom prst="rect">
            <a:avLst/>
          </a:prstGeom>
          <a:noFill/>
        </p:spPr>
        <p:txBody>
          <a:bodyPr wrap="square" rtlCol="0">
            <a:spAutoFit/>
          </a:bodyPr>
          <a:lstStyle/>
          <a:p>
            <a:r>
              <a:rPr lang="en-US" sz="5400" dirty="0"/>
              <a:t>Jo </a:t>
            </a:r>
            <a:r>
              <a:rPr lang="el-GR" sz="5400" dirty="0"/>
              <a:t>Ν</a:t>
            </a:r>
            <a:r>
              <a:rPr lang="en-US" sz="5400" dirty="0"/>
              <a:t>esbo</a:t>
            </a:r>
            <a:endParaRPr lang="el-GR" sz="5400" dirty="0"/>
          </a:p>
        </p:txBody>
      </p:sp>
      <p:sp>
        <p:nvSpPr>
          <p:cNvPr id="6" name="5 - TextBox"/>
          <p:cNvSpPr txBox="1"/>
          <p:nvPr/>
        </p:nvSpPr>
        <p:spPr>
          <a:xfrm>
            <a:off x="142844" y="6215082"/>
            <a:ext cx="3357586" cy="369332"/>
          </a:xfrm>
          <a:prstGeom prst="rect">
            <a:avLst/>
          </a:prstGeom>
          <a:noFill/>
        </p:spPr>
        <p:txBody>
          <a:bodyPr wrap="square" rtlCol="0">
            <a:spAutoFit/>
          </a:bodyPr>
          <a:lstStyle/>
          <a:p>
            <a:r>
              <a:rPr lang="en-US" dirty="0"/>
              <a:t>A</a:t>
            </a:r>
            <a:r>
              <a:rPr lang="el-GR" dirty="0"/>
              <a:t>θανασια  Χαλβατσιωτη </a:t>
            </a: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42910" y="428604"/>
            <a:ext cx="4071966" cy="1071570"/>
          </a:xfrm>
        </p:spPr>
        <p:txBody>
          <a:bodyPr>
            <a:normAutofit/>
          </a:bodyPr>
          <a:lstStyle/>
          <a:p>
            <a:r>
              <a:rPr lang="el-GR" u="sng" dirty="0"/>
              <a:t>ΒΙΟΓΡΑΦΙΑ</a:t>
            </a:r>
          </a:p>
        </p:txBody>
      </p:sp>
      <p:sp>
        <p:nvSpPr>
          <p:cNvPr id="5" name="4 - Θέση περιεχομένου"/>
          <p:cNvSpPr>
            <a:spLocks noGrp="1"/>
          </p:cNvSpPr>
          <p:nvPr>
            <p:ph idx="1"/>
          </p:nvPr>
        </p:nvSpPr>
        <p:spPr>
          <a:xfrm>
            <a:off x="0" y="1857364"/>
            <a:ext cx="9144000" cy="1938992"/>
          </a:xfrm>
          <a:prstGeom prst="rect">
            <a:avLst/>
          </a:prstGeom>
        </p:spPr>
        <p:txBody>
          <a:bodyPr wrap="square">
            <a:spAutoFit/>
          </a:bodyPr>
          <a:lstStyle/>
          <a:p>
            <a:r>
              <a:rPr lang="el-GR" sz="2400" dirty="0"/>
              <a:t>Ο </a:t>
            </a:r>
            <a:r>
              <a:rPr lang="el-GR" sz="2400" b="1" dirty="0"/>
              <a:t>Γιου Νέσμπε</a:t>
            </a:r>
            <a:r>
              <a:rPr lang="el-GR" sz="2400" dirty="0"/>
              <a:t> είναι Νορβηγός συγγραφέας αστυνομικών μυθιστορημάτων, με πάνω από 20 βιβλία στο ενεργητικό του. Από τον Σεπτέμβριο του 2008, περισσότερα από ενάμισι εκατομμύριο αντίτυπα από τα μυθιστορήματά του έχουν πωληθεί στη Νορβηγία και το έργο του έχει μεταφραστεί σε πάνω από 40 γλώσσες. </a:t>
            </a:r>
          </a:p>
        </p:txBody>
      </p:sp>
      <p:pic>
        <p:nvPicPr>
          <p:cNvPr id="8194" name="Picture 2" descr="Ποια βιβλία του Jo Nesbo να διαβάσεις πρώτα - metaixmio.gr"/>
          <p:cNvPicPr>
            <a:picLocks noChangeAspect="1" noChangeArrowheads="1"/>
          </p:cNvPicPr>
          <p:nvPr/>
        </p:nvPicPr>
        <p:blipFill>
          <a:blip r:embed="rId2"/>
          <a:srcRect/>
          <a:stretch>
            <a:fillRect/>
          </a:stretch>
        </p:blipFill>
        <p:spPr bwMode="auto">
          <a:xfrm>
            <a:off x="785786" y="3929066"/>
            <a:ext cx="3571900" cy="2928934"/>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
        <p:nvSpPr>
          <p:cNvPr id="8196" name="AutoShape 4" descr="Ο Jo Nesbo στην Ελλάδα – Tetragwno.g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8198" name="AutoShape 6" descr="Ο Jo Nesbo στην Ελλάδα – Tetragwno.g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8200" name="Picture 8" descr="5 πράγματα που μάθαμε για τον Jo Nesbo όταν τον συναντήσαμε στην Αθήνα"/>
          <p:cNvPicPr>
            <a:picLocks noChangeAspect="1" noChangeArrowheads="1"/>
          </p:cNvPicPr>
          <p:nvPr/>
        </p:nvPicPr>
        <p:blipFill>
          <a:blip r:embed="rId3"/>
          <a:srcRect/>
          <a:stretch>
            <a:fillRect/>
          </a:stretch>
        </p:blipFill>
        <p:spPr bwMode="auto">
          <a:xfrm>
            <a:off x="4500562" y="3975116"/>
            <a:ext cx="4143404" cy="2882884"/>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ransition>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71472" y="571480"/>
            <a:ext cx="3857652" cy="857256"/>
          </a:xfrm>
        </p:spPr>
        <p:txBody>
          <a:bodyPr/>
          <a:lstStyle/>
          <a:p>
            <a:r>
              <a:rPr lang="el-GR" u="sng" dirty="0"/>
              <a:t>ΒΙΟΓΡΑΦΙΑ</a:t>
            </a:r>
          </a:p>
        </p:txBody>
      </p:sp>
      <p:sp>
        <p:nvSpPr>
          <p:cNvPr id="3" name="2 - Θέση περιεχομένου"/>
          <p:cNvSpPr>
            <a:spLocks noGrp="1"/>
          </p:cNvSpPr>
          <p:nvPr>
            <p:ph idx="1"/>
          </p:nvPr>
        </p:nvSpPr>
        <p:spPr>
          <a:xfrm>
            <a:off x="285720" y="1571612"/>
            <a:ext cx="8401080" cy="4752988"/>
          </a:xfrm>
        </p:spPr>
        <p:txBody>
          <a:bodyPr/>
          <a:lstStyle/>
          <a:p>
            <a:r>
              <a:rPr lang="el-GR" sz="2400" dirty="0"/>
              <a:t>Ο Νέσμπε γεννήθηκε και ζει στο Όσλο, αλλά μεγάλωσε στο Μόλντε. Αποφοίτησε από τη νορβηγική Οικονομική Σχολή με πτυχίο στα Οικονομικά και τη Διοίκηση Επιχειρήσεων. Ο Νέσμπε είναι κυρίως διάσημος για τα αστυνομικά μυθιστορήματά του με τον ντετέκτιβ Χάρι Χόλε, αλλά είναι επίσης ο βασικός τραγουδιστής και τραγουδοποιός για το νορβηγικό ροκ συγκρότημα Di Derre. </a:t>
            </a:r>
          </a:p>
          <a:p>
            <a:endParaRPr lang="el-GR" dirty="0"/>
          </a:p>
        </p:txBody>
      </p:sp>
      <p:pic>
        <p:nvPicPr>
          <p:cNvPr id="7170" name="Picture 2" descr="Ο Jo Nesbo επίτιμος διδάκτωρ ελληνικού πανεπιστημίου - Newsbomb"/>
          <p:cNvPicPr>
            <a:picLocks noChangeAspect="1" noChangeArrowheads="1"/>
          </p:cNvPicPr>
          <p:nvPr/>
        </p:nvPicPr>
        <p:blipFill>
          <a:blip r:embed="rId2"/>
          <a:srcRect/>
          <a:stretch>
            <a:fillRect/>
          </a:stretch>
        </p:blipFill>
        <p:spPr bwMode="auto">
          <a:xfrm>
            <a:off x="1214414" y="4286256"/>
            <a:ext cx="6357982" cy="2571744"/>
          </a:xfrm>
          <a:prstGeom prst="rect">
            <a:avLst/>
          </a:prstGeom>
          <a:ln>
            <a:noFill/>
          </a:ln>
          <a:effectLst>
            <a:softEdge rad="112500"/>
          </a:effectLst>
        </p:spPr>
      </p:pic>
    </p:spTree>
  </p:cSld>
  <p:clrMapOvr>
    <a:masterClrMapping/>
  </p:clrMapOvr>
  <p:transition>
    <p:wheel spokes="8"/>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785786" y="500042"/>
            <a:ext cx="3071834" cy="857256"/>
          </a:xfrm>
        </p:spPr>
        <p:txBody>
          <a:bodyPr>
            <a:normAutofit/>
          </a:bodyPr>
          <a:lstStyle/>
          <a:p>
            <a:r>
              <a:rPr lang="el-GR" u="sng" dirty="0"/>
              <a:t>ΒΙΒΛΙΑ</a:t>
            </a:r>
          </a:p>
        </p:txBody>
      </p:sp>
      <p:sp>
        <p:nvSpPr>
          <p:cNvPr id="3" name="2 - Θέση περιεχομένου"/>
          <p:cNvSpPr>
            <a:spLocks noGrp="1"/>
          </p:cNvSpPr>
          <p:nvPr>
            <p:ph idx="1"/>
          </p:nvPr>
        </p:nvSpPr>
        <p:spPr>
          <a:xfrm>
            <a:off x="357158" y="1500174"/>
            <a:ext cx="8329642" cy="4824426"/>
          </a:xfrm>
        </p:spPr>
        <p:txBody>
          <a:bodyPr>
            <a:normAutofit/>
          </a:bodyPr>
          <a:lstStyle/>
          <a:p>
            <a:r>
              <a:rPr lang="el-GR" sz="2400" dirty="0"/>
              <a:t>Τα βιβλία του ξεπερνούν σε πωλήσεις τα 55 εκατομμύρια αντίτυπα παγκοσμίως και εκδίδονται σε περισσότερες από 50 χώρες. Μερικά από αυτά είναι</a:t>
            </a:r>
            <a:r>
              <a:rPr lang="en-US" sz="2400" dirty="0"/>
              <a:t>:</a:t>
            </a:r>
            <a:r>
              <a:rPr lang="el-GR" sz="2400" dirty="0"/>
              <a:t> </a:t>
            </a:r>
          </a:p>
          <a:p>
            <a:r>
              <a:rPr lang="el-GR" sz="2400" dirty="0"/>
              <a:t>Οι κατσαρίδες (1998), </a:t>
            </a:r>
          </a:p>
          <a:p>
            <a:r>
              <a:rPr lang="el-GR" sz="2400" dirty="0"/>
              <a:t>Ο κοκκινολαίμης (2000), </a:t>
            </a:r>
          </a:p>
          <a:p>
            <a:r>
              <a:rPr lang="el-GR" sz="2400" dirty="0"/>
              <a:t>Νέμεσις (2002), </a:t>
            </a:r>
          </a:p>
          <a:p>
            <a:r>
              <a:rPr lang="el-GR" sz="2400" dirty="0"/>
              <a:t>Το αστέρι του διαβόλου (2003),</a:t>
            </a:r>
          </a:p>
          <a:p>
            <a:r>
              <a:rPr lang="el-GR" sz="2400" dirty="0"/>
              <a:t>Ο λυτρωτής (2005), </a:t>
            </a:r>
          </a:p>
          <a:p>
            <a:r>
              <a:rPr lang="el-GR" sz="2400" dirty="0"/>
              <a:t>Ο χιονάνθρωπος (2007)</a:t>
            </a:r>
          </a:p>
        </p:txBody>
      </p:sp>
      <p:pic>
        <p:nvPicPr>
          <p:cNvPr id="6146" name="Picture 2" descr="Jo Nesbø Harry Hole Thriller Collection (10 Book Set) by Jo Nesbø |  Goodreads"/>
          <p:cNvPicPr>
            <a:picLocks noChangeAspect="1" noChangeArrowheads="1"/>
          </p:cNvPicPr>
          <p:nvPr/>
        </p:nvPicPr>
        <p:blipFill>
          <a:blip r:embed="rId2"/>
          <a:srcRect/>
          <a:stretch>
            <a:fillRect/>
          </a:stretch>
        </p:blipFill>
        <p:spPr bwMode="auto">
          <a:xfrm>
            <a:off x="5000628" y="2643182"/>
            <a:ext cx="3714776" cy="3619492"/>
          </a:xfrm>
          <a:prstGeom prst="rect">
            <a:avLst/>
          </a:prstGeom>
          <a:noFill/>
        </p:spPr>
      </p:pic>
    </p:spTree>
  </p:cSld>
  <p:clrMapOvr>
    <a:masterClrMapping/>
  </p:clrMapOvr>
  <p:transition>
    <p:strips dir="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785786" y="642918"/>
            <a:ext cx="3500462" cy="714380"/>
          </a:xfrm>
        </p:spPr>
        <p:txBody>
          <a:bodyPr>
            <a:normAutofit fontScale="90000"/>
          </a:bodyPr>
          <a:lstStyle/>
          <a:p>
            <a:r>
              <a:rPr lang="el-GR" u="sng" dirty="0"/>
              <a:t>ΒΙΒΛΙΑ</a:t>
            </a:r>
          </a:p>
        </p:txBody>
      </p:sp>
      <p:sp>
        <p:nvSpPr>
          <p:cNvPr id="3" name="2 - Θέση περιεχομένου"/>
          <p:cNvSpPr>
            <a:spLocks noGrp="1"/>
          </p:cNvSpPr>
          <p:nvPr>
            <p:ph idx="1"/>
          </p:nvPr>
        </p:nvSpPr>
        <p:spPr>
          <a:xfrm>
            <a:off x="285720" y="1714488"/>
            <a:ext cx="8858280" cy="5143512"/>
          </a:xfrm>
        </p:spPr>
        <p:txBody>
          <a:bodyPr>
            <a:normAutofit/>
          </a:bodyPr>
          <a:lstStyle/>
          <a:p>
            <a:r>
              <a:rPr lang="el-GR" sz="2400" dirty="0"/>
              <a:t>Η λεοπάρδαλη (2009)</a:t>
            </a:r>
          </a:p>
          <a:p>
            <a:r>
              <a:rPr lang="el-GR" sz="2400" dirty="0"/>
              <a:t>Ο φαντομάς (2011)</a:t>
            </a:r>
          </a:p>
          <a:p>
            <a:r>
              <a:rPr lang="el-GR" sz="2400" dirty="0"/>
              <a:t> Αστυνομία (2013)</a:t>
            </a:r>
          </a:p>
          <a:p>
            <a:r>
              <a:rPr lang="el-GR" sz="2400" dirty="0"/>
              <a:t> Η δίψα (2017)</a:t>
            </a:r>
          </a:p>
          <a:p>
            <a:r>
              <a:rPr lang="el-GR" sz="2400" dirty="0"/>
              <a:t> Μαχαίρι (2019)</a:t>
            </a:r>
          </a:p>
          <a:p>
            <a:r>
              <a:rPr lang="el-GR" sz="2400" dirty="0"/>
              <a:t>Ματωμένη σελήνη (2022)</a:t>
            </a:r>
          </a:p>
          <a:p>
            <a:r>
              <a:rPr lang="el-GR" sz="2400" dirty="0"/>
              <a:t>Νυχτερίδα (1997)</a:t>
            </a:r>
          </a:p>
          <a:p>
            <a:pPr>
              <a:buNone/>
            </a:pPr>
            <a:r>
              <a:rPr lang="el-GR" sz="2600" u="sng" dirty="0"/>
              <a:t> </a:t>
            </a:r>
            <a:endParaRPr lang="el-GR" sz="2400" u="sng" dirty="0"/>
          </a:p>
        </p:txBody>
      </p:sp>
      <p:pic>
        <p:nvPicPr>
          <p:cNvPr id="5124" name="Picture 4" descr="Jo Nesbo Books Bundle | eBay"/>
          <p:cNvPicPr>
            <a:picLocks noChangeAspect="1" noChangeArrowheads="1"/>
          </p:cNvPicPr>
          <p:nvPr/>
        </p:nvPicPr>
        <p:blipFill>
          <a:blip r:embed="rId2"/>
          <a:srcRect/>
          <a:stretch>
            <a:fillRect/>
          </a:stretch>
        </p:blipFill>
        <p:spPr bwMode="auto">
          <a:xfrm>
            <a:off x="4572000" y="1571612"/>
            <a:ext cx="4286280" cy="3857652"/>
          </a:xfrm>
          <a:prstGeom prst="rect">
            <a:avLst/>
          </a:prstGeom>
          <a:ln>
            <a:noFill/>
          </a:ln>
          <a:effectLst>
            <a:softEdge rad="112500"/>
          </a:effectLst>
        </p:spPr>
      </p:pic>
    </p:spTree>
  </p:cSld>
  <p:clrMapOvr>
    <a:masterClrMapping/>
  </p:clrMapOvr>
  <p:transition>
    <p:comb/>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714348" y="642918"/>
            <a:ext cx="7972452" cy="714380"/>
          </a:xfrm>
        </p:spPr>
        <p:txBody>
          <a:bodyPr>
            <a:normAutofit fontScale="90000"/>
          </a:bodyPr>
          <a:lstStyle/>
          <a:p>
            <a:r>
              <a:rPr lang="el-GR" u="sng" dirty="0"/>
              <a:t>ΒΙΒΛΙΑ</a:t>
            </a:r>
          </a:p>
        </p:txBody>
      </p:sp>
      <p:sp>
        <p:nvSpPr>
          <p:cNvPr id="3" name="2 - Θέση περιεχομένου"/>
          <p:cNvSpPr>
            <a:spLocks noGrp="1"/>
          </p:cNvSpPr>
          <p:nvPr>
            <p:ph idx="1"/>
          </p:nvPr>
        </p:nvSpPr>
        <p:spPr>
          <a:xfrm>
            <a:off x="214282" y="1571612"/>
            <a:ext cx="8472518" cy="4752988"/>
          </a:xfrm>
        </p:spPr>
        <p:txBody>
          <a:bodyPr>
            <a:normAutofit/>
          </a:bodyPr>
          <a:lstStyle/>
          <a:p>
            <a:pPr>
              <a:buNone/>
            </a:pPr>
            <a:r>
              <a:rPr lang="el-GR" sz="2400" u="sng" dirty="0"/>
              <a:t>Εκτός της σειράς Χάρι Χόλε κυκλοφορούν</a:t>
            </a:r>
            <a:r>
              <a:rPr lang="en-US" sz="2400" u="sng" dirty="0"/>
              <a:t>:</a:t>
            </a:r>
          </a:p>
          <a:p>
            <a:r>
              <a:rPr lang="el-GR" sz="2400" dirty="0"/>
              <a:t>Κυνηγοί κεφαλών (2008)</a:t>
            </a:r>
            <a:endParaRPr lang="en-US" sz="2400" dirty="0"/>
          </a:p>
          <a:p>
            <a:r>
              <a:rPr lang="el-GR" sz="2400" dirty="0"/>
              <a:t>Ο γιος (2014</a:t>
            </a:r>
            <a:r>
              <a:rPr lang="en-US" sz="2400" dirty="0"/>
              <a:t>)</a:t>
            </a:r>
          </a:p>
          <a:p>
            <a:r>
              <a:rPr lang="el-GR" sz="2400" dirty="0"/>
              <a:t>Αίμα στο χιόνι (2014)</a:t>
            </a:r>
            <a:endParaRPr lang="en-US" sz="2400" dirty="0"/>
          </a:p>
          <a:p>
            <a:r>
              <a:rPr lang="el-GR" sz="2400" dirty="0"/>
              <a:t> Περισσότερο αίμα (2015),</a:t>
            </a:r>
            <a:endParaRPr lang="en-US" sz="2400" dirty="0"/>
          </a:p>
          <a:p>
            <a:r>
              <a:rPr lang="el-GR" sz="2400" dirty="0"/>
              <a:t>Το βασίλειο (2020) </a:t>
            </a:r>
            <a:endParaRPr lang="en-US" sz="2400" dirty="0"/>
          </a:p>
          <a:p>
            <a:r>
              <a:rPr lang="el-GR" sz="2400" dirty="0"/>
              <a:t>Ο Άρχοντας της Ζήλιας</a:t>
            </a:r>
            <a:r>
              <a:rPr lang="en-US" sz="2400" dirty="0"/>
              <a:t> (2021)</a:t>
            </a:r>
            <a:endParaRPr lang="el-GR" sz="2400" dirty="0"/>
          </a:p>
          <a:p>
            <a:r>
              <a:rPr lang="el-GR" sz="2400" dirty="0"/>
              <a:t>Μ</a:t>
            </a:r>
            <a:r>
              <a:rPr lang="en-US" sz="2400" dirty="0"/>
              <a:t>acbeth (2018)</a:t>
            </a:r>
            <a:endParaRPr lang="el-GR" sz="2400" dirty="0"/>
          </a:p>
        </p:txBody>
      </p:sp>
    </p:spTree>
  </p:cSld>
  <p:clrMapOvr>
    <a:masterClrMapping/>
  </p:clrMapOvr>
  <p:transition>
    <p:randomBar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ΒΡΑΒΕΙΑ</a:t>
            </a:r>
          </a:p>
        </p:txBody>
      </p:sp>
      <p:sp>
        <p:nvSpPr>
          <p:cNvPr id="3" name="2 - Θέση περιεχομένου"/>
          <p:cNvSpPr>
            <a:spLocks noGrp="1"/>
          </p:cNvSpPr>
          <p:nvPr>
            <p:ph idx="1"/>
          </p:nvPr>
        </p:nvSpPr>
        <p:spPr/>
        <p:txBody>
          <a:bodyPr/>
          <a:lstStyle/>
          <a:p>
            <a:endParaRPr lang="el-GR"/>
          </a:p>
        </p:txBody>
      </p:sp>
      <p:pic>
        <p:nvPicPr>
          <p:cNvPr id="4098" name="Picture 2" descr="Ο Jo Nesbo στην Αθήνα: «Η πραγματικότητα είναι αρκετά τρομακτική από μόνη  της» - Newsbomb"/>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4 - TextBox"/>
          <p:cNvSpPr txBox="1"/>
          <p:nvPr/>
        </p:nvSpPr>
        <p:spPr>
          <a:xfrm>
            <a:off x="785786" y="214290"/>
            <a:ext cx="6929486" cy="769441"/>
          </a:xfrm>
          <a:prstGeom prst="rect">
            <a:avLst/>
          </a:prstGeom>
          <a:noFill/>
        </p:spPr>
        <p:txBody>
          <a:bodyPr wrap="square" rtlCol="0">
            <a:spAutoFit/>
          </a:bodyPr>
          <a:lstStyle/>
          <a:p>
            <a:r>
              <a:rPr lang="el-GR" sz="4400" u="sng" dirty="0"/>
              <a:t>ΒΡΑΒΕΙΑ</a:t>
            </a:r>
          </a:p>
        </p:txBody>
      </p:sp>
      <p:sp>
        <p:nvSpPr>
          <p:cNvPr id="7" name="6 - Ορθογώνιο"/>
          <p:cNvSpPr/>
          <p:nvPr/>
        </p:nvSpPr>
        <p:spPr>
          <a:xfrm>
            <a:off x="214282" y="1928802"/>
            <a:ext cx="2286016" cy="2714644"/>
          </a:xfrm>
          <a:prstGeom prst="rect">
            <a:avLst/>
          </a:prstGeom>
        </p:spPr>
        <p:style>
          <a:lnRef idx="3">
            <a:schemeClr val="lt1"/>
          </a:lnRef>
          <a:fillRef idx="1">
            <a:schemeClr val="dk1"/>
          </a:fillRef>
          <a:effectRef idx="1">
            <a:schemeClr val="dk1"/>
          </a:effectRef>
          <a:fontRef idx="minor">
            <a:schemeClr val="lt1"/>
          </a:fontRef>
        </p:style>
        <p:txBody>
          <a:bodyPr rtlCol="0" anchor="ctr"/>
          <a:lstStyle/>
          <a:p>
            <a:pPr algn="ctr"/>
            <a:r>
              <a:rPr lang="en-US" dirty="0">
                <a:solidFill>
                  <a:schemeClr val="bg1"/>
                </a:solidFill>
              </a:rPr>
              <a:t>Riverton Prize</a:t>
            </a:r>
          </a:p>
          <a:p>
            <a:pPr algn="ctr"/>
            <a:r>
              <a:rPr lang="en-US" dirty="0">
                <a:solidFill>
                  <a:schemeClr val="bg1"/>
                </a:solidFill>
              </a:rPr>
              <a:t>Glass Key</a:t>
            </a:r>
          </a:p>
          <a:p>
            <a:pPr algn="ctr"/>
            <a:r>
              <a:rPr lang="en-US" dirty="0">
                <a:solidFill>
                  <a:schemeClr val="bg1"/>
                </a:solidFill>
              </a:rPr>
              <a:t>Bookseller's Prize</a:t>
            </a:r>
            <a:endParaRPr lang="el-GR" dirty="0">
              <a:solidFill>
                <a:schemeClr val="bg1"/>
              </a:solidFill>
            </a:endParaRPr>
          </a:p>
        </p:txBody>
      </p:sp>
      <p:sp>
        <p:nvSpPr>
          <p:cNvPr id="13" name="12 - TextBox"/>
          <p:cNvSpPr txBox="1"/>
          <p:nvPr/>
        </p:nvSpPr>
        <p:spPr>
          <a:xfrm>
            <a:off x="3143240" y="1428736"/>
            <a:ext cx="2143140" cy="369332"/>
          </a:xfrm>
          <a:prstGeom prst="rect">
            <a:avLst/>
          </a:prstGeom>
          <a:noFill/>
        </p:spPr>
        <p:txBody>
          <a:bodyPr wrap="square" rtlCol="0">
            <a:spAutoFit/>
          </a:bodyPr>
          <a:lstStyle/>
          <a:p>
            <a:endParaRPr lang="el-GR" dirty="0"/>
          </a:p>
        </p:txBody>
      </p:sp>
      <p:sp>
        <p:nvSpPr>
          <p:cNvPr id="14" name="13 - TextBox"/>
          <p:cNvSpPr txBox="1"/>
          <p:nvPr/>
        </p:nvSpPr>
        <p:spPr>
          <a:xfrm>
            <a:off x="3214678" y="1428736"/>
            <a:ext cx="2143140" cy="369332"/>
          </a:xfrm>
          <a:prstGeom prst="rect">
            <a:avLst/>
          </a:prstGeom>
          <a:noFill/>
        </p:spPr>
        <p:txBody>
          <a:bodyPr wrap="square" rtlCol="0">
            <a:spAutoFit/>
          </a:bodyPr>
          <a:lstStyle/>
          <a:p>
            <a:endParaRPr lang="el-GR" dirty="0"/>
          </a:p>
        </p:txBody>
      </p:sp>
      <p:sp>
        <p:nvSpPr>
          <p:cNvPr id="15" name="14 - Ορθογώνιο"/>
          <p:cNvSpPr/>
          <p:nvPr/>
        </p:nvSpPr>
        <p:spPr>
          <a:xfrm>
            <a:off x="6357950" y="1928802"/>
            <a:ext cx="2571768" cy="2714644"/>
          </a:xfrm>
          <a:prstGeom prst="rect">
            <a:avLst/>
          </a:prstGeom>
        </p:spPr>
        <p:style>
          <a:lnRef idx="3">
            <a:schemeClr val="lt1"/>
          </a:lnRef>
          <a:fillRef idx="1">
            <a:schemeClr val="dk1"/>
          </a:fillRef>
          <a:effectRef idx="1">
            <a:schemeClr val="dk1"/>
          </a:effectRef>
          <a:fontRef idx="minor">
            <a:schemeClr val="lt1"/>
          </a:fontRef>
        </p:style>
        <p:txBody>
          <a:bodyPr rtlCol="0" anchor="ctr"/>
          <a:lstStyle/>
          <a:p>
            <a:pPr algn="ctr"/>
            <a:r>
              <a:rPr lang="en-US" dirty="0"/>
              <a:t>Peer Gynt Prize</a:t>
            </a:r>
          </a:p>
          <a:p>
            <a:pPr algn="ctr"/>
            <a:r>
              <a:rPr lang="en-US" dirty="0"/>
              <a:t>Mads Wiel Nygaard’s Endowment</a:t>
            </a:r>
          </a:p>
          <a:p>
            <a:pPr algn="ctr"/>
            <a:r>
              <a:rPr lang="en-US" dirty="0"/>
              <a:t>Finnish Academy</a:t>
            </a:r>
            <a:endParaRPr lang="el-GR" dirty="0"/>
          </a:p>
        </p:txBody>
      </p:sp>
    </p:spTree>
  </p:cSld>
  <p:clrMapOvr>
    <a:masterClrMapping/>
  </p:clrMapOvr>
  <p:transition>
    <p:checker dir="vert"/>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91</TotalTime>
  <Words>274</Words>
  <Application>Microsoft Office PowerPoint</Application>
  <PresentationFormat>Προβολή στην οθόνη (4:3)</PresentationFormat>
  <Paragraphs>40</Paragraphs>
  <Slides>7</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7</vt:i4>
      </vt:variant>
    </vt:vector>
  </HeadingPairs>
  <TitlesOfParts>
    <vt:vector size="11" baseType="lpstr">
      <vt:lpstr>Calibri</vt:lpstr>
      <vt:lpstr>Constantia</vt:lpstr>
      <vt:lpstr>Wingdings 2</vt:lpstr>
      <vt:lpstr>Ροή</vt:lpstr>
      <vt:lpstr>Παρουσίαση του PowerPoint</vt:lpstr>
      <vt:lpstr>ΒΙΟΓΡΑΦΙΑ</vt:lpstr>
      <vt:lpstr>ΒΙΟΓΡΑΦΙΑ</vt:lpstr>
      <vt:lpstr>ΒΙΒΛΙΑ</vt:lpstr>
      <vt:lpstr>ΒΙΒΛΙΑ</vt:lpstr>
      <vt:lpstr>ΒΙΒΛΙΑ</vt:lpstr>
      <vt:lpstr>ΒΡΑΒΕΙΑ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KOSTAS</dc:creator>
  <cp:lastModifiedBy>User</cp:lastModifiedBy>
  <cp:revision>11</cp:revision>
  <dcterms:created xsi:type="dcterms:W3CDTF">2024-04-08T14:34:33Z</dcterms:created>
  <dcterms:modified xsi:type="dcterms:W3CDTF">2024-04-10T16:12:44Z</dcterms:modified>
</cp:coreProperties>
</file>