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3" r:id="rId11"/>
    <p:sldId id="267" r:id="rId12"/>
    <p:sldId id="265"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835067-1DBC-4EC1-AD59-4BFAECFABC9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7678119-9A82-64E1-11C4-1CD43270B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9894F48-D1EE-C715-C987-111D5D5B1A6E}"/>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7FC0CDA0-D38B-7B6C-2D29-58875ACB51D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8BEE3B-C175-4B32-3E7A-F1136F7ED24A}"/>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94003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B585E2-EA1F-1967-F6B9-B4A8D4B2B0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AF0EE97-3977-A08E-8AF8-9284F8E82DF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631E015-793B-AB36-F0AD-612E1CB5A70E}"/>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10656B48-6CF8-7950-B592-2A477B96D30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F47E1B8-25BE-2108-61E7-DF519C4E1ECF}"/>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146642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9415A7B-62E1-94BD-B250-F71F7F33A02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153BD36-2414-A91F-07F8-0CDE747CBC8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75CBBEE-3531-BD74-CF6C-A6E8F05F97F0}"/>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18FA9B9C-896B-7E3E-6EDE-C282D365D4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716E333-F5D1-5F42-7F3F-07F2E3277CF2}"/>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214396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8EE941-FECD-D907-7093-76C9B46C951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7B955EB-7517-D526-BBF1-9011A70A2FC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BF07E6E-417B-87F1-262C-47C126E29A70}"/>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9E70182A-091F-E3A8-8FB9-0CCD23E2829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140828A-1133-A9BA-54FD-0AA7DCCE9486}"/>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207131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E00F06-C6A7-81DF-E0D2-C1E8CE6652D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8D75841-4AFA-D42E-19B6-198AA274F6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9A9236B-2D51-9F56-D974-0EC9E0B9E328}"/>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F152F09B-ED2A-C410-79A2-16471DA02F3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FCEA8EB-1D55-1C4C-727D-17B1E05DFE8A}"/>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333258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0649D4-A215-858C-8F54-853EC422A48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DBC1AB5-5F9B-C535-F26F-0E4A288F192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306CAA1-2C74-5D6D-C473-8EB4E193E53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6CEC9A8-2B30-073C-725C-210EEDAD3599}"/>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6" name="Θέση υποσέλιδου 5">
            <a:extLst>
              <a:ext uri="{FF2B5EF4-FFF2-40B4-BE49-F238E27FC236}">
                <a16:creationId xmlns:a16="http://schemas.microsoft.com/office/drawing/2014/main" id="{47DAD720-C5A9-7851-C441-92267879852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57A5242-3D9C-1CAE-93B8-FC3D9D89E32D}"/>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52954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BB2E8D-CCE7-D543-DB7F-39BAAF3EF59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1F735BD-AC2A-2812-CC08-B51E50F896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8810DAE-62B2-D684-7ADF-C6DF2CC767C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0E6DD3B-A19A-514F-83A5-E19DFA346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D2184DF-A070-A269-DA79-B585F55304B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3B469C4-801C-C0D1-E715-1E4A3BC18864}"/>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8" name="Θέση υποσέλιδου 7">
            <a:extLst>
              <a:ext uri="{FF2B5EF4-FFF2-40B4-BE49-F238E27FC236}">
                <a16:creationId xmlns:a16="http://schemas.microsoft.com/office/drawing/2014/main" id="{1DBD494F-F34A-1602-14C5-9A476A9E3A6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4192104-5105-D852-9FEC-717338E5F628}"/>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239181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17F9DB-91BD-7B70-7048-484D0F6C7D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0763268-68CB-805E-45B2-862B7639E858}"/>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4" name="Θέση υποσέλιδου 3">
            <a:extLst>
              <a:ext uri="{FF2B5EF4-FFF2-40B4-BE49-F238E27FC236}">
                <a16:creationId xmlns:a16="http://schemas.microsoft.com/office/drawing/2014/main" id="{C3DE5A26-700A-48FE-5BE9-C820751E793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D1C01768-D5B5-B464-BB6E-BACCEAC13409}"/>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11935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04DB37F-3FFA-7086-B81B-16B8CDB43779}"/>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3" name="Θέση υποσέλιδου 2">
            <a:extLst>
              <a:ext uri="{FF2B5EF4-FFF2-40B4-BE49-F238E27FC236}">
                <a16:creationId xmlns:a16="http://schemas.microsoft.com/office/drawing/2014/main" id="{F53EF121-2808-DF7D-012F-B201987F51C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4E9D5FF-6D34-9900-7C55-F6B3C871267F}"/>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115010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9E54ED-C5CF-B015-ADF8-112BDE88187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8D3EEAC-FB17-49C7-6DAB-B713AFD1F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F8CF48B-60B0-B0E1-71C0-6669A0C6F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0B67559-0BA4-2E9A-8C1F-EC65F08F2041}"/>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6" name="Θέση υποσέλιδου 5">
            <a:extLst>
              <a:ext uri="{FF2B5EF4-FFF2-40B4-BE49-F238E27FC236}">
                <a16:creationId xmlns:a16="http://schemas.microsoft.com/office/drawing/2014/main" id="{EF767460-56E6-AA30-CE44-6E6C35D1A86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E37B083-3F51-31A1-035A-526983273EA5}"/>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240181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FE3E76-8221-7631-2F13-A9BE802E6B8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609F074-DF4A-4744-987D-F95665735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AE2C73B-C0FF-07AF-1B37-410EA0546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BB2FEE4-8A70-4365-108F-771CD89E1036}"/>
              </a:ext>
            </a:extLst>
          </p:cNvPr>
          <p:cNvSpPr>
            <a:spLocks noGrp="1"/>
          </p:cNvSpPr>
          <p:nvPr>
            <p:ph type="dt" sz="half" idx="10"/>
          </p:nvPr>
        </p:nvSpPr>
        <p:spPr/>
        <p:txBody>
          <a:bodyPr/>
          <a:lstStyle/>
          <a:p>
            <a:fld id="{2E36C3EE-66F6-45F2-A828-C6FBD40C4F9C}" type="datetimeFigureOut">
              <a:rPr lang="el-GR" smtClean="0"/>
              <a:pPr/>
              <a:t>14/3/2024</a:t>
            </a:fld>
            <a:endParaRPr lang="el-GR"/>
          </a:p>
        </p:txBody>
      </p:sp>
      <p:sp>
        <p:nvSpPr>
          <p:cNvPr id="6" name="Θέση υποσέλιδου 5">
            <a:extLst>
              <a:ext uri="{FF2B5EF4-FFF2-40B4-BE49-F238E27FC236}">
                <a16:creationId xmlns:a16="http://schemas.microsoft.com/office/drawing/2014/main" id="{AAAC0A7E-0CA4-BE9B-8B13-66A39F3E965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046A7CE-2BC5-B4ED-1C77-4265055900FD}"/>
              </a:ext>
            </a:extLst>
          </p:cNvPr>
          <p:cNvSpPr>
            <a:spLocks noGrp="1"/>
          </p:cNvSpPr>
          <p:nvPr>
            <p:ph type="sldNum" sz="quarter" idx="12"/>
          </p:nvPr>
        </p:nvSpPr>
        <p:spPr/>
        <p:txBody>
          <a:bodyPr/>
          <a:lstStyle/>
          <a:p>
            <a:fld id="{B92CF78E-9578-483D-A7BA-D17E1359EA3D}" type="slidenum">
              <a:rPr lang="el-GR" smtClean="0"/>
              <a:pPr/>
              <a:t>‹#›</a:t>
            </a:fld>
            <a:endParaRPr lang="el-GR"/>
          </a:p>
        </p:txBody>
      </p:sp>
    </p:spTree>
    <p:extLst>
      <p:ext uri="{BB962C8B-B14F-4D97-AF65-F5344CB8AC3E}">
        <p14:creationId xmlns:p14="http://schemas.microsoft.com/office/powerpoint/2010/main" val="67474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0C4FBA0-804F-ED36-5500-8803F23F6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BD22257-5EAC-7FAC-C658-EE9D3A4503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6B41B83-9D59-7E5E-5410-7B2F480ED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6C3EE-66F6-45F2-A828-C6FBD40C4F9C}" type="datetimeFigureOut">
              <a:rPr lang="el-GR" smtClean="0"/>
              <a:pPr/>
              <a:t>14/3/2024</a:t>
            </a:fld>
            <a:endParaRPr lang="el-GR"/>
          </a:p>
        </p:txBody>
      </p:sp>
      <p:sp>
        <p:nvSpPr>
          <p:cNvPr id="5" name="Θέση υποσέλιδου 4">
            <a:extLst>
              <a:ext uri="{FF2B5EF4-FFF2-40B4-BE49-F238E27FC236}">
                <a16:creationId xmlns:a16="http://schemas.microsoft.com/office/drawing/2014/main" id="{4125BBC8-2BFB-5CC7-B8AB-AA9F215A6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D32A780-D10C-1154-4501-01EB8C415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CF78E-9578-483D-A7BA-D17E1359EA3D}" type="slidenum">
              <a:rPr lang="el-GR" smtClean="0"/>
              <a:pPr/>
              <a:t>‹#›</a:t>
            </a:fld>
            <a:endParaRPr lang="el-GR"/>
          </a:p>
        </p:txBody>
      </p:sp>
    </p:spTree>
    <p:extLst>
      <p:ext uri="{BB962C8B-B14F-4D97-AF65-F5344CB8AC3E}">
        <p14:creationId xmlns:p14="http://schemas.microsoft.com/office/powerpoint/2010/main" val="269911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url=https%3A%2F%2Fwww.filosofikilithos.gr%2Fypatia-i-martyras-tis-sofias%2F&amp;psig=AOvVaw2oqcoqS63PohNWxH-relBh&amp;ust=1710094098836000&amp;source=images&amp;cd=vfe&amp;opi=89978449&amp;ved=0CAUQjB1qFwoTCKiVrI3j54QDFQAAAAAdAAAAABAT" TargetMode="External"/><Relationship Id="rId2" Type="http://schemas.openxmlformats.org/officeDocument/2006/relationships/hyperlink" Target="https://www.google.com/url?sa=i&amp;url=https%3A%2F%2Fwww.impantokratoros.gr%2FAg_kyrillos-Ypatia.el.aspx&amp;psig=AOvVaw2oqcoqS63PohNWxH-relBh&amp;ust=1710094098836000&amp;source=images&amp;cd=vfe&amp;opi=89978449&amp;ved=0CAUQjB1qFwoTCKiVrI3j54QDFQAAAAAdAAAAABAE" TargetMode="External"/><Relationship Id="rId1" Type="http://schemas.openxmlformats.org/officeDocument/2006/relationships/slideLayout" Target="../slideLayouts/slideLayout2.xml"/><Relationship Id="rId5" Type="http://schemas.openxmlformats.org/officeDocument/2006/relationships/hyperlink" Target="bgzBDqp&amp;ust=1710095509801000&amp;source=images&amp;cd=vfe&amp;opi=89978449&amp;ved=0CAUQjB1qFwoTCPjHt67o54QDFQAAAAAdAAAAABAx" TargetMode="External"/><Relationship Id="rId4" Type="http://schemas.openxmlformats.org/officeDocument/2006/relationships/hyperlink" Target="https://www.google.com/url?sa=i&amp;url=https%3A%2F%2Fwww.eef.edu.gr%2Fel%2Farthra%2Fypatia-i-aleksandrini%2F&amp;psig=AOvVaw2oqcoqS63PohNWxH-relBh&amp;ust=1710094098836000&amp;source=images&amp;cd=vfe&amp;opi=89978449&amp;ved=0CAUQjB1qFwoTCKiVrI3j54QDFQAAAAAdAAAAABA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6AB2A9-3B7A-D5E7-D1E3-2B2BB0584095}"/>
              </a:ext>
            </a:extLst>
          </p:cNvPr>
          <p:cNvSpPr>
            <a:spLocks noGrp="1"/>
          </p:cNvSpPr>
          <p:nvPr>
            <p:ph type="ctrTitle"/>
          </p:nvPr>
        </p:nvSpPr>
        <p:spPr>
          <a:xfrm>
            <a:off x="1540933" y="360363"/>
            <a:ext cx="9144000" cy="909637"/>
          </a:xfrm>
        </p:spPr>
        <p:txBody>
          <a:bodyPr>
            <a:normAutofit fontScale="90000"/>
          </a:bodyPr>
          <a:lstStyle/>
          <a:p>
            <a:r>
              <a:rPr lang="el-GR" dirty="0">
                <a:latin typeface="Palatino Linotype" panose="02040502050505030304" pitchFamily="18" charset="0"/>
              </a:rPr>
              <a:t>Η Υπατία</a:t>
            </a:r>
          </a:p>
        </p:txBody>
      </p:sp>
      <p:sp>
        <p:nvSpPr>
          <p:cNvPr id="3" name="Υπότιτλος 2">
            <a:extLst>
              <a:ext uri="{FF2B5EF4-FFF2-40B4-BE49-F238E27FC236}">
                <a16:creationId xmlns:a16="http://schemas.microsoft.com/office/drawing/2014/main" id="{EC4B58E9-61FF-B024-99BC-C98099B5B47A}"/>
              </a:ext>
            </a:extLst>
          </p:cNvPr>
          <p:cNvSpPr>
            <a:spLocks noGrp="1"/>
          </p:cNvSpPr>
          <p:nvPr>
            <p:ph type="subTitle" idx="1"/>
          </p:nvPr>
        </p:nvSpPr>
        <p:spPr>
          <a:xfrm>
            <a:off x="1532467" y="6079067"/>
            <a:ext cx="9144000" cy="635000"/>
          </a:xfrm>
        </p:spPr>
        <p:txBody>
          <a:bodyPr/>
          <a:lstStyle/>
          <a:p>
            <a:r>
              <a:rPr lang="el-GR" dirty="0">
                <a:latin typeface="Palatino Linotype" panose="02040502050505030304" pitchFamily="18" charset="0"/>
              </a:rPr>
              <a:t>Εύη </a:t>
            </a:r>
            <a:r>
              <a:rPr lang="el-GR" dirty="0" err="1">
                <a:latin typeface="Palatino Linotype" panose="02040502050505030304" pitchFamily="18" charset="0"/>
              </a:rPr>
              <a:t>Χουσαλά</a:t>
            </a:r>
            <a:r>
              <a:rPr lang="el-GR" dirty="0">
                <a:latin typeface="Palatino Linotype" panose="02040502050505030304" pitchFamily="18" charset="0"/>
              </a:rPr>
              <a:t> και Ιωάννα </a:t>
            </a:r>
            <a:r>
              <a:rPr lang="el-GR" dirty="0" err="1">
                <a:latin typeface="Palatino Linotype" panose="02040502050505030304" pitchFamily="18" charset="0"/>
              </a:rPr>
              <a:t>Τρουπή</a:t>
            </a:r>
            <a:endParaRPr lang="el-GR" dirty="0">
              <a:latin typeface="Palatino Linotype" panose="02040502050505030304" pitchFamily="18" charset="0"/>
            </a:endParaRPr>
          </a:p>
        </p:txBody>
      </p:sp>
      <p:pic>
        <p:nvPicPr>
          <p:cNvPr id="10242" name="Picture 2" descr="Υπατία: Το διαχρονικό σύμβολο γυναικείας χειραφέτησης - Μικροπράγματα"/>
          <p:cNvPicPr>
            <a:picLocks noChangeAspect="1" noChangeArrowheads="1"/>
          </p:cNvPicPr>
          <p:nvPr/>
        </p:nvPicPr>
        <p:blipFill>
          <a:blip r:embed="rId2"/>
          <a:srcRect/>
          <a:stretch>
            <a:fillRect/>
          </a:stretch>
        </p:blipFill>
        <p:spPr bwMode="auto">
          <a:xfrm>
            <a:off x="1905000" y="1333301"/>
            <a:ext cx="8376708" cy="4711898"/>
          </a:xfrm>
          <a:prstGeom prst="rect">
            <a:avLst/>
          </a:prstGeom>
          <a:noFill/>
        </p:spPr>
      </p:pic>
    </p:spTree>
    <p:extLst>
      <p:ext uri="{BB962C8B-B14F-4D97-AF65-F5344CB8AC3E}">
        <p14:creationId xmlns:p14="http://schemas.microsoft.com/office/powerpoint/2010/main" val="1120911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6ED592-B625-966E-F421-BAC0A4818516}"/>
              </a:ext>
            </a:extLst>
          </p:cNvPr>
          <p:cNvSpPr>
            <a:spLocks noGrp="1"/>
          </p:cNvSpPr>
          <p:nvPr>
            <p:ph type="title"/>
          </p:nvPr>
        </p:nvSpPr>
        <p:spPr>
          <a:xfrm>
            <a:off x="632389" y="365125"/>
            <a:ext cx="11169353" cy="1325563"/>
          </a:xfrm>
        </p:spPr>
        <p:txBody>
          <a:bodyPr>
            <a:normAutofit/>
          </a:bodyPr>
          <a:lstStyle/>
          <a:p>
            <a:pPr algn="ctr"/>
            <a:r>
              <a:rPr lang="el-GR" sz="3200" b="1" dirty="0">
                <a:latin typeface="Palatino Linotype" panose="02040502050505030304" pitchFamily="18" charset="0"/>
              </a:rPr>
              <a:t>Επίδραση της Υπατίας στην επιστήμη και στον κόσμο </a:t>
            </a:r>
          </a:p>
        </p:txBody>
      </p:sp>
      <p:sp>
        <p:nvSpPr>
          <p:cNvPr id="3" name="Θέση περιεχομένου 2">
            <a:extLst>
              <a:ext uri="{FF2B5EF4-FFF2-40B4-BE49-F238E27FC236}">
                <a16:creationId xmlns:a16="http://schemas.microsoft.com/office/drawing/2014/main" id="{CED1A04E-432A-8AD0-5ECA-5A85532A0F72}"/>
              </a:ext>
            </a:extLst>
          </p:cNvPr>
          <p:cNvSpPr>
            <a:spLocks noGrp="1"/>
          </p:cNvSpPr>
          <p:nvPr>
            <p:ph idx="1"/>
          </p:nvPr>
        </p:nvSpPr>
        <p:spPr/>
        <p:txBody>
          <a:bodyPr>
            <a:normAutofit lnSpcReduction="10000"/>
          </a:bodyPr>
          <a:lstStyle/>
          <a:p>
            <a:pPr marL="0" indent="0">
              <a:buNone/>
            </a:pPr>
            <a:r>
              <a:rPr lang="en-US" sz="2200" dirty="0"/>
              <a:t> • </a:t>
            </a:r>
            <a:r>
              <a:rPr lang="el-GR" sz="2200" dirty="0">
                <a:latin typeface="Palatino Linotype" panose="02040502050505030304" pitchFamily="18" charset="0"/>
              </a:rPr>
              <a:t>Η Υπατία επηρέασε τις φιλοσοφικές και θρησκευτικές εξελίξεις του 5</a:t>
            </a:r>
            <a:r>
              <a:rPr lang="el-GR" sz="2200" baseline="30000" dirty="0">
                <a:latin typeface="Palatino Linotype" panose="02040502050505030304" pitchFamily="18" charset="0"/>
              </a:rPr>
              <a:t>ου</a:t>
            </a:r>
            <a:r>
              <a:rPr lang="el-GR" sz="2200" dirty="0">
                <a:latin typeface="Palatino Linotype" panose="02040502050505030304" pitchFamily="18" charset="0"/>
              </a:rPr>
              <a:t> αιώνα. Ο πνευματικός κύκλος που δημιούργησε κατηύθυνε τους φιλοσόφους του Αλεξανδρινού νεοπλατωνισμού στην επόμενη εκατονταετία. </a:t>
            </a:r>
          </a:p>
          <a:p>
            <a:pPr marL="0" indent="0">
              <a:buNone/>
            </a:pPr>
            <a:r>
              <a:rPr lang="el-GR" sz="1600" b="0" i="0" dirty="0">
                <a:solidFill>
                  <a:srgbClr val="000000"/>
                </a:solidFill>
                <a:effectLst/>
                <a:latin typeface="Palatino Linotype" panose="02040502050505030304" pitchFamily="18" charset="0"/>
              </a:rPr>
              <a:t> </a:t>
            </a:r>
            <a:r>
              <a:rPr lang="en-US" sz="1600" dirty="0">
                <a:latin typeface="Palatino Linotype" panose="02040502050505030304" pitchFamily="18" charset="0"/>
              </a:rPr>
              <a:t>• </a:t>
            </a:r>
            <a:r>
              <a:rPr lang="el-GR" sz="2200" b="0" i="0" dirty="0">
                <a:solidFill>
                  <a:srgbClr val="000000"/>
                </a:solidFill>
                <a:effectLst/>
                <a:latin typeface="Palatino Linotype" panose="02040502050505030304" pitchFamily="18" charset="0"/>
              </a:rPr>
              <a:t>Φαίνεται, ακόμα, πως γνώριζε τον τρόπο κατασκευής του αστρολάβου, αλλά και του </a:t>
            </a:r>
            <a:r>
              <a:rPr lang="el-GR" sz="2200" b="0" i="0" dirty="0" err="1">
                <a:solidFill>
                  <a:srgbClr val="000000"/>
                </a:solidFill>
                <a:effectLst/>
                <a:latin typeface="Palatino Linotype" panose="02040502050505030304" pitchFamily="18" charset="0"/>
              </a:rPr>
              <a:t>υδροσκοπίου</a:t>
            </a:r>
            <a:r>
              <a:rPr lang="el-GR" sz="2200" b="0" i="0" dirty="0">
                <a:solidFill>
                  <a:srgbClr val="000000"/>
                </a:solidFill>
                <a:effectLst/>
                <a:latin typeface="Palatino Linotype" panose="02040502050505030304" pitchFamily="18" charset="0"/>
              </a:rPr>
              <a:t>. Στην ιστορία των επιστημών για δεκαπέντε αιώνες είναι η μοναδική γυναίκα που συναντάμε και η πρώτη που δίδαξε δημόσια, αποτελώντας αδιαμφισβήτητο σύμβολο της ισότητας των φύλων, ούσα ταυτόχρονα και μάρτυρας της γνώσης.</a:t>
            </a:r>
            <a:endParaRPr lang="el-GR" sz="2200" dirty="0">
              <a:latin typeface="Palatino Linotype" panose="02040502050505030304" pitchFamily="18" charset="0"/>
            </a:endParaRPr>
          </a:p>
          <a:p>
            <a:pPr marL="0" indent="0">
              <a:buNone/>
            </a:pPr>
            <a:r>
              <a:rPr lang="el-GR" sz="2200" dirty="0">
                <a:latin typeface="Palatino Linotype" panose="02040502050505030304" pitchFamily="18" charset="0"/>
              </a:rPr>
              <a:t> </a:t>
            </a:r>
            <a:r>
              <a:rPr lang="en-US" sz="2200" dirty="0">
                <a:latin typeface="Palatino Linotype" panose="02040502050505030304" pitchFamily="18" charset="0"/>
              </a:rPr>
              <a:t>• </a:t>
            </a:r>
            <a:r>
              <a:rPr lang="el-GR" sz="2200" dirty="0">
                <a:latin typeface="Palatino Linotype" panose="02040502050505030304" pitchFamily="18" charset="0"/>
              </a:rPr>
              <a:t>Επίσης, η Υπατία εκτιμάται όχι μόνο για το υψηλό επίπεδο διανόησης, αλλά πάνω απ’ όλα και για την έντονη προσωπικότητα, τον ισχυρό χαρακτήρα και το ήθος της. Ήταν μια λαμπρή και αποφασιστική γυναίκα, που δε δίστασε να κάνει σκληρές θυσίες και να συγκρουστεί με τα κατεστημένα της εποχής της, προκειμένου να ακολουθήσει τον δρόμο που χάραξε. Τα επιτεύγματά της ήταν πολύ σημαντικά και θα ήταν άδικο ο θάνατος της να επισκιάσει τη ζωή της.</a:t>
            </a:r>
          </a:p>
        </p:txBody>
      </p:sp>
    </p:spTree>
    <p:extLst>
      <p:ext uri="{BB962C8B-B14F-4D97-AF65-F5344CB8AC3E}">
        <p14:creationId xmlns:p14="http://schemas.microsoft.com/office/powerpoint/2010/main" val="234884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O Ιωάννης ο Φιλόπονος (6ος αιώνας μ.Χ.) είχε διατυπώσει τον πρώτο 'νόμο του  Νεύτωνος' χίλια χρόνια πριν από τη γέννηση του μεγάλου φυσικού! – Novo  Scriptorium"/>
          <p:cNvPicPr>
            <a:picLocks noChangeAspect="1" noChangeArrowheads="1"/>
          </p:cNvPicPr>
          <p:nvPr/>
        </p:nvPicPr>
        <p:blipFill>
          <a:blip r:embed="rId2"/>
          <a:srcRect/>
          <a:stretch>
            <a:fillRect/>
          </a:stretch>
        </p:blipFill>
        <p:spPr bwMode="auto">
          <a:xfrm>
            <a:off x="968375" y="1473200"/>
            <a:ext cx="3182227" cy="3871913"/>
          </a:xfrm>
          <a:prstGeom prst="rect">
            <a:avLst/>
          </a:prstGeom>
          <a:noFill/>
        </p:spPr>
      </p:pic>
      <p:pic>
        <p:nvPicPr>
          <p:cNvPr id="24580" name="Picture 4" descr="Αμμώνιος - Βικιπαίδεια"/>
          <p:cNvPicPr>
            <a:picLocks noChangeAspect="1" noChangeArrowheads="1"/>
          </p:cNvPicPr>
          <p:nvPr/>
        </p:nvPicPr>
        <p:blipFill>
          <a:blip r:embed="rId3"/>
          <a:srcRect/>
          <a:stretch>
            <a:fillRect/>
          </a:stretch>
        </p:blipFill>
        <p:spPr bwMode="auto">
          <a:xfrm>
            <a:off x="4888442" y="627119"/>
            <a:ext cx="2172757" cy="5757806"/>
          </a:xfrm>
          <a:prstGeom prst="rect">
            <a:avLst/>
          </a:prstGeom>
          <a:noFill/>
        </p:spPr>
      </p:pic>
      <p:sp>
        <p:nvSpPr>
          <p:cNvPr id="24582" name="AutoShape 6" descr="Ολυμπιόδωρος \Αθήνα | Science Wiki | Fand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4584" name="AutoShape 8" descr="Ολυμπιόδωρος \Αθήνα | Science Wiki | Fand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4586" name="Picture 10" descr="Ολυμπιόδωρος Β \Αλεξάνδρεια | Science Wiki | Fandom"/>
          <p:cNvPicPr>
            <a:picLocks noChangeAspect="1" noChangeArrowheads="1"/>
          </p:cNvPicPr>
          <p:nvPr/>
        </p:nvPicPr>
        <p:blipFill>
          <a:blip r:embed="rId4"/>
          <a:srcRect/>
          <a:stretch>
            <a:fillRect/>
          </a:stretch>
        </p:blipFill>
        <p:spPr bwMode="auto">
          <a:xfrm>
            <a:off x="7834841" y="1380068"/>
            <a:ext cx="3148541" cy="421904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567B0C-0ADB-9625-E476-B7FA7DD3B113}"/>
              </a:ext>
            </a:extLst>
          </p:cNvPr>
          <p:cNvSpPr>
            <a:spLocks noGrp="1"/>
          </p:cNvSpPr>
          <p:nvPr>
            <p:ph type="title"/>
          </p:nvPr>
        </p:nvSpPr>
        <p:spPr/>
        <p:txBody>
          <a:bodyPr/>
          <a:lstStyle/>
          <a:p>
            <a:r>
              <a:rPr lang="el-GR" dirty="0"/>
              <a:t> </a:t>
            </a:r>
          </a:p>
        </p:txBody>
      </p:sp>
      <p:sp>
        <p:nvSpPr>
          <p:cNvPr id="3" name="Θέση περιεχομένου 2">
            <a:extLst>
              <a:ext uri="{FF2B5EF4-FFF2-40B4-BE49-F238E27FC236}">
                <a16:creationId xmlns:a16="http://schemas.microsoft.com/office/drawing/2014/main" id="{008B6781-4FE3-346E-6145-7DD7EF75951B}"/>
              </a:ext>
            </a:extLst>
          </p:cNvPr>
          <p:cNvSpPr>
            <a:spLocks noGrp="1"/>
          </p:cNvSpPr>
          <p:nvPr>
            <p:ph idx="1"/>
          </p:nvPr>
        </p:nvSpPr>
        <p:spPr>
          <a:xfrm>
            <a:off x="402080" y="1532467"/>
            <a:ext cx="10943253" cy="5325533"/>
          </a:xfrm>
        </p:spPr>
        <p:txBody>
          <a:bodyPr>
            <a:noAutofit/>
          </a:bodyPr>
          <a:lstStyle/>
          <a:p>
            <a:pPr marL="0" indent="0">
              <a:buNone/>
            </a:pPr>
            <a:r>
              <a:rPr lang="en-US" sz="900" dirty="0">
                <a:solidFill>
                  <a:srgbClr val="002060"/>
                </a:solidFill>
              </a:rPr>
              <a:t>https://www.google.com/url?sa=i&amp;url=https%3A%2F%2Fstories.thriveglobal.gr%2Fereyna-i-symmetochi-ton-gynaikon-sta-epaggelmata-stem%2F&amp;psig=AOvVaw177c15NrkEWZQWaWqKhl2W&amp;ust=1710092567639000&amp;source=images&amp;cd=vfe&amp;opi=89978449&amp;ved=0CAUQjB1qFwoTCNCCt8Hd54QDFQAAAAAdAAAAABAH</a:t>
            </a:r>
            <a:endParaRPr lang="el-GR" sz="900" dirty="0">
              <a:solidFill>
                <a:srgbClr val="002060"/>
              </a:solidFill>
            </a:endParaRPr>
          </a:p>
          <a:p>
            <a:pPr marL="0" indent="0">
              <a:buNone/>
            </a:pPr>
            <a:r>
              <a:rPr lang="en-US" sz="900" dirty="0">
                <a:solidFill>
                  <a:srgbClr val="002060"/>
                </a:solidFill>
              </a:rPr>
              <a:t>https://www.google.com/url?sa=i&amp;url=https%3A%2F%2Fw4ohellas.org%2F2023%2F02%2F11%2Fdiethnis-imera-gynaikon-kai-koritsion-stin-epistimi%2F&amp;psig=AOvVaw3ueLLTsy2lkXNzWBltfl5p&amp;ust=1710093476204000&amp;source=images&amp;cd=vfe&amp;opi=89978449&amp;ved=0CAUQjB1qFwoTCND9--fg54QDFQAAAAAdAAAAABAD</a:t>
            </a:r>
            <a:endParaRPr lang="el-GR" sz="900" dirty="0">
              <a:solidFill>
                <a:srgbClr val="002060"/>
              </a:solidFill>
            </a:endParaRPr>
          </a:p>
          <a:p>
            <a:pPr marL="0" indent="0">
              <a:buNone/>
            </a:pPr>
            <a:r>
              <a:rPr lang="en-US" sz="900" dirty="0">
                <a:solidFill>
                  <a:srgbClr val="002060"/>
                </a:solidFill>
                <a:hlinkClick r:id="rId2">
                  <a:extLst>
                    <a:ext uri="{A12FA001-AC4F-418D-AE19-62706E023703}">
                      <ahyp:hlinkClr xmlns:ahyp="http://schemas.microsoft.com/office/drawing/2018/hyperlinkcolor" val="tx"/>
                    </a:ext>
                  </a:extLst>
                </a:hlinkClick>
              </a:rPr>
              <a:t>https://www.google.com/url?sa=i&amp;url=https%3A%2F%2Fwww.impantokratoros.gr%2FAg_kyrillos-Ypatia.el.aspx&amp;psig=AOvVaw2oqcoqS63PohNWxH-relBh&amp;ust=1710094098836000&amp;source=images&amp;cd=vfe&amp;opi=89978449&amp;ved=0CAUQjB1qFwoTCKiVrI3j54QDFQAAAAAdAAAAABAE</a:t>
            </a:r>
            <a:endParaRPr lang="el-GR" sz="900" dirty="0">
              <a:solidFill>
                <a:srgbClr val="002060"/>
              </a:solidFill>
            </a:endParaRPr>
          </a:p>
          <a:p>
            <a:pPr marL="0" indent="0">
              <a:buNone/>
            </a:pPr>
            <a:r>
              <a:rPr lang="en-US" sz="900" dirty="0">
                <a:solidFill>
                  <a:srgbClr val="002060"/>
                </a:solidFill>
              </a:rPr>
              <a:t>https://www.google.com/url?sa=i&amp;url=https%3A%2F%2Fwww.mixanitouxronou.gr%2Fipatia-i-alexandrini-filosofos-pou-vasanistike-ke-dolofonithike-apo-fanatikous-christianous-pou-tin-egdaran-ke-ti-diamelisan%2F&amp;psig=AOvVaw2oqcoqS63PohNWxH-relBh&amp;ust=1710094098836000&amp;source=images&amp;cd=vfe&amp;opi=89978449&amp;ved=0CAUQjB1qFwoTCKiVrI3j54QDFQAAAAAdAAAAABAJ</a:t>
            </a:r>
            <a:r>
              <a:rPr lang="el-GR" sz="900" dirty="0">
                <a:solidFill>
                  <a:srgbClr val="002060"/>
                </a:solidFill>
              </a:rPr>
              <a:t>   </a:t>
            </a:r>
          </a:p>
          <a:p>
            <a:pPr marL="0" indent="0">
              <a:buNone/>
            </a:pPr>
            <a:r>
              <a:rPr lang="en-US" sz="900" dirty="0">
                <a:solidFill>
                  <a:srgbClr val="002060"/>
                </a:solidFill>
                <a:hlinkClick r:id="rId3">
                  <a:extLst>
                    <a:ext uri="{A12FA001-AC4F-418D-AE19-62706E023703}">
                      <ahyp:hlinkClr xmlns:ahyp="http://schemas.microsoft.com/office/drawing/2018/hyperlinkcolor" val="tx"/>
                    </a:ext>
                  </a:extLst>
                </a:hlinkClick>
              </a:rPr>
              <a:t>https://www.google.com/url?sa=i&amp;url=https%3A%2F%2Fwww.filosofikilithos.gr%2Fypatia-i-martyras-tis-sofias%2F&amp;psig=AOvVaw2oqcoqS63PohNWxH-relBh&amp;ust=1710094098836000&amp;source=images&amp;cd=vfe&amp;opi=89978449&amp;ved=0CAUQjB1qFwoTCKiVrI3j54QDFQAAAAAdAAAAABAT</a:t>
            </a:r>
            <a:endParaRPr lang="el-GR" sz="900" dirty="0">
              <a:solidFill>
                <a:srgbClr val="002060"/>
              </a:solidFill>
            </a:endParaRPr>
          </a:p>
          <a:p>
            <a:pPr marL="0" indent="0">
              <a:buNone/>
            </a:pPr>
            <a:r>
              <a:rPr lang="en-US" sz="900" dirty="0">
                <a:solidFill>
                  <a:srgbClr val="002060"/>
                </a:solidFill>
                <a:hlinkClick r:id="rId4">
                  <a:extLst>
                    <a:ext uri="{A12FA001-AC4F-418D-AE19-62706E023703}">
                      <ahyp:hlinkClr xmlns:ahyp="http://schemas.microsoft.com/office/drawing/2018/hyperlinkcolor" val="tx"/>
                    </a:ext>
                  </a:extLst>
                </a:hlinkClick>
              </a:rPr>
              <a:t>https://www.google.com/url?sa=i&amp;url=https%3A%2F%2Fwww.eef.edu.gr%2Fel%2Farthra%2Fypatia-i-aleksandrini%2F&amp;psig=AOvVaw2oqcoqS63PohNWxH-relBh&amp;ust=1710094098836000&amp;source=images&amp;cd=vfe&amp;opi=89978449&amp;ved=0CAUQjB1qFwoTCKiVrI3j54QDFQAAAAAdAAAAABAd</a:t>
            </a:r>
            <a:endParaRPr lang="el-GR" sz="900" dirty="0">
              <a:solidFill>
                <a:srgbClr val="002060"/>
              </a:solidFill>
            </a:endParaRPr>
          </a:p>
          <a:p>
            <a:pPr marL="0" indent="0">
              <a:buNone/>
            </a:pPr>
            <a:r>
              <a:rPr lang="en-US" sz="900" dirty="0">
                <a:solidFill>
                  <a:srgbClr val="002060"/>
                </a:solidFill>
              </a:rPr>
              <a:t>https://www.google.com/url?sa=i&amp;url=https%3A%2F%2Fwww.makeleio.gr%2F%25CE%25B5%25CF%2580%25CE%25B9%25CE%25BA%25CE%25B1%25CE%25B9%25CF%2581%25CE%25BF%25CF%2584%25CE%25B7%25CF%2584%25CE%25B1%2F%25CE%25B1%25CF%2585%25CF%2584%25CE%25AE-%25CE%25AE%25CF%2584%25CE%25B1%25CE%25BD-%25CE%25B7-%25CF%2585%25CF%2580%25CE%25B1%25CF%2584%25CE%25AF%25CE%25B1-%25CE%25B7-%25CE%25B5%25CE%25BB%25CE%25BB%25CE%25B7%25CE%25BD%25CE%25AF%25CE%25B4%25CE%25B1-%25CF%2586%25CE%25B9%25CE%25BB%25CF%258C%25CF%2583%25CE%25BF%25CF%2586%25CE%25BF%2F&amp;psig=AOvVaw0uSkXXElZnuYqV5GuViWuU&amp;ust=1710093833538000&amp;source=images&amp;cd=vfe&amp;opi=89978449&amp;ved=0CAUQjB1qFwoTCPiYvIbk54QDFQAAAAAdAAAAABAD</a:t>
            </a:r>
            <a:endParaRPr lang="el-GR" sz="900" dirty="0">
              <a:solidFill>
                <a:srgbClr val="002060"/>
              </a:solidFill>
            </a:endParaRPr>
          </a:p>
          <a:p>
            <a:pPr marL="0" indent="0">
              <a:buNone/>
            </a:pPr>
            <a:r>
              <a:rPr lang="en-US" sz="900" dirty="0">
                <a:solidFill>
                  <a:srgbClr val="002060"/>
                </a:solidFill>
              </a:rPr>
              <a:t>https://www.google.com/url?sa=i&amp;url=https%3A%2F%2Fgegonota.news%2F2022%2F11%2F10%2Fi-idiaiteri-prosopikotita-tis-ypatias-kai-to-tragiko-telos-tis%2F&amp;psig=AOvVaw1M_YqGJlcrIRhf1JA428hp&amp;ust=1710095147549000&amp;source=images&amp;cd=vfe&amp;opi=89978449&amp;ved=0CAUQjB1qFwoTCJiShIbn54QDFQAAAAAdAAAAABAq</a:t>
            </a:r>
            <a:endParaRPr lang="el-GR" sz="900" dirty="0">
              <a:solidFill>
                <a:srgbClr val="002060"/>
              </a:solidFill>
            </a:endParaRPr>
          </a:p>
          <a:p>
            <a:pPr marL="0" indent="0">
              <a:buNone/>
            </a:pPr>
            <a:r>
              <a:rPr lang="en-US" sz="900" dirty="0">
                <a:solidFill>
                  <a:srgbClr val="002060"/>
                </a:solidFill>
              </a:rPr>
              <a:t>https://www.google.com/url?sa=i&amp;url=https%3A%2F%2Fel.wikipedia.org%2Fwiki%2F%25CE%2591%25CE%25BC%25CE%25BC%25CF%258E%25CE%25BD%25CE%25B9%25CE%25BF%25CF%2582&amp;psig=AOvVaw3OY1nQyq5M9YOIXj_Ec_cn&amp;ust=1710095418306000&amp;source=images&amp;cd=vfe&amp;opi=89978449&amp;ved=0CAUQjB1qFwoTCPD19YLo54QDFQAAAAAdAAAAABAD</a:t>
            </a:r>
            <a:endParaRPr lang="el-GR" sz="900" dirty="0">
              <a:solidFill>
                <a:srgbClr val="002060"/>
              </a:solidFill>
            </a:endParaRPr>
          </a:p>
          <a:p>
            <a:pPr marL="0" indent="0">
              <a:buNone/>
            </a:pPr>
            <a:r>
              <a:rPr lang="en-US" sz="900" dirty="0">
                <a:solidFill>
                  <a:srgbClr val="002060"/>
                </a:solidFill>
              </a:rPr>
              <a:t>https://www.google.com/url?sa=i&amp;url=https%3A%2F%2Fnovoscriptorium.com%2F2018%2F12%2F19%2Fo-%25CE%25B9%25CF%2589%25CE%25AC%25CE%25BD%25CE%25BD%25CE%25B7%25CF%2582-%25CE%25BF-%25CF%2586%25CE%25B9%25CE%25BB%25CF%258C%25CF%2580%25CE%25BF%25CE%25BD%25CE%25BF%25CF%2582-6%25CE%25BF%25CF%2582-%25CE%25B1%25CE%25B9%25CF%258E%25CE%25BD%25CE%25B1%25CF%2582-%25CE%25BC-%25CF%2587-%25CE%25B5%25CE%25AF%25CF%2587%25CE%25B5%2F&amp;psig=AOvVaw2vQPO7HKcQpoNY8_5ciJRJ&amp;ust=1710095383256000&amp;source=images&amp;cd=vfe&amp;opi=89978449&amp;ved=0CAUQjB1qFwoTCIi1u_Ln54QDFQAAAAAdAAAAABAD</a:t>
            </a:r>
            <a:endParaRPr lang="el-GR" sz="900" dirty="0">
              <a:solidFill>
                <a:srgbClr val="002060"/>
              </a:solidFill>
            </a:endParaRPr>
          </a:p>
          <a:p>
            <a:pPr marL="0" indent="0">
              <a:buNone/>
            </a:pPr>
            <a:r>
              <a:rPr lang="en-US" sz="900" dirty="0">
                <a:solidFill>
                  <a:srgbClr val="002060"/>
                </a:solidFill>
              </a:rPr>
              <a:t>https://www.google.com/url?sa=i&amp;url=https%3A%2F%2Fscience.fandom.com%2Fel%2Fwiki%2F%25CE%259F%25CE%25BB%25CF%2585%25CE%25BC%25CF%2580%25CE%25B9%25CF%258C%25CE%25B4%25CF%2589%25CF%2581%25CE%25BF%25CF%2582_%25CE%2592_%255C%25CE%2591%25CE%25BB%25CE%25B5%25CE%25BE%25CE%25AC%25CE%25BD%25CE%25B4%25CF%2581%25CE%25B5%25CE%25B9%25CE%25B1&amp;psig=AOvVaw3boZ9FlkV5ffKx1</a:t>
            </a:r>
            <a:r>
              <a:rPr lang="en-US" sz="900" dirty="0">
                <a:solidFill>
                  <a:srgbClr val="002060"/>
                </a:solidFill>
                <a:hlinkClick r:id="rId5" action="ppaction://hlinkfile">
                  <a:extLst>
                    <a:ext uri="{A12FA001-AC4F-418D-AE19-62706E023703}">
                      <ahyp:hlinkClr xmlns:ahyp="http://schemas.microsoft.com/office/drawing/2018/hyperlinkcolor" val="tx"/>
                    </a:ext>
                  </a:extLst>
                </a:hlinkClick>
              </a:rPr>
              <a:t>bgzBDqp&amp;ust=1710095509801000&amp;source=images&amp;cd=vfe&amp;opi=89978449&amp;ved=0CAUQjB1qFwoTCPjHt67o54QDFQAAAAAdAAAAABAx</a:t>
            </a:r>
            <a:endParaRPr lang="el-GR" sz="900" dirty="0">
              <a:solidFill>
                <a:srgbClr val="002060"/>
              </a:solidFill>
            </a:endParaRPr>
          </a:p>
          <a:p>
            <a:pPr marL="0" indent="0">
              <a:buNone/>
            </a:pPr>
            <a:r>
              <a:rPr lang="en-US" sz="900" dirty="0">
                <a:solidFill>
                  <a:srgbClr val="002060"/>
                </a:solidFill>
              </a:rPr>
              <a:t>https://www.google.com/url?sa=i&amp;url=https%3A%2F%2Fwww.mixanitouxronou.gr%2Fipatia-i-alexandrini-filosofos-pou-vasanistike-ke-dolofonithike-apo-fanatikous-christianous-pou-tin-egdaran-ke-ti-diamelisan%2F&amp;psig=AOvVaw2DRdoYqmKCseq77rro6x4e&amp;ust=1710095803108000&amp;source=images&amp;cd=vfe&amp;opi=89978449&amp;ved=0CAUQjB1qFwoTCLCt37_p54QDFQAAAAAdAAAAABAx</a:t>
            </a:r>
            <a:endParaRPr lang="el-GR" sz="900" dirty="0">
              <a:solidFill>
                <a:srgbClr val="002060"/>
              </a:solidFill>
            </a:endParaRPr>
          </a:p>
          <a:p>
            <a:pPr marL="0" indent="0">
              <a:buNone/>
            </a:pPr>
            <a:endParaRPr lang="el-GR" sz="1100" dirty="0"/>
          </a:p>
          <a:p>
            <a:pPr marL="0" indent="0">
              <a:buNone/>
            </a:pPr>
            <a:endParaRPr lang="el-GR" sz="2000" dirty="0"/>
          </a:p>
        </p:txBody>
      </p:sp>
      <p:sp>
        <p:nvSpPr>
          <p:cNvPr id="4" name="3 - Ορθογώνιο"/>
          <p:cNvSpPr/>
          <p:nvPr/>
        </p:nvSpPr>
        <p:spPr>
          <a:xfrm>
            <a:off x="2385046" y="258793"/>
            <a:ext cx="6482910" cy="1397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l-GR" sz="4400" dirty="0">
                <a:solidFill>
                  <a:schemeClr val="tx1"/>
                </a:solidFill>
                <a:latin typeface="+mj-lt"/>
                <a:ea typeface="+mj-ea"/>
                <a:cs typeface="+mj-cs"/>
              </a:rPr>
              <a:t>Πηγές εικόνων</a:t>
            </a:r>
          </a:p>
        </p:txBody>
      </p:sp>
    </p:spTree>
    <p:extLst>
      <p:ext uri="{BB962C8B-B14F-4D97-AF65-F5344CB8AC3E}">
        <p14:creationId xmlns:p14="http://schemas.microsoft.com/office/powerpoint/2010/main" val="2897736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B327A6-31BC-DB9D-3438-365AC59AF29E}"/>
              </a:ext>
            </a:extLst>
          </p:cNvPr>
          <p:cNvSpPr>
            <a:spLocks noGrp="1"/>
          </p:cNvSpPr>
          <p:nvPr>
            <p:ph type="title"/>
          </p:nvPr>
        </p:nvSpPr>
        <p:spPr>
          <a:xfrm>
            <a:off x="529839" y="365126"/>
            <a:ext cx="11254811" cy="1147482"/>
          </a:xfrm>
        </p:spPr>
        <p:txBody>
          <a:bodyPr>
            <a:normAutofit/>
          </a:bodyPr>
          <a:lstStyle/>
          <a:p>
            <a:pPr algn="ctr"/>
            <a:r>
              <a:rPr lang="el-GR" sz="3600" b="1" dirty="0">
                <a:latin typeface="Palatino Linotype" panose="02040502050505030304" pitchFamily="18" charset="0"/>
              </a:rPr>
              <a:t>Ημέρα γυναικών και κοριτσιών στην επιστήμη</a:t>
            </a:r>
          </a:p>
        </p:txBody>
      </p:sp>
      <p:sp>
        <p:nvSpPr>
          <p:cNvPr id="3" name="Θέση περιεχομένου 2">
            <a:extLst>
              <a:ext uri="{FF2B5EF4-FFF2-40B4-BE49-F238E27FC236}">
                <a16:creationId xmlns:a16="http://schemas.microsoft.com/office/drawing/2014/main" id="{F97BD0A5-0A89-AFAA-8090-CFA093B55812}"/>
              </a:ext>
            </a:extLst>
          </p:cNvPr>
          <p:cNvSpPr>
            <a:spLocks noGrp="1"/>
          </p:cNvSpPr>
          <p:nvPr>
            <p:ph idx="1"/>
          </p:nvPr>
        </p:nvSpPr>
        <p:spPr>
          <a:xfrm>
            <a:off x="838200" y="1512607"/>
            <a:ext cx="10473265" cy="1469875"/>
          </a:xfrm>
        </p:spPr>
        <p:txBody>
          <a:bodyPr>
            <a:normAutofit/>
          </a:bodyPr>
          <a:lstStyle/>
          <a:p>
            <a:pPr marL="0" indent="0">
              <a:buNone/>
            </a:pPr>
            <a:r>
              <a:rPr lang="en-US" sz="2200" dirty="0"/>
              <a:t>  </a:t>
            </a:r>
            <a:r>
              <a:rPr lang="el-GR" sz="2200" dirty="0">
                <a:latin typeface="Palatino Linotype" panose="02040502050505030304" pitchFamily="18" charset="0"/>
              </a:rPr>
              <a:t>Στις 11 Φεβρουαρίου γιορτάζουμε την παγκόσμια ημέρα γυναικών και κοριτσιών στην επιστήμη. Είναι μια πολύ σημαντική ημέρα, η οποία δημιουργήθηκε, για να αναγνωρισθούν κάποιες γυναίκες, οι οποίες με την εξυπνάδα τους άλλαξαν τον κόσμο. Μία από αυτές, ήταν η Υπατία. </a:t>
            </a:r>
          </a:p>
        </p:txBody>
      </p:sp>
      <p:pic>
        <p:nvPicPr>
          <p:cNvPr id="9218" name="Picture 2" descr="Έρευνα: Η συμμετοχή των γυναικών στα επαγγέλματα STEM - Thrive Global Greece"/>
          <p:cNvPicPr>
            <a:picLocks noChangeAspect="1" noChangeArrowheads="1"/>
          </p:cNvPicPr>
          <p:nvPr/>
        </p:nvPicPr>
        <p:blipFill>
          <a:blip r:embed="rId2"/>
          <a:srcRect/>
          <a:stretch>
            <a:fillRect/>
          </a:stretch>
        </p:blipFill>
        <p:spPr bwMode="auto">
          <a:xfrm>
            <a:off x="5274732" y="2906018"/>
            <a:ext cx="6036733" cy="3714913"/>
          </a:xfrm>
          <a:prstGeom prst="rect">
            <a:avLst/>
          </a:prstGeom>
          <a:noFill/>
        </p:spPr>
      </p:pic>
      <p:pic>
        <p:nvPicPr>
          <p:cNvPr id="9220" name="Picture 4" descr="Διεθνής Ημέρα Γυναικών και Κοριτσιών στην Επιστήμη - Γυναίκες στην Ογκολογία"/>
          <p:cNvPicPr>
            <a:picLocks noChangeAspect="1" noChangeArrowheads="1"/>
          </p:cNvPicPr>
          <p:nvPr/>
        </p:nvPicPr>
        <p:blipFill>
          <a:blip r:embed="rId3" cstate="print"/>
          <a:srcRect/>
          <a:stretch>
            <a:fillRect/>
          </a:stretch>
        </p:blipFill>
        <p:spPr bwMode="auto">
          <a:xfrm>
            <a:off x="1026543" y="3177076"/>
            <a:ext cx="3647057" cy="3452323"/>
          </a:xfrm>
          <a:prstGeom prst="rect">
            <a:avLst/>
          </a:prstGeom>
          <a:noFill/>
        </p:spPr>
      </p:pic>
    </p:spTree>
    <p:extLst>
      <p:ext uri="{BB962C8B-B14F-4D97-AF65-F5344CB8AC3E}">
        <p14:creationId xmlns:p14="http://schemas.microsoft.com/office/powerpoint/2010/main" val="53087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7F5C37-8934-AD89-98DC-6F1018F1FF4A}"/>
              </a:ext>
            </a:extLst>
          </p:cNvPr>
          <p:cNvSpPr>
            <a:spLocks noGrp="1"/>
          </p:cNvSpPr>
          <p:nvPr>
            <p:ph type="title"/>
          </p:nvPr>
        </p:nvSpPr>
        <p:spPr/>
        <p:txBody>
          <a:bodyPr/>
          <a:lstStyle/>
          <a:p>
            <a:pPr algn="ctr"/>
            <a:r>
              <a:rPr lang="el-GR" b="1" dirty="0">
                <a:latin typeface="Palatino Linotype" panose="02040502050505030304" pitchFamily="18" charset="0"/>
              </a:rPr>
              <a:t>Ποια ήταν η Υπατία</a:t>
            </a:r>
            <a:endParaRPr lang="el-GR" dirty="0">
              <a:latin typeface="Palatino Linotype" panose="02040502050505030304" pitchFamily="18" charset="0"/>
            </a:endParaRPr>
          </a:p>
        </p:txBody>
      </p:sp>
      <p:sp>
        <p:nvSpPr>
          <p:cNvPr id="3" name="Θέση περιεχομένου 2">
            <a:extLst>
              <a:ext uri="{FF2B5EF4-FFF2-40B4-BE49-F238E27FC236}">
                <a16:creationId xmlns:a16="http://schemas.microsoft.com/office/drawing/2014/main" id="{955FE7BA-A5FB-BB68-9B18-57A5BC44C7AE}"/>
              </a:ext>
            </a:extLst>
          </p:cNvPr>
          <p:cNvSpPr>
            <a:spLocks noGrp="1"/>
          </p:cNvSpPr>
          <p:nvPr>
            <p:ph idx="1"/>
          </p:nvPr>
        </p:nvSpPr>
        <p:spPr>
          <a:xfrm>
            <a:off x="372534" y="1859491"/>
            <a:ext cx="5452533" cy="4351338"/>
          </a:xfrm>
        </p:spPr>
        <p:txBody>
          <a:bodyPr/>
          <a:lstStyle/>
          <a:p>
            <a:pPr marL="0" indent="0">
              <a:buNone/>
            </a:pPr>
            <a:r>
              <a:rPr lang="en-US" sz="2200" dirty="0">
                <a:latin typeface="Palatino Linotype" panose="02040502050505030304" pitchFamily="18" charset="0"/>
              </a:rPr>
              <a:t>  </a:t>
            </a:r>
            <a:r>
              <a:rPr lang="el-GR" sz="2200" dirty="0">
                <a:latin typeface="Palatino Linotype" panose="02040502050505030304" pitchFamily="18" charset="0"/>
              </a:rPr>
              <a:t>Η Υπατία γεννήθηκε το 355μ.Χ. στην Αλεξάνδρεια της Αιγύπτου και πέθανε το 415μ.Χ. Ήταν Νεοπλατωνική φιλόσοφος, μαθηματικός και αστρονόμος και θεωρείται πολύ σημαντική φιλόσοφος για την εποχή της. Επίσης, βρήκε μαρτυρικό θάνατο σε ηλικία 60 ετών από φανατικούς Χριστιανούς. Την έκοψαν με αγγεία και όστρακα και την έκαψαν. Οι ιστορικοί μέχρι και σήμερα δεν είναι σίγουροι για το αν η αιτία της δολοφονίας της ήταν θρησκευτική ή πολιτική</a:t>
            </a:r>
            <a:r>
              <a:rPr lang="el-GR" sz="2200" dirty="0"/>
              <a:t>.</a:t>
            </a:r>
          </a:p>
        </p:txBody>
      </p:sp>
      <p:pic>
        <p:nvPicPr>
          <p:cNvPr id="8193" name="Picture 1" descr="C:\Users\user\Desktop\Υπατία εικόνες\hypatia1.png"/>
          <p:cNvPicPr>
            <a:picLocks noChangeAspect="1" noChangeArrowheads="1"/>
          </p:cNvPicPr>
          <p:nvPr/>
        </p:nvPicPr>
        <p:blipFill>
          <a:blip r:embed="rId2" cstate="print"/>
          <a:srcRect/>
          <a:stretch>
            <a:fillRect/>
          </a:stretch>
        </p:blipFill>
        <p:spPr bwMode="auto">
          <a:xfrm>
            <a:off x="6265334" y="2052447"/>
            <a:ext cx="5278438" cy="3298487"/>
          </a:xfrm>
          <a:prstGeom prst="rect">
            <a:avLst/>
          </a:prstGeom>
          <a:noFill/>
        </p:spPr>
      </p:pic>
    </p:spTree>
    <p:extLst>
      <p:ext uri="{BB962C8B-B14F-4D97-AF65-F5344CB8AC3E}">
        <p14:creationId xmlns:p14="http://schemas.microsoft.com/office/powerpoint/2010/main" val="235490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35E09D-78BA-A08F-4009-218FE2CFF055}"/>
              </a:ext>
            </a:extLst>
          </p:cNvPr>
          <p:cNvSpPr>
            <a:spLocks noGrp="1"/>
          </p:cNvSpPr>
          <p:nvPr>
            <p:ph type="title"/>
          </p:nvPr>
        </p:nvSpPr>
        <p:spPr>
          <a:xfrm>
            <a:off x="290557" y="365125"/>
            <a:ext cx="11562460" cy="1326942"/>
          </a:xfrm>
        </p:spPr>
        <p:txBody>
          <a:bodyPr>
            <a:normAutofit/>
          </a:bodyPr>
          <a:lstStyle/>
          <a:p>
            <a:pPr algn="ctr"/>
            <a:r>
              <a:rPr lang="el-GR" sz="4000" b="1" dirty="0">
                <a:latin typeface="Palatino Linotype" panose="02040502050505030304" pitchFamily="18" charset="0"/>
              </a:rPr>
              <a:t>Καταγωγή-Πώς την επηρέασε ο πατέρας της</a:t>
            </a:r>
          </a:p>
        </p:txBody>
      </p:sp>
      <p:sp>
        <p:nvSpPr>
          <p:cNvPr id="3" name="Θέση περιεχομένου 2">
            <a:extLst>
              <a:ext uri="{FF2B5EF4-FFF2-40B4-BE49-F238E27FC236}">
                <a16:creationId xmlns:a16="http://schemas.microsoft.com/office/drawing/2014/main" id="{966394F8-4B0E-5E37-9A29-E30E1DB472F9}"/>
              </a:ext>
            </a:extLst>
          </p:cNvPr>
          <p:cNvSpPr>
            <a:spLocks noGrp="1"/>
          </p:cNvSpPr>
          <p:nvPr>
            <p:ph idx="1"/>
          </p:nvPr>
        </p:nvSpPr>
        <p:spPr>
          <a:xfrm>
            <a:off x="6993466" y="2433638"/>
            <a:ext cx="4385733" cy="2815696"/>
          </a:xfrm>
        </p:spPr>
        <p:txBody>
          <a:bodyPr>
            <a:normAutofit lnSpcReduction="10000"/>
          </a:bodyPr>
          <a:lstStyle/>
          <a:p>
            <a:pPr marL="0" indent="0">
              <a:buNone/>
            </a:pPr>
            <a:r>
              <a:rPr lang="en-US" sz="2200" dirty="0"/>
              <a:t>  </a:t>
            </a:r>
            <a:r>
              <a:rPr lang="el-GR" sz="2200" dirty="0">
                <a:latin typeface="Palatino Linotype" panose="02040502050505030304" pitchFamily="18" charset="0"/>
              </a:rPr>
              <a:t>Η Υπατία προερχόταν από επιφανή οικογένεια μιας και ήταν κόρη του διάσημου μαθηματικού, αστρονόμου και φιλοσόφου </a:t>
            </a:r>
            <a:r>
              <a:rPr lang="el-GR" sz="2200" dirty="0" err="1">
                <a:latin typeface="Palatino Linotype" panose="02040502050505030304" pitchFamily="18" charset="0"/>
              </a:rPr>
              <a:t>Θέωνα</a:t>
            </a:r>
            <a:r>
              <a:rPr lang="el-GR" sz="2200" dirty="0">
                <a:latin typeface="Palatino Linotype" panose="02040502050505030304" pitchFamily="18" charset="0"/>
              </a:rPr>
              <a:t>. </a:t>
            </a:r>
            <a:r>
              <a:rPr lang="en-US" sz="2200" dirty="0">
                <a:latin typeface="Palatino Linotype" panose="02040502050505030304" pitchFamily="18" charset="0"/>
              </a:rPr>
              <a:t>   </a:t>
            </a:r>
          </a:p>
          <a:p>
            <a:pPr marL="0" indent="0">
              <a:buNone/>
            </a:pPr>
            <a:r>
              <a:rPr lang="en-US" sz="2200" dirty="0">
                <a:latin typeface="Palatino Linotype" panose="02040502050505030304" pitchFamily="18" charset="0"/>
              </a:rPr>
              <a:t>  </a:t>
            </a:r>
            <a:r>
              <a:rPr lang="el-GR" sz="2200" dirty="0">
                <a:latin typeface="Palatino Linotype" panose="02040502050505030304" pitchFamily="18" charset="0"/>
              </a:rPr>
              <a:t>Ήταν, επίσης, και τελευταίος διευθυντής της βιβλιοθήκης της Αλεξάνδρειας, η οποία ήταν ο χώρος δράσης της Υπατίας.</a:t>
            </a:r>
          </a:p>
        </p:txBody>
      </p:sp>
      <p:pic>
        <p:nvPicPr>
          <p:cNvPr id="7171" name="Picture 3" descr="Αυτή ήταν η Υπατία η Ελληνίδα φιλόσοφος από την Αλεξάνδρεια της Αιγύπτου  (ΒΙΝΤΕΟ) – Makeleio.gr"/>
          <p:cNvPicPr>
            <a:picLocks noChangeAspect="1" noChangeArrowheads="1"/>
          </p:cNvPicPr>
          <p:nvPr/>
        </p:nvPicPr>
        <p:blipFill>
          <a:blip r:embed="rId2"/>
          <a:srcRect/>
          <a:stretch>
            <a:fillRect/>
          </a:stretch>
        </p:blipFill>
        <p:spPr bwMode="auto">
          <a:xfrm>
            <a:off x="626532" y="2092664"/>
            <a:ext cx="6207125" cy="2970933"/>
          </a:xfrm>
          <a:prstGeom prst="rect">
            <a:avLst/>
          </a:prstGeom>
          <a:noFill/>
        </p:spPr>
      </p:pic>
    </p:spTree>
    <p:extLst>
      <p:ext uri="{BB962C8B-B14F-4D97-AF65-F5344CB8AC3E}">
        <p14:creationId xmlns:p14="http://schemas.microsoft.com/office/powerpoint/2010/main" val="358725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45720F-AE45-F5D0-B3FD-3D1305409EB1}"/>
              </a:ext>
            </a:extLst>
          </p:cNvPr>
          <p:cNvSpPr>
            <a:spLocks noGrp="1"/>
          </p:cNvSpPr>
          <p:nvPr>
            <p:ph type="title"/>
          </p:nvPr>
        </p:nvSpPr>
        <p:spPr>
          <a:xfrm>
            <a:off x="838199" y="365125"/>
            <a:ext cx="10835355" cy="1325563"/>
          </a:xfrm>
        </p:spPr>
        <p:txBody>
          <a:bodyPr/>
          <a:lstStyle/>
          <a:p>
            <a:pPr algn="ctr"/>
            <a:r>
              <a:rPr lang="el-GR" b="1" dirty="0">
                <a:latin typeface="Palatino Linotype" panose="02040502050505030304" pitchFamily="18" charset="0"/>
              </a:rPr>
              <a:t>Σπουδές-Επιστημονική δράση-Αρετές</a:t>
            </a:r>
          </a:p>
        </p:txBody>
      </p:sp>
      <p:sp>
        <p:nvSpPr>
          <p:cNvPr id="3" name="Θέση περιεχομένου 2">
            <a:extLst>
              <a:ext uri="{FF2B5EF4-FFF2-40B4-BE49-F238E27FC236}">
                <a16:creationId xmlns:a16="http://schemas.microsoft.com/office/drawing/2014/main" id="{26C2F0F6-C0AA-7A88-4D51-E42B2BA36C1E}"/>
              </a:ext>
            </a:extLst>
          </p:cNvPr>
          <p:cNvSpPr>
            <a:spLocks noGrp="1"/>
          </p:cNvSpPr>
          <p:nvPr>
            <p:ph idx="1"/>
          </p:nvPr>
        </p:nvSpPr>
        <p:spPr>
          <a:xfrm>
            <a:off x="406400" y="1808692"/>
            <a:ext cx="6036733" cy="4351338"/>
          </a:xfrm>
        </p:spPr>
        <p:txBody>
          <a:bodyPr>
            <a:normAutofit fontScale="92500" lnSpcReduction="20000"/>
          </a:bodyPr>
          <a:lstStyle/>
          <a:p>
            <a:pPr marL="0" indent="0">
              <a:buNone/>
            </a:pPr>
            <a:r>
              <a:rPr lang="en-US" sz="2200" dirty="0"/>
              <a:t>  •</a:t>
            </a:r>
            <a:r>
              <a:rPr lang="el-GR" sz="2200" dirty="0">
                <a:latin typeface="Palatino Linotype" panose="02040502050505030304" pitchFamily="18" charset="0"/>
              </a:rPr>
              <a:t>Επηρεασμένη από τον πατέρα της στα μαθηματικά, την Αστρονομία και τη Φιλοσοφία, από πολύ νωρίς, απέκτησε γνώση πολύ μεγαλύτερη από τις γυναίκες της κοινωνικής της τάξης.</a:t>
            </a:r>
          </a:p>
          <a:p>
            <a:pPr marL="0" indent="0">
              <a:buNone/>
            </a:pPr>
            <a:r>
              <a:rPr lang="el-GR" sz="2200" dirty="0">
                <a:latin typeface="Palatino Linotype" panose="02040502050505030304" pitchFamily="18" charset="0"/>
              </a:rPr>
              <a:t> </a:t>
            </a:r>
            <a:r>
              <a:rPr lang="en-US" sz="2200" dirty="0">
                <a:latin typeface="Palatino Linotype" panose="02040502050505030304" pitchFamily="18" charset="0"/>
              </a:rPr>
              <a:t>•</a:t>
            </a:r>
            <a:r>
              <a:rPr lang="el-GR" sz="2200" dirty="0">
                <a:latin typeface="Palatino Linotype" panose="02040502050505030304" pitchFamily="18" charset="0"/>
              </a:rPr>
              <a:t>Η επιθυμία της για τη μάθηση ήταν τόσο μεγάλη, που τα ενδιαφέροντά της εξελίχθηκαν άμεσα και σε τέτοιο βαθμό, ώστε πολύ γρήγορα ξεπέρασε τον πατέρα της. Σύντομα, η Υπατία συνεργάστηκε με τον πατέρα της και εκείνος της παρέδωσε τα κλειδιά της σχολής του διατηρώντας τη θέση του ομότιμου δασκάλου.</a:t>
            </a:r>
          </a:p>
          <a:p>
            <a:pPr marL="0" indent="0">
              <a:buNone/>
            </a:pPr>
            <a:r>
              <a:rPr lang="en-US" sz="2200" dirty="0">
                <a:latin typeface="Palatino Linotype" panose="02040502050505030304" pitchFamily="18" charset="0"/>
              </a:rPr>
              <a:t>•</a:t>
            </a:r>
            <a:r>
              <a:rPr lang="el-GR" sz="2200" dirty="0">
                <a:latin typeface="Palatino Linotype" panose="02040502050505030304" pitchFamily="18" charset="0"/>
              </a:rPr>
              <a:t> Έτσι, η Υπατία ήδη από την ηλικία των 30 ετών, είχε καθιερωθεί ως μία ισχυρή δύναμη στο χώρο της διανόησης στην Αλεξάνδρεια και διέθετε ακόμα πολλές και μεγάλες πνευματικές αρετές, όπως δικαιοσύνη, ειλικρίνεια και ευθύτητα.</a:t>
            </a:r>
          </a:p>
        </p:txBody>
      </p:sp>
      <p:pic>
        <p:nvPicPr>
          <p:cNvPr id="6146" name="Picture 2" descr="C:\Users\user\Desktop\Υπατία εικόνες\looking-up-1.jpg"/>
          <p:cNvPicPr>
            <a:picLocks noChangeAspect="1" noChangeArrowheads="1"/>
          </p:cNvPicPr>
          <p:nvPr/>
        </p:nvPicPr>
        <p:blipFill>
          <a:blip r:embed="rId2"/>
          <a:srcRect/>
          <a:stretch>
            <a:fillRect/>
          </a:stretch>
        </p:blipFill>
        <p:spPr bwMode="auto">
          <a:xfrm>
            <a:off x="6775979" y="2181755"/>
            <a:ext cx="4752975" cy="3324225"/>
          </a:xfrm>
          <a:prstGeom prst="rect">
            <a:avLst/>
          </a:prstGeom>
          <a:noFill/>
        </p:spPr>
      </p:pic>
    </p:spTree>
    <p:extLst>
      <p:ext uri="{BB962C8B-B14F-4D97-AF65-F5344CB8AC3E}">
        <p14:creationId xmlns:p14="http://schemas.microsoft.com/office/powerpoint/2010/main" val="359150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CB6D7E3-72B6-3C86-54AA-B8DF948D37AF}"/>
              </a:ext>
            </a:extLst>
          </p:cNvPr>
          <p:cNvSpPr>
            <a:spLocks noGrp="1"/>
          </p:cNvSpPr>
          <p:nvPr>
            <p:ph idx="1"/>
          </p:nvPr>
        </p:nvSpPr>
        <p:spPr>
          <a:xfrm>
            <a:off x="838200" y="401216"/>
            <a:ext cx="10515600" cy="5775747"/>
          </a:xfrm>
        </p:spPr>
        <p:txBody>
          <a:bodyPr>
            <a:normAutofit/>
          </a:bodyPr>
          <a:lstStyle/>
          <a:p>
            <a:pPr marL="0" indent="0">
              <a:buNone/>
            </a:pPr>
            <a:r>
              <a:rPr lang="en-US" sz="2200" dirty="0"/>
              <a:t>  •</a:t>
            </a:r>
            <a:r>
              <a:rPr lang="el-GR" sz="2200" dirty="0">
                <a:latin typeface="Palatino Linotype" panose="02040502050505030304" pitchFamily="18" charset="0"/>
              </a:rPr>
              <a:t>Όπως αναφέρει και ο Νικηφόρος </a:t>
            </a:r>
            <a:r>
              <a:rPr lang="el-GR" sz="2200" dirty="0" err="1">
                <a:latin typeface="Palatino Linotype" panose="02040502050505030304" pitchFamily="18" charset="0"/>
              </a:rPr>
              <a:t>Γρηγοράς</a:t>
            </a:r>
            <a:r>
              <a:rPr lang="el-GR" sz="2200" dirty="0">
                <a:latin typeface="Palatino Linotype" panose="02040502050505030304" pitchFamily="18" charset="0"/>
              </a:rPr>
              <a:t>, το όνομά της έγινε τελικά συνώνυμο της σοφής και συνετής γυναίκας. </a:t>
            </a:r>
          </a:p>
          <a:p>
            <a:pPr marL="0" indent="0">
              <a:buNone/>
            </a:pPr>
            <a:r>
              <a:rPr lang="en-US" sz="2200" dirty="0">
                <a:latin typeface="Palatino Linotype" panose="02040502050505030304" pitchFamily="18" charset="0"/>
              </a:rPr>
              <a:t> • </a:t>
            </a:r>
            <a:r>
              <a:rPr lang="el-GR" sz="2200" dirty="0">
                <a:latin typeface="Palatino Linotype" panose="02040502050505030304" pitchFamily="18" charset="0"/>
              </a:rPr>
              <a:t>Η Αλεξάνδρεια ήταν κέντρο πνευματικού πολιτισμού,</a:t>
            </a:r>
            <a:r>
              <a:rPr lang="en-US" sz="2200" dirty="0">
                <a:latin typeface="Palatino Linotype" panose="02040502050505030304" pitchFamily="18" charset="0"/>
              </a:rPr>
              <a:t> </a:t>
            </a:r>
            <a:r>
              <a:rPr lang="el-GR" sz="2200" dirty="0">
                <a:latin typeface="Palatino Linotype" panose="02040502050505030304" pitchFamily="18" charset="0"/>
              </a:rPr>
              <a:t>με μουσεία, βιβλιοθήκη, σχολές, κύκλους επιστημόνων, θρησκευτικό κέντρο και μέσα σε αυτό το περιβάλλον η Υπατία είχε ευχέρεια κίνησης.</a:t>
            </a:r>
          </a:p>
          <a:p>
            <a:pPr marL="0" indent="0">
              <a:buNone/>
            </a:pPr>
            <a:r>
              <a:rPr lang="en-US" sz="2200" dirty="0">
                <a:latin typeface="Palatino Linotype" panose="02040502050505030304" pitchFamily="18" charset="0"/>
              </a:rPr>
              <a:t> • </a:t>
            </a:r>
            <a:r>
              <a:rPr lang="el-GR" sz="2200" dirty="0">
                <a:latin typeface="Palatino Linotype" panose="02040502050505030304" pitchFamily="18" charset="0"/>
              </a:rPr>
              <a:t>Η ανάπτυξη της προσωπικότητάς της την έκαναν πόλο έλξης σε νέους ανθρώπους με αποτέλεσμα να δημιουργήσει ένα σπουδαίο κύκλο μαθητών, οι οποίοι αναζητούσαν τη γνώση και διψούσαν για μάθηση.</a:t>
            </a:r>
          </a:p>
          <a:p>
            <a:pPr marL="0" indent="0">
              <a:buNone/>
            </a:pPr>
            <a:endParaRPr lang="el-GR" sz="2200" dirty="0"/>
          </a:p>
        </p:txBody>
      </p:sp>
      <p:pic>
        <p:nvPicPr>
          <p:cNvPr id="4" name="Picture 1" descr="C:\Users\user\Desktop\Υπατία εικόνες\ypatia.jpg"/>
          <p:cNvPicPr>
            <a:picLocks noChangeAspect="1" noChangeArrowheads="1"/>
          </p:cNvPicPr>
          <p:nvPr/>
        </p:nvPicPr>
        <p:blipFill>
          <a:blip r:embed="rId2"/>
          <a:srcRect/>
          <a:stretch>
            <a:fillRect/>
          </a:stretch>
        </p:blipFill>
        <p:spPr bwMode="auto">
          <a:xfrm>
            <a:off x="4255030" y="3365887"/>
            <a:ext cx="3720571" cy="3085713"/>
          </a:xfrm>
          <a:prstGeom prst="rect">
            <a:avLst/>
          </a:prstGeom>
          <a:noFill/>
        </p:spPr>
      </p:pic>
    </p:spTree>
    <p:extLst>
      <p:ext uri="{BB962C8B-B14F-4D97-AF65-F5344CB8AC3E}">
        <p14:creationId xmlns:p14="http://schemas.microsoft.com/office/powerpoint/2010/main" val="60880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27A0F6-6123-34B7-BB8E-414B6E2D08E9}"/>
              </a:ext>
            </a:extLst>
          </p:cNvPr>
          <p:cNvSpPr>
            <a:spLocks noGrp="1"/>
          </p:cNvSpPr>
          <p:nvPr>
            <p:ph type="title"/>
          </p:nvPr>
        </p:nvSpPr>
        <p:spPr/>
        <p:txBody>
          <a:bodyPr/>
          <a:lstStyle/>
          <a:p>
            <a:pPr algn="ctr"/>
            <a:r>
              <a:rPr lang="el-GR" b="1" dirty="0">
                <a:latin typeface="Palatino Linotype" panose="02040502050505030304" pitchFamily="18" charset="0"/>
              </a:rPr>
              <a:t>Σχέσεις με ισχυρούς-Θάνατος</a:t>
            </a:r>
          </a:p>
        </p:txBody>
      </p:sp>
      <p:sp>
        <p:nvSpPr>
          <p:cNvPr id="3" name="Θέση περιεχομένου 2">
            <a:extLst>
              <a:ext uri="{FF2B5EF4-FFF2-40B4-BE49-F238E27FC236}">
                <a16:creationId xmlns:a16="http://schemas.microsoft.com/office/drawing/2014/main" id="{1FBFF8AE-4471-17E0-FAA0-3F58D62C0A92}"/>
              </a:ext>
            </a:extLst>
          </p:cNvPr>
          <p:cNvSpPr>
            <a:spLocks noGrp="1"/>
          </p:cNvSpPr>
          <p:nvPr>
            <p:ph idx="1"/>
          </p:nvPr>
        </p:nvSpPr>
        <p:spPr>
          <a:xfrm>
            <a:off x="3784600" y="1681692"/>
            <a:ext cx="7992533" cy="4351338"/>
          </a:xfrm>
        </p:spPr>
        <p:txBody>
          <a:bodyPr>
            <a:normAutofit fontScale="92500" lnSpcReduction="10000"/>
          </a:bodyPr>
          <a:lstStyle/>
          <a:p>
            <a:pPr marL="0" indent="0">
              <a:buNone/>
            </a:pPr>
            <a:r>
              <a:rPr lang="el-GR" sz="2200" dirty="0"/>
              <a:t> </a:t>
            </a:r>
            <a:r>
              <a:rPr lang="en-US" sz="2200" dirty="0"/>
              <a:t>•</a:t>
            </a:r>
            <a:r>
              <a:rPr lang="el-GR" sz="2200" dirty="0"/>
              <a:t> </a:t>
            </a:r>
            <a:r>
              <a:rPr lang="el-GR" sz="2200" dirty="0">
                <a:latin typeface="Palatino Linotype" panose="02040502050505030304" pitchFamily="18" charset="0"/>
              </a:rPr>
              <a:t>Όμως η Υπατία είχε σημαντική επιρροή και στην πολιτική σκηνή του τόπου, επηρεάζοντας σημαντικούς άρχοντες της περιοχής. Μεταξύ αυτών ήταν και ο Ρωμαίος έπαρχος Ορέστης, ο οποίος την συμβουλευόταν σε πολιτικά ζητήματα.</a:t>
            </a:r>
          </a:p>
          <a:p>
            <a:pPr marL="0" indent="0">
              <a:buNone/>
            </a:pPr>
            <a:r>
              <a:rPr lang="en-US" sz="2200" dirty="0">
                <a:latin typeface="Palatino Linotype" panose="02040502050505030304" pitchFamily="18" charset="0"/>
              </a:rPr>
              <a:t> • </a:t>
            </a:r>
            <a:r>
              <a:rPr lang="el-GR" sz="2200" dirty="0">
                <a:latin typeface="Palatino Linotype" panose="02040502050505030304" pitchFamily="18" charset="0"/>
              </a:rPr>
              <a:t>Η Υπατία δε συμμετείχε απλά στα πολιτικά δρώμενα της Αλεξάνδρειας, αλλά ουσιαστικά αυτή ήταν που επηρέασε περισσότερο τις πολιτικές εξελίξεις στην πόλη αυτή. Η ανάμειξή της στην πολιτική ενοχλούσε αφάνταστα τους πολιτικούς, Χριστιανούς, Εβραίους, αλλά και Εθνικούς. </a:t>
            </a:r>
          </a:p>
          <a:p>
            <a:pPr marL="0" indent="0">
              <a:buNone/>
            </a:pPr>
            <a:r>
              <a:rPr lang="en-US" sz="2200" dirty="0">
                <a:latin typeface="Palatino Linotype" panose="02040502050505030304" pitchFamily="18" charset="0"/>
              </a:rPr>
              <a:t>•</a:t>
            </a:r>
            <a:r>
              <a:rPr lang="el-GR" sz="2200" dirty="0">
                <a:latin typeface="Palatino Linotype" panose="02040502050505030304" pitchFamily="18" charset="0"/>
              </a:rPr>
              <a:t>Οι πολιτικοί και θρησκευτικοί άρχοντες, όπως ο αρχιεπίσκοπος Κύριλλος και οι ραβίνοι, δε δέχονταν να επισκιαστούν από την Υπατία. Όμως παρά τις διαμαρτυρίες και τις πολλές συστάσεις τους, η Υπατία δεν το έβαλε κάτω. Εξακολουθούσε να συμμετέχει στα συμβούλια και ποτέ δε δέχτηκε να αποσυρθεί από την ενεργό πολιτική.</a:t>
            </a:r>
          </a:p>
          <a:p>
            <a:pPr marL="0" indent="0">
              <a:buNone/>
            </a:pPr>
            <a:endParaRPr lang="el-GR" sz="2400" dirty="0"/>
          </a:p>
        </p:txBody>
      </p:sp>
      <p:pic>
        <p:nvPicPr>
          <p:cNvPr id="4098" name="Picture 2" descr="Ο Άγιος Κύριλλος Αλεξανδρείας, o Ορέστης και η Υπατία"/>
          <p:cNvPicPr>
            <a:picLocks noChangeAspect="1" noChangeArrowheads="1"/>
          </p:cNvPicPr>
          <p:nvPr/>
        </p:nvPicPr>
        <p:blipFill>
          <a:blip r:embed="rId2"/>
          <a:srcRect/>
          <a:stretch>
            <a:fillRect/>
          </a:stretch>
        </p:blipFill>
        <p:spPr bwMode="auto">
          <a:xfrm>
            <a:off x="985308" y="1559380"/>
            <a:ext cx="1851025" cy="4803852"/>
          </a:xfrm>
          <a:prstGeom prst="rect">
            <a:avLst/>
          </a:prstGeom>
          <a:noFill/>
        </p:spPr>
      </p:pic>
    </p:spTree>
    <p:extLst>
      <p:ext uri="{BB962C8B-B14F-4D97-AF65-F5344CB8AC3E}">
        <p14:creationId xmlns:p14="http://schemas.microsoft.com/office/powerpoint/2010/main" val="249884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Υπατία. Η Αλεξανδρινή φιλόσοφος που βασανίστηκε και δολοφονήθηκε από  φανατικούς Xριστιανούς, που την έγδαραν και τη διαμέλισαν - ΜΗΧΑΝΗ ΤΟΥ  ΧΡΟΝΟΥ"/>
          <p:cNvPicPr>
            <a:picLocks noChangeAspect="1" noChangeArrowheads="1"/>
          </p:cNvPicPr>
          <p:nvPr/>
        </p:nvPicPr>
        <p:blipFill>
          <a:blip r:embed="rId2">
            <a:lum bright="43000" contrast="-48000"/>
            <a:alphaModFix amt="70000"/>
          </a:blip>
          <a:srcRect/>
          <a:stretch>
            <a:fillRect/>
          </a:stretch>
        </p:blipFill>
        <p:spPr bwMode="auto">
          <a:xfrm>
            <a:off x="0" y="-19457"/>
            <a:ext cx="12252058" cy="6858001"/>
          </a:xfrm>
          <a:prstGeom prst="rect">
            <a:avLst/>
          </a:prstGeom>
          <a:noFill/>
        </p:spPr>
      </p:pic>
      <p:sp>
        <p:nvSpPr>
          <p:cNvPr id="2" name="Τίτλος 1">
            <a:extLst>
              <a:ext uri="{FF2B5EF4-FFF2-40B4-BE49-F238E27FC236}">
                <a16:creationId xmlns:a16="http://schemas.microsoft.com/office/drawing/2014/main" id="{B94B8977-058C-15E9-4220-BE248F3D0512}"/>
              </a:ext>
            </a:extLst>
          </p:cNvPr>
          <p:cNvSpPr>
            <a:spLocks noGrp="1"/>
          </p:cNvSpPr>
          <p:nvPr>
            <p:ph type="title"/>
          </p:nvPr>
        </p:nvSpPr>
        <p:spPr/>
        <p:txBody>
          <a:bodyPr/>
          <a:lstStyle/>
          <a:p>
            <a:r>
              <a:rPr lang="el-GR" dirty="0"/>
              <a:t>   </a:t>
            </a:r>
          </a:p>
        </p:txBody>
      </p:sp>
      <p:sp>
        <p:nvSpPr>
          <p:cNvPr id="3" name="Θέση περιεχομένου 2">
            <a:extLst>
              <a:ext uri="{FF2B5EF4-FFF2-40B4-BE49-F238E27FC236}">
                <a16:creationId xmlns:a16="http://schemas.microsoft.com/office/drawing/2014/main" id="{700673CD-4958-0D22-155D-2FE0733F088D}"/>
              </a:ext>
            </a:extLst>
          </p:cNvPr>
          <p:cNvSpPr>
            <a:spLocks noGrp="1"/>
          </p:cNvSpPr>
          <p:nvPr>
            <p:ph idx="1"/>
          </p:nvPr>
        </p:nvSpPr>
        <p:spPr>
          <a:xfrm>
            <a:off x="382555" y="365125"/>
            <a:ext cx="10971245" cy="5811838"/>
          </a:xfrm>
        </p:spPr>
        <p:txBody>
          <a:bodyPr>
            <a:noAutofit/>
          </a:bodyPr>
          <a:lstStyle/>
          <a:p>
            <a:pPr marL="0" indent="0">
              <a:buNone/>
            </a:pPr>
            <a:r>
              <a:rPr lang="en-US" sz="2200" dirty="0"/>
              <a:t>  •</a:t>
            </a:r>
            <a:r>
              <a:rPr lang="el-GR" sz="2200" dirty="0">
                <a:latin typeface="Palatino Linotype" panose="02040502050505030304" pitchFamily="18" charset="0"/>
              </a:rPr>
              <a:t>Περί το 414-415 μ.Χ. οι </a:t>
            </a:r>
            <a:r>
              <a:rPr lang="el-GR" sz="2200" dirty="0" err="1">
                <a:latin typeface="Palatino Linotype" panose="02040502050505030304" pitchFamily="18" charset="0"/>
              </a:rPr>
              <a:t>πολιτικο</a:t>
            </a:r>
            <a:r>
              <a:rPr lang="el-GR" sz="2200" dirty="0">
                <a:latin typeface="Palatino Linotype" panose="02040502050505030304" pitchFamily="18" charset="0"/>
              </a:rPr>
              <a:t>-θρησκευτικές διαμάχες μεταξύ διαφορετικών ομάδων της Αλεξάνδρειας πήραν ανησυχητικές διαστάσεις. Την περίοδο αυτή, η έχθρα μεταξύ του Κύριλλου και του Ορέστη αυξήθηκε σε ανησυχητικά μεγάλο βαθμό. Ο Ορέστης ήταν πολύ αντιδραστικός πεισματικά και αρνητικά προς τον Κύριλλο και τις προσπάθειές του να κατακτήσει εξουσίες δημόσιας διοίκησης, ενώ ο Κύριλλος δεν τα παρατούσε και αντιδρούσε  με τις προσπάθειες συμφιλίωσης.</a:t>
            </a:r>
          </a:p>
          <a:p>
            <a:pPr marL="0" indent="0">
              <a:buNone/>
            </a:pPr>
            <a:r>
              <a:rPr lang="en-US" sz="2200" dirty="0">
                <a:latin typeface="Palatino Linotype" panose="02040502050505030304" pitchFamily="18" charset="0"/>
              </a:rPr>
              <a:t> • </a:t>
            </a:r>
            <a:r>
              <a:rPr lang="el-GR" sz="2200" dirty="0">
                <a:latin typeface="Palatino Linotype" panose="02040502050505030304" pitchFamily="18" charset="0"/>
              </a:rPr>
              <a:t>Έτσι, ο Κύριλλος και οι οπαδοί του κίνησαν υποψίες πως πίσω από όλο αυτό, κρυβόταν η Υπατία και ότι αυτή  ήταν που υποστήριζε τον Ορέστη, για αυτό αποφάσισαν να εκδικηθούν. Σε μια συγκέντρωση κατά του Ορέστη του επιτέθηκαν με σκοπό να τον ξεφορτωθούν. Ο Ορέστης είχε σκληρή τιμωρία, δηλαδή σύλληψη, βασανισμό και εκτέλεση του μοναχού.</a:t>
            </a:r>
          </a:p>
          <a:p>
            <a:pPr marL="0" indent="0">
              <a:buNone/>
            </a:pPr>
            <a:r>
              <a:rPr lang="el-GR" sz="2200" dirty="0">
                <a:latin typeface="Palatino Linotype" panose="02040502050505030304" pitchFamily="18" charset="0"/>
              </a:rPr>
              <a:t>   </a:t>
            </a:r>
            <a:r>
              <a:rPr lang="en-US" sz="2200" dirty="0">
                <a:latin typeface="Palatino Linotype" panose="02040502050505030304" pitchFamily="18" charset="0"/>
              </a:rPr>
              <a:t>•</a:t>
            </a:r>
            <a:r>
              <a:rPr lang="el-GR" sz="2200" dirty="0">
                <a:latin typeface="Palatino Linotype" panose="02040502050505030304" pitchFamily="18" charset="0"/>
              </a:rPr>
              <a:t>Οι υποστηρικτές του Κύριλλου μετά την αποτυχία επίθεσης στην Υπατία με τη δικαιολογία πως ήταν παγανίστρια, άρχισαν να διαδίδουν φήμες πως ήταν μάγισσα και πως έκανε μάγια εις βάρος του έπαρχου, των ανθρώπων του Θεού και ολόκληρης της πόλης, για αυτό και η διαμάχη μεταξύ Πατριάρχη και έπαρχου έληξε με την δολοφονία της, η οποία ήταν φριχτή, αφού το πλήθος διαμέλισε το σώμα της. </a:t>
            </a:r>
          </a:p>
        </p:txBody>
      </p:sp>
      <p:sp>
        <p:nvSpPr>
          <p:cNvPr id="3074" name="AutoShape 2"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6" name="AutoShape 4"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8" name="AutoShape 6"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0" name="AutoShape 8"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2" name="AutoShape 10" descr="Υπατία, η πρώτη φεμινίστρια: Δολοφονήθηκε από έναν... Άγιο σαν σήμερα το  485 μ.Χ. | Το Κουτί της Πανδώρ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4" name="AutoShape 12" descr="Υπατία, η πρώτη φεμινίστρια: Δολοφονήθηκε από έναν... Άγιο σαν σήμερα το  485 μ.Χ. | Το Κουτί της Πανδώρ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6" name="AutoShape 14" descr="Μυσταγωγία - Μυθαγωγία - Χλέτσος Βασίλης - Υπατία η Αλεξανδρινή  Νεοπλατωνική φιλόσοφος. «Έκανε τόσα πολλά επιτεύγματα στο τομέα της  επιστήμης της, ώστε να υπερκεράσει κάθε άλλον επιστήμονα της εποχής της».  Σωκράτης 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8" name="AutoShape 16" descr="Μυσταγωγία - Μυθαγωγία - Χλέτσος Βασίλης - Υπατία η Αλεξανδρινή  Νεοπλατωνική φιλόσοφος. «Έκανε τόσα πολλά επιτεύγματα στο τομέα της  επιστήμης της, ώστε να υπερκεράσει κάθε άλλον επιστήμονα της εποχής της».  Σωκράτης 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29834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6" name="AutoShape 4" descr="Υπατία η Αλεξανδρινή - Η μοναδική γυναίκα φιλόσοφος κι επιστήμονας της  ύστερης αρχαιότητας, της οποίας ο ηθικός αυτουργός της δολοφονίας της,  τιμάται ως «άγιος»(!) από την Εκκλησία | Πάρε-Δώσ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558" name="Picture 6" descr="Η ιδιαίτερη προσωπικότητα της Υπατίας και το τραγικό τέλος της - Γεγονότα"/>
          <p:cNvPicPr>
            <a:picLocks noChangeAspect="1" noChangeArrowheads="1"/>
          </p:cNvPicPr>
          <p:nvPr/>
        </p:nvPicPr>
        <p:blipFill>
          <a:blip r:embed="rId2"/>
          <a:srcRect/>
          <a:stretch>
            <a:fillRect/>
          </a:stretch>
        </p:blipFill>
        <p:spPr bwMode="auto">
          <a:xfrm>
            <a:off x="1586441" y="579967"/>
            <a:ext cx="8572500" cy="5800725"/>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1948</Words>
  <Application>Microsoft Office PowerPoint</Application>
  <PresentationFormat>Ευρεία οθόνη</PresentationFormat>
  <Paragraphs>42</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Calibri</vt:lpstr>
      <vt:lpstr>Calibri Light</vt:lpstr>
      <vt:lpstr>Palatino Linotype</vt:lpstr>
      <vt:lpstr>Θέμα του Office</vt:lpstr>
      <vt:lpstr>Η Υπατία</vt:lpstr>
      <vt:lpstr>Ημέρα γυναικών και κοριτσιών στην επιστήμη</vt:lpstr>
      <vt:lpstr>Ποια ήταν η Υπατία</vt:lpstr>
      <vt:lpstr>Καταγωγή-Πώς την επηρέασε ο πατέρας της</vt:lpstr>
      <vt:lpstr>Σπουδές-Επιστημονική δράση-Αρετές</vt:lpstr>
      <vt:lpstr>Παρουσίαση του PowerPoint</vt:lpstr>
      <vt:lpstr>Σχέσεις με ισχυρούς-Θάνατος</vt:lpstr>
      <vt:lpstr>   </vt:lpstr>
      <vt:lpstr>Παρουσίαση του PowerPoint</vt:lpstr>
      <vt:lpstr>Επίδραση της Υπατίας στην επιστήμη και στον κόσμο </vt:lpstr>
      <vt:lpstr>Παρουσίαση του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Υπατία</dc:title>
  <dc:creator>SONIA MEXI</dc:creator>
  <cp:lastModifiedBy>Κώστας</cp:lastModifiedBy>
  <cp:revision>23</cp:revision>
  <dcterms:created xsi:type="dcterms:W3CDTF">2024-02-17T18:57:33Z</dcterms:created>
  <dcterms:modified xsi:type="dcterms:W3CDTF">2024-03-14T20:16:47Z</dcterms:modified>
</cp:coreProperties>
</file>