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106" d="100"/>
          <a:sy n="106" d="100"/>
        </p:scale>
        <p:origin x="7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4194D4-CAF2-DE17-2AAA-0AE33245585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5A87477-4C33-7993-211C-6681C32BE9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03883DA-440B-04CF-1AC6-BEF4384D1863}"/>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5" name="Θέση υποσέλιδου 4">
            <a:extLst>
              <a:ext uri="{FF2B5EF4-FFF2-40B4-BE49-F238E27FC236}">
                <a16:creationId xmlns:a16="http://schemas.microsoft.com/office/drawing/2014/main" id="{CB825157-83D9-BED3-5AB5-070CE5571E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1817C1C-386B-91A0-E223-4510239539E5}"/>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96204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59F37F-B289-EA68-8B2D-9CD7F04CDD0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043CECC-044A-5565-F9C2-C982774BE33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AE3A28-28F8-C569-A738-325C2F98C0CA}"/>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5" name="Θέση υποσέλιδου 4">
            <a:extLst>
              <a:ext uri="{FF2B5EF4-FFF2-40B4-BE49-F238E27FC236}">
                <a16:creationId xmlns:a16="http://schemas.microsoft.com/office/drawing/2014/main" id="{BF8AC431-A482-11A9-95FD-1E35ECF00F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0A8906-9FF9-8618-7FD0-4652BBF7AA21}"/>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74867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CA446EC-16E8-49A5-F3E1-5C1E8C3F8C9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F5B1E2F-688E-1094-82E4-E5E7488B1E7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D74D97E-7032-0B6B-8407-3D4FC1DD116E}"/>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5" name="Θέση υποσέλιδου 4">
            <a:extLst>
              <a:ext uri="{FF2B5EF4-FFF2-40B4-BE49-F238E27FC236}">
                <a16:creationId xmlns:a16="http://schemas.microsoft.com/office/drawing/2014/main" id="{6A68947E-C15E-1FEE-D1C8-86B2F24E3BC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404F41A-E77A-6155-8FC5-C0F5DDA2DB23}"/>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49475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1F3EDC-3C89-40AA-ED19-17B99C034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5DD17BB-37A6-CCCB-AA1F-A5DE5BB8902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5486F61-E8A8-0C4C-810B-7ABC13CE8701}"/>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5" name="Θέση υποσέλιδου 4">
            <a:extLst>
              <a:ext uri="{FF2B5EF4-FFF2-40B4-BE49-F238E27FC236}">
                <a16:creationId xmlns:a16="http://schemas.microsoft.com/office/drawing/2014/main" id="{ED97B861-5421-CA64-C244-50BDB17F860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A4BB2F8-C7BE-BF78-1D3B-C57E332CCDEE}"/>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93417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C8169D-02E3-E557-5369-9579C54FC2B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A2233EC-822D-89E6-E353-D00F636A97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BB03C2D-E44F-862B-B3A0-5ECD8A40AF31}"/>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5" name="Θέση υποσέλιδου 4">
            <a:extLst>
              <a:ext uri="{FF2B5EF4-FFF2-40B4-BE49-F238E27FC236}">
                <a16:creationId xmlns:a16="http://schemas.microsoft.com/office/drawing/2014/main" id="{111141DE-C17A-7682-F81A-7D8747B6D9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DA5D533-5EAF-E9C1-9F11-C74B575F0330}"/>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419443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886F05-EC48-CAF1-3DA9-F5C4D66180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8AC9B7-E71D-D292-509A-F31F37AD944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88CEFC8-9236-EEA5-51EE-A16DDF63366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8418355-8F1C-1FF4-6A6C-90AEE43501D1}"/>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6" name="Θέση υποσέλιδου 5">
            <a:extLst>
              <a:ext uri="{FF2B5EF4-FFF2-40B4-BE49-F238E27FC236}">
                <a16:creationId xmlns:a16="http://schemas.microsoft.com/office/drawing/2014/main" id="{24030A31-2E96-F9BA-2F9C-7C2D3960260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2879B64-3C28-0EB0-265E-3C6D6202962C}"/>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89922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F486F-61E6-A40B-6B0C-484A70D240C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019F45E-89BE-FDEC-8CF4-735C0C25AD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586BA14-04DE-0571-0E3A-430505BFE46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6CAB6AF-E091-BB42-C705-210550972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675973C-1C72-F382-DBD3-D92339141CE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7C68D27-2B77-AF52-0257-C2DAA1AA496A}"/>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8" name="Θέση υποσέλιδου 7">
            <a:extLst>
              <a:ext uri="{FF2B5EF4-FFF2-40B4-BE49-F238E27FC236}">
                <a16:creationId xmlns:a16="http://schemas.microsoft.com/office/drawing/2014/main" id="{4CFB848A-2AFE-A17E-A049-7AEBC9E96CE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44984AD-7FE1-EFDA-2FB1-6BFC333D9681}"/>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76080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354BB3-ECB0-1373-16D0-A2B5A7A0BF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039FA28-FE8A-0982-FFDD-F50309A21B6E}"/>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4" name="Θέση υποσέλιδου 3">
            <a:extLst>
              <a:ext uri="{FF2B5EF4-FFF2-40B4-BE49-F238E27FC236}">
                <a16:creationId xmlns:a16="http://schemas.microsoft.com/office/drawing/2014/main" id="{C204563B-CA12-141D-0D37-8400DB8DFA6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84F6890-6F4B-4994-FB92-AC3F46D15E56}"/>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75424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ED87B59-2BF3-B725-3856-C01E96F2A20A}"/>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3" name="Θέση υποσέλιδου 2">
            <a:extLst>
              <a:ext uri="{FF2B5EF4-FFF2-40B4-BE49-F238E27FC236}">
                <a16:creationId xmlns:a16="http://schemas.microsoft.com/office/drawing/2014/main" id="{36E2542B-7B4D-D3A3-F221-0CAC3E1A59E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E640F4B-FC29-14EF-174E-8300E75B3DCD}"/>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307018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9CB43-C403-A48D-E91F-F9B740092EB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1E8EFF-DD97-8038-D0AE-7D453ECB7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F3B0602-07B8-8988-185E-1607A519B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3E680AF-02E7-758D-F4AA-4F1C588F20D2}"/>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6" name="Θέση υποσέλιδου 5">
            <a:extLst>
              <a:ext uri="{FF2B5EF4-FFF2-40B4-BE49-F238E27FC236}">
                <a16:creationId xmlns:a16="http://schemas.microsoft.com/office/drawing/2014/main" id="{EA6F76F2-6E90-E2F1-1C03-930DBEF1FFB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10E5501-E215-A51A-AA2A-FBBE202E72C2}"/>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197006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C06D28-1BC8-0233-7B84-5096A111C5E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158E547-CADC-EF1C-AE9A-573D3EEE0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8240BBF-CD30-633C-5E7A-87DC168CE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FCE966-C077-FC87-6A11-F3EFE9DFE3EE}"/>
              </a:ext>
            </a:extLst>
          </p:cNvPr>
          <p:cNvSpPr>
            <a:spLocks noGrp="1"/>
          </p:cNvSpPr>
          <p:nvPr>
            <p:ph type="dt" sz="half" idx="10"/>
          </p:nvPr>
        </p:nvSpPr>
        <p:spPr/>
        <p:txBody>
          <a:bodyPr/>
          <a:lstStyle/>
          <a:p>
            <a:fld id="{2B239A67-4072-4A74-994C-001037360BC3}" type="datetimeFigureOut">
              <a:rPr lang="el-GR" smtClean="0"/>
              <a:t>1/5/2024</a:t>
            </a:fld>
            <a:endParaRPr lang="el-GR"/>
          </a:p>
        </p:txBody>
      </p:sp>
      <p:sp>
        <p:nvSpPr>
          <p:cNvPr id="6" name="Θέση υποσέλιδου 5">
            <a:extLst>
              <a:ext uri="{FF2B5EF4-FFF2-40B4-BE49-F238E27FC236}">
                <a16:creationId xmlns:a16="http://schemas.microsoft.com/office/drawing/2014/main" id="{6A1B06AB-0F76-6245-5CC0-ADFF79082ED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2FC9EB1-8068-4AA2-FFD1-F70A302B14E3}"/>
              </a:ext>
            </a:extLst>
          </p:cNvPr>
          <p:cNvSpPr>
            <a:spLocks noGrp="1"/>
          </p:cNvSpPr>
          <p:nvPr>
            <p:ph type="sldNum" sz="quarter" idx="12"/>
          </p:nvPr>
        </p:nvSpPr>
        <p:spPr/>
        <p:txBody>
          <a:bodyPr/>
          <a:lstStyle/>
          <a:p>
            <a:fld id="{5F187B4F-FA49-4A17-AA6A-98782DFB413E}" type="slidenum">
              <a:rPr lang="el-GR" smtClean="0"/>
              <a:t>‹#›</a:t>
            </a:fld>
            <a:endParaRPr lang="el-GR"/>
          </a:p>
        </p:txBody>
      </p:sp>
    </p:spTree>
    <p:extLst>
      <p:ext uri="{BB962C8B-B14F-4D97-AF65-F5344CB8AC3E}">
        <p14:creationId xmlns:p14="http://schemas.microsoft.com/office/powerpoint/2010/main" val="270166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8805F20-E2BA-E1D9-4408-43E86B440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DEE962E-9163-8D1C-4BBA-11D64DB14A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DA817D-C0E8-AF9C-57E3-5BC837955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39A67-4072-4A74-994C-001037360BC3}" type="datetimeFigureOut">
              <a:rPr lang="el-GR" smtClean="0"/>
              <a:t>1/5/2024</a:t>
            </a:fld>
            <a:endParaRPr lang="el-GR"/>
          </a:p>
        </p:txBody>
      </p:sp>
      <p:sp>
        <p:nvSpPr>
          <p:cNvPr id="5" name="Θέση υποσέλιδου 4">
            <a:extLst>
              <a:ext uri="{FF2B5EF4-FFF2-40B4-BE49-F238E27FC236}">
                <a16:creationId xmlns:a16="http://schemas.microsoft.com/office/drawing/2014/main" id="{9EBACF34-2C52-7A27-56DA-E657942CC8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96A9AEE-AB2D-80BE-9C26-8AAD20AF7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87B4F-FA49-4A17-AA6A-98782DFB413E}" type="slidenum">
              <a:rPr lang="el-GR" smtClean="0"/>
              <a:t>‹#›</a:t>
            </a:fld>
            <a:endParaRPr lang="el-GR"/>
          </a:p>
        </p:txBody>
      </p:sp>
    </p:spTree>
    <p:extLst>
      <p:ext uri="{BB962C8B-B14F-4D97-AF65-F5344CB8AC3E}">
        <p14:creationId xmlns:p14="http://schemas.microsoft.com/office/powerpoint/2010/main" val="169891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l.wikipedia.org/" TargetMode="External"/><Relationship Id="rId7" Type="http://schemas.openxmlformats.org/officeDocument/2006/relationships/hyperlink" Target="https://www.newsbeast.gr/weekend/arthro/796387/posa-hronia-zoun-ta-zoa"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athens-science-festival.gr/blog" TargetMode="External"/><Relationship Id="rId5" Type="http://schemas.openxmlformats.org/officeDocument/2006/relationships/hyperlink" Target="https://www.cretanbeaches.com/" TargetMode="External"/><Relationship Id="rId4" Type="http://schemas.openxmlformats.org/officeDocument/2006/relationships/hyperlink" Target="https://www.maxmag.gr/perivallon/ellada-10-eidi-zoon-poy-einai-ypo-exafanis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9B1E9E-EF57-1182-CCD5-B63E63F9FD67}"/>
              </a:ext>
            </a:extLst>
          </p:cNvPr>
          <p:cNvSpPr>
            <a:spLocks noGrp="1"/>
          </p:cNvSpPr>
          <p:nvPr>
            <p:ph type="ctrTitle"/>
          </p:nvPr>
        </p:nvSpPr>
        <p:spPr>
          <a:xfrm>
            <a:off x="2286000" y="342899"/>
            <a:ext cx="6737684" cy="757239"/>
          </a:xfrm>
        </p:spPr>
        <p:txBody>
          <a:bodyPr>
            <a:normAutofit fontScale="90000"/>
          </a:bodyPr>
          <a:lstStyle/>
          <a:p>
            <a:r>
              <a:rPr lang="el-GR" dirty="0"/>
              <a:t>	</a:t>
            </a:r>
            <a:r>
              <a:rPr lang="el-GR" b="1" i="1" u="sng" dirty="0">
                <a:solidFill>
                  <a:schemeClr val="bg1"/>
                </a:solidFill>
              </a:rPr>
              <a:t>Είδη υπό εξαφάνιση</a:t>
            </a:r>
          </a:p>
        </p:txBody>
      </p:sp>
      <p:sp>
        <p:nvSpPr>
          <p:cNvPr id="3" name="Υπότιτλος 2">
            <a:extLst>
              <a:ext uri="{FF2B5EF4-FFF2-40B4-BE49-F238E27FC236}">
                <a16:creationId xmlns:a16="http://schemas.microsoft.com/office/drawing/2014/main" id="{2D2862EC-85BC-F494-70C1-6C78C23E49A9}"/>
              </a:ext>
            </a:extLst>
          </p:cNvPr>
          <p:cNvSpPr>
            <a:spLocks noGrp="1"/>
          </p:cNvSpPr>
          <p:nvPr>
            <p:ph type="subTitle" idx="1"/>
          </p:nvPr>
        </p:nvSpPr>
        <p:spPr>
          <a:xfrm>
            <a:off x="585787" y="1257300"/>
            <a:ext cx="10429876" cy="5600700"/>
          </a:xfrm>
        </p:spPr>
        <p:txBody>
          <a:bodyPr>
            <a:normAutofit fontScale="85000" lnSpcReduction="10000"/>
          </a:bodyPr>
          <a:lstStyle/>
          <a:p>
            <a:r>
              <a:rPr lang="el-GR" sz="3200" dirty="0">
                <a:solidFill>
                  <a:schemeClr val="bg1"/>
                </a:solidFill>
              </a:rPr>
              <a:t>Δεκάδες είδη ζώων και φυτών εξαφανίζονται καθημερινά. Αυτό συμβαίνει είτε λόγω της ανεξέλεγκτης συρρίκνωσης των βιοτόπων τους είτε εξαιτίας της επιπολαιότητας και μικροψυχίας των λαθροκυνηγών, που συνήθως  έχουν ως βασική προτεραιότητά τους την εξυπηρέτηση των οικονομικών τους συμφερόντων, είτε ένεκα της πλέον διαδεδομένης ρύπανσης και </a:t>
            </a:r>
            <a:r>
              <a:rPr lang="el-GR" sz="3200">
                <a:solidFill>
                  <a:schemeClr val="bg1"/>
                </a:solidFill>
              </a:rPr>
              <a:t>των συνεπειών </a:t>
            </a:r>
            <a:r>
              <a:rPr lang="el-GR" sz="3200" dirty="0">
                <a:solidFill>
                  <a:schemeClr val="bg1"/>
                </a:solidFill>
              </a:rPr>
              <a:t>της, όπως είναι οι αισθητές μεταβολές στο κλίμα. Δυστυχώς έρευνες έχουν δείξει ότι ένα μεγάλο μέρος των ζώων αυτών σύντομα πρόκειται να εξαφανιστούν ολοκληρωτικά, αν δε ληφθούν άμεσα τα κατάλληλα μέτρα. Σήμερα, λοιπόν, αποφάσισα να αφιερώσω λίγο απ’ τον χρόνο μου, διεξάγοντας μια έρευνα σχετικά με τα είδη υπό εξαφάνισης στην Ελλάδα. Στη συνέχεια δημιούργησα μια σύντομη παρουσίαση που περιλαμβάνει βασικές πληροφορίες για τα ζώα αυτά. Αυτό γιατί κάθε είδος που χάνεται παίρνει μαζί του και ένα κομμάτι της γενετικής και εξελικτικής ιστορίας εκατοντάδων χρόνων, που όμως είναι απαραίτητη και πολύτιμη πηγή γνώσης για τον άνθρωπο.</a:t>
            </a:r>
          </a:p>
        </p:txBody>
      </p:sp>
    </p:spTree>
    <p:extLst>
      <p:ext uri="{BB962C8B-B14F-4D97-AF65-F5344CB8AC3E}">
        <p14:creationId xmlns:p14="http://schemas.microsoft.com/office/powerpoint/2010/main" val="4133221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3ABBD5-F04C-065E-5F92-6331980C48BA}"/>
              </a:ext>
            </a:extLst>
          </p:cNvPr>
          <p:cNvSpPr>
            <a:spLocks noGrp="1"/>
          </p:cNvSpPr>
          <p:nvPr>
            <p:ph type="title"/>
          </p:nvPr>
        </p:nvSpPr>
        <p:spPr>
          <a:xfrm>
            <a:off x="2814638" y="365126"/>
            <a:ext cx="8539162" cy="2420938"/>
          </a:xfrm>
        </p:spPr>
        <p:txBody>
          <a:bodyPr>
            <a:normAutofit fontScale="90000"/>
          </a:bodyPr>
          <a:lstStyle/>
          <a:p>
            <a:r>
              <a:rPr lang="el-GR" sz="22100" dirty="0">
                <a:solidFill>
                  <a:schemeClr val="bg1"/>
                </a:solidFill>
              </a:rPr>
              <a:t>Τέλος</a:t>
            </a:r>
            <a:endParaRPr lang="el-GR" dirty="0">
              <a:solidFill>
                <a:schemeClr val="bg1"/>
              </a:solidFill>
            </a:endParaRPr>
          </a:p>
        </p:txBody>
      </p:sp>
      <p:sp>
        <p:nvSpPr>
          <p:cNvPr id="3" name="Θέση περιεχομένου 2">
            <a:extLst>
              <a:ext uri="{FF2B5EF4-FFF2-40B4-BE49-F238E27FC236}">
                <a16:creationId xmlns:a16="http://schemas.microsoft.com/office/drawing/2014/main" id="{F6D58B4D-2F59-41E1-3868-D00D064B50BE}"/>
              </a:ext>
            </a:extLst>
          </p:cNvPr>
          <p:cNvSpPr>
            <a:spLocks noGrp="1"/>
          </p:cNvSpPr>
          <p:nvPr>
            <p:ph idx="1"/>
          </p:nvPr>
        </p:nvSpPr>
        <p:spPr>
          <a:xfrm>
            <a:off x="838200" y="2943225"/>
            <a:ext cx="10515600" cy="3233737"/>
          </a:xfrm>
        </p:spPr>
        <p:txBody>
          <a:bodyPr>
            <a:normAutofit/>
          </a:bodyPr>
          <a:lstStyle/>
          <a:p>
            <a:pPr marL="0" indent="0">
              <a:buNone/>
            </a:pPr>
            <a:r>
              <a:rPr lang="el-GR" sz="6600" dirty="0">
                <a:solidFill>
                  <a:schemeClr val="bg1"/>
                </a:solidFill>
              </a:rPr>
              <a:t>Ευχαριστώ που αφιερώσατε λίγο από τον χρόνο σας και φτάσατε </a:t>
            </a:r>
            <a:r>
              <a:rPr lang="el-GR" sz="6600">
                <a:solidFill>
                  <a:schemeClr val="bg1"/>
                </a:solidFill>
              </a:rPr>
              <a:t>ως εδώ.</a:t>
            </a:r>
            <a:endParaRPr lang="el-GR" sz="6600" dirty="0">
              <a:solidFill>
                <a:schemeClr val="bg1"/>
              </a:solidFill>
            </a:endParaRPr>
          </a:p>
        </p:txBody>
      </p:sp>
    </p:spTree>
    <p:extLst>
      <p:ext uri="{BB962C8B-B14F-4D97-AF65-F5344CB8AC3E}">
        <p14:creationId xmlns:p14="http://schemas.microsoft.com/office/powerpoint/2010/main" val="1136689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C40DAC-1A08-BACD-632C-1F894CED4F70}"/>
              </a:ext>
            </a:extLst>
          </p:cNvPr>
          <p:cNvSpPr>
            <a:spLocks noGrp="1"/>
          </p:cNvSpPr>
          <p:nvPr>
            <p:ph type="title"/>
          </p:nvPr>
        </p:nvSpPr>
        <p:spPr>
          <a:xfrm>
            <a:off x="794084" y="180475"/>
            <a:ext cx="4078705" cy="613609"/>
          </a:xfrm>
        </p:spPr>
        <p:txBody>
          <a:bodyPr>
            <a:noAutofit/>
          </a:bodyPr>
          <a:lstStyle/>
          <a:p>
            <a:r>
              <a:rPr lang="el-GR" sz="3600" b="1" u="sng" dirty="0">
                <a:solidFill>
                  <a:schemeClr val="bg1"/>
                </a:solidFill>
              </a:rPr>
              <a:t>Καφέ Αρκούδα</a:t>
            </a:r>
          </a:p>
        </p:txBody>
      </p:sp>
      <p:sp>
        <p:nvSpPr>
          <p:cNvPr id="3" name="Θέση περιεχομένου 2">
            <a:extLst>
              <a:ext uri="{FF2B5EF4-FFF2-40B4-BE49-F238E27FC236}">
                <a16:creationId xmlns:a16="http://schemas.microsoft.com/office/drawing/2014/main" id="{4B3A5DC6-B464-9BDC-FD2A-8E61D0478AA0}"/>
              </a:ext>
            </a:extLst>
          </p:cNvPr>
          <p:cNvSpPr>
            <a:spLocks noGrp="1"/>
          </p:cNvSpPr>
          <p:nvPr>
            <p:ph idx="1"/>
          </p:nvPr>
        </p:nvSpPr>
        <p:spPr>
          <a:xfrm>
            <a:off x="5474368" y="276726"/>
            <a:ext cx="6617369" cy="6448927"/>
          </a:xfrm>
        </p:spPr>
        <p:txBody>
          <a:bodyPr>
            <a:normAutofit lnSpcReduction="10000"/>
          </a:bodyPr>
          <a:lstStyle/>
          <a:p>
            <a:r>
              <a:rPr lang="el-GR" sz="2600" dirty="0">
                <a:solidFill>
                  <a:schemeClr val="bg1"/>
                </a:solidFill>
              </a:rPr>
              <a:t>Βάρος</a:t>
            </a:r>
            <a:r>
              <a:rPr lang="en-US" sz="2600" dirty="0">
                <a:solidFill>
                  <a:schemeClr val="bg1"/>
                </a:solidFill>
              </a:rPr>
              <a:t>: </a:t>
            </a:r>
            <a:r>
              <a:rPr lang="el-GR" sz="2600" dirty="0">
                <a:solidFill>
                  <a:schemeClr val="bg1"/>
                </a:solidFill>
              </a:rPr>
              <a:t>τα θηλυκά από 65-360 κιλά ενώ τα αρσενικά από 110-700 κιλά</a:t>
            </a:r>
          </a:p>
          <a:p>
            <a:r>
              <a:rPr lang="el-GR" sz="2600" dirty="0">
                <a:solidFill>
                  <a:schemeClr val="bg1"/>
                </a:solidFill>
              </a:rPr>
              <a:t>Μήκος</a:t>
            </a:r>
            <a:r>
              <a:rPr lang="en-US" sz="2600" dirty="0">
                <a:solidFill>
                  <a:schemeClr val="bg1"/>
                </a:solidFill>
              </a:rPr>
              <a:t>:</a:t>
            </a:r>
            <a:r>
              <a:rPr lang="el-GR" sz="2600" dirty="0">
                <a:solidFill>
                  <a:schemeClr val="bg1"/>
                </a:solidFill>
              </a:rPr>
              <a:t> 1.40-2.90</a:t>
            </a:r>
            <a:r>
              <a:rPr lang="en-US" sz="2600" dirty="0">
                <a:solidFill>
                  <a:schemeClr val="bg1"/>
                </a:solidFill>
              </a:rPr>
              <a:t>m</a:t>
            </a:r>
            <a:r>
              <a:rPr lang="el-GR" sz="2600" dirty="0">
                <a:solidFill>
                  <a:schemeClr val="bg1"/>
                </a:solidFill>
              </a:rPr>
              <a:t>.</a:t>
            </a:r>
          </a:p>
          <a:p>
            <a:r>
              <a:rPr lang="el-GR" sz="2600" dirty="0">
                <a:solidFill>
                  <a:schemeClr val="bg1"/>
                </a:solidFill>
              </a:rPr>
              <a:t>Προσδόκιμο ζωής</a:t>
            </a:r>
            <a:r>
              <a:rPr lang="en-US" sz="2600" dirty="0">
                <a:solidFill>
                  <a:schemeClr val="bg1"/>
                </a:solidFill>
              </a:rPr>
              <a:t>:</a:t>
            </a:r>
            <a:r>
              <a:rPr lang="el-GR" sz="2600" dirty="0">
                <a:solidFill>
                  <a:schemeClr val="bg1"/>
                </a:solidFill>
              </a:rPr>
              <a:t> 25-30 έτη.</a:t>
            </a:r>
          </a:p>
          <a:p>
            <a:r>
              <a:rPr lang="el-GR" sz="2600" dirty="0">
                <a:solidFill>
                  <a:schemeClr val="bg1"/>
                </a:solidFill>
              </a:rPr>
              <a:t>Αριθμός στην Ελλάδα</a:t>
            </a:r>
            <a:r>
              <a:rPr lang="en-US" sz="2600" dirty="0">
                <a:solidFill>
                  <a:schemeClr val="bg1"/>
                </a:solidFill>
              </a:rPr>
              <a:t>:</a:t>
            </a:r>
            <a:r>
              <a:rPr lang="el-GR" sz="2600" dirty="0">
                <a:solidFill>
                  <a:schemeClr val="bg1"/>
                </a:solidFill>
              </a:rPr>
              <a:t> περίπου 450 άτομα.</a:t>
            </a:r>
          </a:p>
          <a:p>
            <a:r>
              <a:rPr lang="el-GR" sz="2600" dirty="0">
                <a:solidFill>
                  <a:schemeClr val="bg1"/>
                </a:solidFill>
              </a:rPr>
              <a:t>Πού συναντάται στην Ελλάδα</a:t>
            </a:r>
            <a:r>
              <a:rPr lang="en-US" sz="2600" dirty="0">
                <a:solidFill>
                  <a:schemeClr val="bg1"/>
                </a:solidFill>
              </a:rPr>
              <a:t>:</a:t>
            </a:r>
            <a:r>
              <a:rPr lang="el-GR" sz="2600" dirty="0">
                <a:solidFill>
                  <a:schemeClr val="bg1"/>
                </a:solidFill>
              </a:rPr>
              <a:t> Πίνδο, Πρέσπες, Ροδόπη.</a:t>
            </a:r>
          </a:p>
          <a:p>
            <a:r>
              <a:rPr lang="el-GR" sz="2600" dirty="0">
                <a:solidFill>
                  <a:schemeClr val="bg1"/>
                </a:solidFill>
              </a:rPr>
              <a:t>Πού συναντάται εκτός Ελλάδος</a:t>
            </a:r>
            <a:r>
              <a:rPr lang="en-US" sz="2600" dirty="0">
                <a:solidFill>
                  <a:schemeClr val="bg1"/>
                </a:solidFill>
              </a:rPr>
              <a:t>:</a:t>
            </a:r>
            <a:r>
              <a:rPr lang="el-GR" sz="2600" dirty="0">
                <a:solidFill>
                  <a:schemeClr val="bg1"/>
                </a:solidFill>
              </a:rPr>
              <a:t> σε κάποιες χώρες της Ευρώπης, στη Βορειοδυτική Αμερική και Βόρεια Ασία.</a:t>
            </a:r>
          </a:p>
          <a:p>
            <a:r>
              <a:rPr lang="el-GR" sz="2600" dirty="0">
                <a:solidFill>
                  <a:schemeClr val="bg1"/>
                </a:solidFill>
              </a:rPr>
              <a:t>Τροφή</a:t>
            </a:r>
            <a:r>
              <a:rPr lang="en-US" sz="2600" dirty="0">
                <a:solidFill>
                  <a:schemeClr val="bg1"/>
                </a:solidFill>
              </a:rPr>
              <a:t>:</a:t>
            </a:r>
            <a:r>
              <a:rPr lang="el-GR" sz="2600" dirty="0">
                <a:solidFill>
                  <a:schemeClr val="bg1"/>
                </a:solidFill>
              </a:rPr>
              <a:t> παμφάγο, συνήθως όμως τρέφεται με φρούτα, χόρτα, μέλι, μικρά και μεγάλα θηλαστικά, έντομα, μυρμήγκια, βατράχια, σαλιγκάρια, ψάρια και χελώνες.</a:t>
            </a:r>
          </a:p>
          <a:p>
            <a:r>
              <a:rPr lang="el-GR" sz="2600" dirty="0">
                <a:solidFill>
                  <a:schemeClr val="bg1"/>
                </a:solidFill>
              </a:rPr>
              <a:t>Κίνδυνος</a:t>
            </a:r>
            <a:r>
              <a:rPr lang="en-US" sz="2600" dirty="0">
                <a:solidFill>
                  <a:schemeClr val="bg1"/>
                </a:solidFill>
              </a:rPr>
              <a:t>:</a:t>
            </a:r>
            <a:r>
              <a:rPr lang="el-GR" sz="2600" dirty="0">
                <a:solidFill>
                  <a:schemeClr val="bg1"/>
                </a:solidFill>
              </a:rPr>
              <a:t> η κατασκευή οδικών έργων και ανεμογεννητριών στους βιοτόπους τους , οι πυρκαγιές και η λαθροθηρία.</a:t>
            </a:r>
          </a:p>
          <a:p>
            <a:endParaRPr lang="el-GR" sz="2600" dirty="0">
              <a:solidFill>
                <a:schemeClr val="bg1"/>
              </a:solidFill>
            </a:endParaRPr>
          </a:p>
        </p:txBody>
      </p:sp>
      <p:pic>
        <p:nvPicPr>
          <p:cNvPr id="1026" name="Picture 2" descr="Η πολύτιμη Καφέ Αρκούδα - Flowmagazine">
            <a:extLst>
              <a:ext uri="{FF2B5EF4-FFF2-40B4-BE49-F238E27FC236}">
                <a16:creationId xmlns:a16="http://schemas.microsoft.com/office/drawing/2014/main" id="{9E98711A-C91E-5D42-57A2-CF5E891EA9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801" y="794084"/>
            <a:ext cx="4078705" cy="2273968"/>
          </a:xfrm>
          <a:prstGeom prst="rect">
            <a:avLst/>
          </a:prstGeom>
          <a:noFill/>
          <a:extLst>
            <a:ext uri="{909E8E84-426E-40DD-AFC4-6F175D3DCCD1}">
              <a14:hiddenFill xmlns:a14="http://schemas.microsoft.com/office/drawing/2010/main">
                <a:solidFill>
                  <a:srgbClr val="FFFFFF"/>
                </a:solidFill>
              </a14:hiddenFill>
            </a:ext>
          </a:extLst>
        </p:spPr>
      </p:pic>
      <p:sp>
        <p:nvSpPr>
          <p:cNvPr id="9" name="Ορθογώνιο 8">
            <a:extLst>
              <a:ext uri="{FF2B5EF4-FFF2-40B4-BE49-F238E27FC236}">
                <a16:creationId xmlns:a16="http://schemas.microsoft.com/office/drawing/2014/main" id="{D629FB6E-8748-30D7-5130-7BBE43A25F95}"/>
              </a:ext>
            </a:extLst>
          </p:cNvPr>
          <p:cNvSpPr/>
          <p:nvPr/>
        </p:nvSpPr>
        <p:spPr>
          <a:xfrm>
            <a:off x="312821" y="3675647"/>
            <a:ext cx="4692315" cy="28695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Είναι το μεγαλύτερο χερσαίο θηλαστικό της Ευρώπης, με μεγάλη μυϊκή δύναμη, ιδιαίτερα στο λαιμό, στα μπροστινά άκρα και στις ωμοπλάτες. Έχει τριγωνικό κεφάλι, κυκλικά μικρά αυτιά και μικρά μάτια. Διαθέτει 42 δόντια με αναπτυγμένους τους κυνόδοντες και τους γομφίους. Οι καφέ αρκούδες έχουν μακρύ παχύ τρίχωμα, που στα περισσότερα υποείδη είναι καστανό.</a:t>
            </a:r>
          </a:p>
        </p:txBody>
      </p:sp>
    </p:spTree>
    <p:extLst>
      <p:ext uri="{BB962C8B-B14F-4D97-AF65-F5344CB8AC3E}">
        <p14:creationId xmlns:p14="http://schemas.microsoft.com/office/powerpoint/2010/main" val="16779488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04437-92F0-EFB0-0C42-46AA9255111F}"/>
              </a:ext>
            </a:extLst>
          </p:cNvPr>
          <p:cNvSpPr>
            <a:spLocks noGrp="1"/>
          </p:cNvSpPr>
          <p:nvPr>
            <p:ph type="title"/>
          </p:nvPr>
        </p:nvSpPr>
        <p:spPr>
          <a:xfrm>
            <a:off x="417096" y="156411"/>
            <a:ext cx="4335378" cy="673769"/>
          </a:xfrm>
        </p:spPr>
        <p:txBody>
          <a:bodyPr>
            <a:normAutofit/>
          </a:bodyPr>
          <a:lstStyle/>
          <a:p>
            <a:r>
              <a:rPr lang="el-GR" sz="3600" b="1" u="sng" dirty="0">
                <a:solidFill>
                  <a:schemeClr val="bg1"/>
                </a:solidFill>
              </a:rPr>
              <a:t>Γκρίζος Λύκος</a:t>
            </a:r>
          </a:p>
        </p:txBody>
      </p:sp>
      <p:sp>
        <p:nvSpPr>
          <p:cNvPr id="3" name="Θέση περιεχομένου 2">
            <a:extLst>
              <a:ext uri="{FF2B5EF4-FFF2-40B4-BE49-F238E27FC236}">
                <a16:creationId xmlns:a16="http://schemas.microsoft.com/office/drawing/2014/main" id="{3E256D15-5644-300D-4793-E1B46F88C5B8}"/>
              </a:ext>
            </a:extLst>
          </p:cNvPr>
          <p:cNvSpPr>
            <a:spLocks noGrp="1"/>
          </p:cNvSpPr>
          <p:nvPr>
            <p:ph idx="1"/>
          </p:nvPr>
        </p:nvSpPr>
        <p:spPr>
          <a:xfrm>
            <a:off x="5317958" y="365126"/>
            <a:ext cx="6456946" cy="6336464"/>
          </a:xfrm>
        </p:spPr>
        <p:txBody>
          <a:bodyPr>
            <a:normAutofit fontScale="92500" lnSpcReduction="20000"/>
          </a:bodyPr>
          <a:lstStyle/>
          <a:p>
            <a:r>
              <a:rPr lang="el-GR" dirty="0">
                <a:solidFill>
                  <a:schemeClr val="bg1"/>
                </a:solidFill>
              </a:rPr>
              <a:t>Βάρος: τα θηλυκά από 23-55 κιλά και τα αρσενικά από 30-80 κιλά.</a:t>
            </a:r>
          </a:p>
          <a:p>
            <a:r>
              <a:rPr lang="el-GR" dirty="0">
                <a:solidFill>
                  <a:schemeClr val="bg1"/>
                </a:solidFill>
              </a:rPr>
              <a:t>Μήκος: 1.00-1.60</a:t>
            </a:r>
            <a:r>
              <a:rPr lang="en-US" dirty="0">
                <a:solidFill>
                  <a:schemeClr val="bg1"/>
                </a:solidFill>
              </a:rPr>
              <a:t>m</a:t>
            </a:r>
            <a:r>
              <a:rPr lang="el-GR" dirty="0">
                <a:solidFill>
                  <a:schemeClr val="bg1"/>
                </a:solidFill>
              </a:rPr>
              <a:t>.</a:t>
            </a:r>
          </a:p>
          <a:p>
            <a:r>
              <a:rPr lang="el-GR" dirty="0">
                <a:solidFill>
                  <a:schemeClr val="bg1"/>
                </a:solidFill>
              </a:rPr>
              <a:t>Προσδόκιμο ζωής</a:t>
            </a:r>
            <a:r>
              <a:rPr lang="en-US" dirty="0">
                <a:solidFill>
                  <a:schemeClr val="bg1"/>
                </a:solidFill>
              </a:rPr>
              <a:t>:</a:t>
            </a:r>
            <a:r>
              <a:rPr lang="el-GR" dirty="0">
                <a:solidFill>
                  <a:schemeClr val="bg1"/>
                </a:solidFill>
              </a:rPr>
              <a:t> 13-17 έτη.</a:t>
            </a:r>
            <a:endParaRPr lang="en-US" dirty="0">
              <a:solidFill>
                <a:schemeClr val="bg1"/>
              </a:solidFill>
            </a:endParaRP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700 άτομα.</a:t>
            </a:r>
          </a:p>
          <a:p>
            <a:r>
              <a:rPr lang="el-GR" dirty="0">
                <a:solidFill>
                  <a:schemeClr val="bg1"/>
                </a:solidFill>
              </a:rPr>
              <a:t>Πού συναντάται στην Ελλάδα: κυρίως στο ηπειρωτικό τμήμα, βόρεια της Βοιωτίας.</a:t>
            </a:r>
          </a:p>
          <a:p>
            <a:r>
              <a:rPr lang="el-GR" dirty="0">
                <a:solidFill>
                  <a:schemeClr val="bg1"/>
                </a:solidFill>
              </a:rPr>
              <a:t>Πού συναντάται εκτός Ελλάδος: κυρίως εντοπίζεται στην Ιταλία, στην Ισπανία, στην Πορτογαλία, στην Ελβετία και σε ορισμένες περιοχές της Σκανδιναβίας.</a:t>
            </a:r>
          </a:p>
          <a:p>
            <a:r>
              <a:rPr lang="el-GR" dirty="0">
                <a:solidFill>
                  <a:schemeClr val="bg1"/>
                </a:solidFill>
              </a:rPr>
              <a:t>Τροφή: οπληφόρα ζώα (άλογα, ελάφια </a:t>
            </a:r>
            <a:r>
              <a:rPr lang="el-GR" dirty="0" err="1">
                <a:solidFill>
                  <a:schemeClr val="bg1"/>
                </a:solidFill>
              </a:rPr>
              <a:t>κ.λ.π</a:t>
            </a:r>
            <a:r>
              <a:rPr lang="el-GR" dirty="0">
                <a:solidFill>
                  <a:schemeClr val="bg1"/>
                </a:solidFill>
              </a:rPr>
              <a:t>.) και γενικότερα μικρά ζώα όπως πουλιά και λαγούς.</a:t>
            </a:r>
          </a:p>
          <a:p>
            <a:r>
              <a:rPr lang="el-GR" dirty="0">
                <a:solidFill>
                  <a:schemeClr val="bg1"/>
                </a:solidFill>
              </a:rPr>
              <a:t>Κίνδυνος: δηλητηριασμένα δολώματα για την προστασία κοπαδιών, καταστροφή φυσικού περιβάλλοντος από ανθρώπινες δραστηριότητες.</a:t>
            </a:r>
          </a:p>
        </p:txBody>
      </p:sp>
      <p:pic>
        <p:nvPicPr>
          <p:cNvPr id="2050" name="Picture 2" descr="Γκρίζος λύκος - βίντεο - Mozaik ψηφιακή εκπαίδευση και μάθηση">
            <a:extLst>
              <a:ext uri="{FF2B5EF4-FFF2-40B4-BE49-F238E27FC236}">
                <a16:creationId xmlns:a16="http://schemas.microsoft.com/office/drawing/2014/main" id="{8CE99F20-0EFD-6E5B-D432-FD3D707D8D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68" y="830180"/>
            <a:ext cx="3525252" cy="2009273"/>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F6028624-3EA6-3E16-D32A-8D2E33E4E124}"/>
              </a:ext>
            </a:extLst>
          </p:cNvPr>
          <p:cNvSpPr/>
          <p:nvPr/>
        </p:nvSpPr>
        <p:spPr>
          <a:xfrm>
            <a:off x="216569" y="3128212"/>
            <a:ext cx="4752474" cy="357337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Ο γκρίζος λύκος είναι, σε γενικές γραμμές, ένα καλλίγραμμο, με ιδανικές αναλογίες, ρωμαλέο σαρκοφάγο. Σε σύγκριση με τα κογιότ και τα τσακάλια, ο γκρίζος λύκος είναι μεγαλύτερος και βαρύτερος, με μακρύτερη ουρά και πιο ογκώδη λαιμό, αλλά μικρότερα αυτιά και κορμό. Τα άκρα είναι λεπτά αλλά ισχυρά, παρέχοντας τη δυνατότητα στο ζώο να κινείται γρήγορα  και να προσαρμόζεται στο βαθύ χιόνι που καλύπτει το μεγαλύτερο μέρος του φάσματος κατανομής του. Η ουρά είναι μεγάλη σε σχέση με το μέγεθος του ζώου και φουντωτή, χωρίς ποτέ να εμφανίζει ολόλευκο άκρο.</a:t>
            </a:r>
          </a:p>
        </p:txBody>
      </p:sp>
    </p:spTree>
    <p:extLst>
      <p:ext uri="{BB962C8B-B14F-4D97-AF65-F5344CB8AC3E}">
        <p14:creationId xmlns:p14="http://schemas.microsoft.com/office/powerpoint/2010/main" val="23676973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C5ECE3-1B17-5529-C860-6C62C242BADB}"/>
              </a:ext>
            </a:extLst>
          </p:cNvPr>
          <p:cNvSpPr>
            <a:spLocks noGrp="1"/>
          </p:cNvSpPr>
          <p:nvPr>
            <p:ph type="title"/>
          </p:nvPr>
        </p:nvSpPr>
        <p:spPr>
          <a:xfrm>
            <a:off x="261939" y="114301"/>
            <a:ext cx="4953000" cy="571499"/>
          </a:xfrm>
        </p:spPr>
        <p:txBody>
          <a:bodyPr>
            <a:noAutofit/>
          </a:bodyPr>
          <a:lstStyle/>
          <a:p>
            <a:r>
              <a:rPr lang="el-GR" sz="3600" b="1" u="sng" dirty="0" err="1">
                <a:solidFill>
                  <a:schemeClr val="bg1"/>
                </a:solidFill>
              </a:rPr>
              <a:t>Ευρασιατικός</a:t>
            </a:r>
            <a:r>
              <a:rPr lang="el-GR" sz="3600" b="1" u="sng" dirty="0">
                <a:solidFill>
                  <a:schemeClr val="bg1"/>
                </a:solidFill>
              </a:rPr>
              <a:t> Λύγκας</a:t>
            </a:r>
          </a:p>
        </p:txBody>
      </p:sp>
      <p:sp>
        <p:nvSpPr>
          <p:cNvPr id="3" name="Θέση περιεχομένου 2">
            <a:extLst>
              <a:ext uri="{FF2B5EF4-FFF2-40B4-BE49-F238E27FC236}">
                <a16:creationId xmlns:a16="http://schemas.microsoft.com/office/drawing/2014/main" id="{17EAFC16-319A-BBAF-DA46-5EC3E481D51C}"/>
              </a:ext>
            </a:extLst>
          </p:cNvPr>
          <p:cNvSpPr>
            <a:spLocks noGrp="1"/>
          </p:cNvSpPr>
          <p:nvPr>
            <p:ph idx="1"/>
          </p:nvPr>
        </p:nvSpPr>
        <p:spPr>
          <a:xfrm>
            <a:off x="5462337" y="276726"/>
            <a:ext cx="6467725" cy="6466973"/>
          </a:xfrm>
          <a:blipFill>
            <a:blip r:embed="rId2"/>
            <a:tile tx="0" ty="0" sx="100000" sy="100000" flip="none" algn="tl"/>
          </a:blipFill>
        </p:spPr>
        <p:txBody>
          <a:bodyPr>
            <a:normAutofit fontScale="40000" lnSpcReduction="20000"/>
          </a:bodyPr>
          <a:lstStyle/>
          <a:p>
            <a:r>
              <a:rPr lang="el-GR" sz="6500" dirty="0">
                <a:solidFill>
                  <a:schemeClr val="bg1"/>
                </a:solidFill>
              </a:rPr>
              <a:t>Βάρος: τα θηλυκά 8-21 κιλά και τα αρσενικά 18-30 κιλά</a:t>
            </a:r>
          </a:p>
          <a:p>
            <a:r>
              <a:rPr lang="el-GR" sz="6500" dirty="0">
                <a:solidFill>
                  <a:schemeClr val="bg1"/>
                </a:solidFill>
              </a:rPr>
              <a:t>Μήκος: 80-130</a:t>
            </a:r>
            <a:r>
              <a:rPr lang="en-US" sz="6500" dirty="0">
                <a:solidFill>
                  <a:schemeClr val="bg1"/>
                </a:solidFill>
              </a:rPr>
              <a:t>cm</a:t>
            </a:r>
            <a:r>
              <a:rPr lang="el-GR" sz="6500" dirty="0">
                <a:solidFill>
                  <a:schemeClr val="bg1"/>
                </a:solidFill>
              </a:rPr>
              <a:t>.</a:t>
            </a:r>
          </a:p>
          <a:p>
            <a:r>
              <a:rPr lang="el-GR" sz="6500" dirty="0">
                <a:solidFill>
                  <a:schemeClr val="bg1"/>
                </a:solidFill>
              </a:rPr>
              <a:t>Προσδόκιμο ζωής</a:t>
            </a:r>
            <a:r>
              <a:rPr lang="en-US" sz="6500" dirty="0">
                <a:solidFill>
                  <a:schemeClr val="bg1"/>
                </a:solidFill>
              </a:rPr>
              <a:t>:</a:t>
            </a:r>
            <a:r>
              <a:rPr lang="el-GR" sz="6500" dirty="0">
                <a:solidFill>
                  <a:schemeClr val="bg1"/>
                </a:solidFill>
              </a:rPr>
              <a:t> περίπου 17 ετών.</a:t>
            </a:r>
            <a:endParaRPr lang="en-US" sz="6500" dirty="0">
              <a:solidFill>
                <a:schemeClr val="bg1"/>
              </a:solidFill>
            </a:endParaRPr>
          </a:p>
          <a:p>
            <a:r>
              <a:rPr lang="el-GR" sz="6500" dirty="0">
                <a:solidFill>
                  <a:schemeClr val="bg1"/>
                </a:solidFill>
              </a:rPr>
              <a:t>Αριθμός στην Ελλάδα</a:t>
            </a:r>
            <a:r>
              <a:rPr lang="en-US" sz="6500" dirty="0">
                <a:solidFill>
                  <a:schemeClr val="bg1"/>
                </a:solidFill>
              </a:rPr>
              <a:t>:</a:t>
            </a:r>
            <a:r>
              <a:rPr lang="el-GR" sz="6500" dirty="0">
                <a:solidFill>
                  <a:schemeClr val="bg1"/>
                </a:solidFill>
              </a:rPr>
              <a:t> 50-80 άτομα.</a:t>
            </a:r>
          </a:p>
          <a:p>
            <a:r>
              <a:rPr lang="el-GR" sz="6500" dirty="0">
                <a:solidFill>
                  <a:schemeClr val="bg1"/>
                </a:solidFill>
              </a:rPr>
              <a:t>Πού συναντάται στην Ελλάδα: βόρεια κοντά στα σύνορα (Βόρεια Πίνδο και όρος Βόρας).</a:t>
            </a:r>
          </a:p>
          <a:p>
            <a:r>
              <a:rPr lang="el-GR" sz="6500" dirty="0">
                <a:solidFill>
                  <a:schemeClr val="bg1"/>
                </a:solidFill>
              </a:rPr>
              <a:t>Πού συναντάται εκτός Ελλάδος: στη Σκανδιναβία, στην Νότια Αλβανία, Βουλγαρία, Βοσνία Ερζεγοβίνη και Σλοβενία.</a:t>
            </a:r>
          </a:p>
          <a:p>
            <a:r>
              <a:rPr lang="el-GR" sz="6500" dirty="0">
                <a:solidFill>
                  <a:schemeClr val="bg1"/>
                </a:solidFill>
              </a:rPr>
              <a:t>Τροφή: μικρά οπληφόρα, όπως ζαρκάδια και πρόβατα, άλλα κάποιες φορές και μεγαλύτερα θηράματα, όπως κόκκινα ελάφια και αγριογούρουνα(συνήθως πίνει το αίμα τους και επιλέγει από τα θηράματα του μόνο τα καλύτερα κομμάτια).</a:t>
            </a:r>
          </a:p>
          <a:p>
            <a:r>
              <a:rPr lang="el-GR" sz="6500" dirty="0">
                <a:solidFill>
                  <a:schemeClr val="bg1"/>
                </a:solidFill>
              </a:rPr>
              <a:t>Κίνδυνος: πυκνά δασικά οδικά δίκτυα, απαλλοτριώσεις στα δάση και λαθροθηρία.</a:t>
            </a:r>
          </a:p>
          <a:p>
            <a:endParaRPr lang="el-GR" dirty="0"/>
          </a:p>
        </p:txBody>
      </p:sp>
      <p:pic>
        <p:nvPicPr>
          <p:cNvPr id="4098" name="Picture 2" descr="Ευρασιατικός λύγκας - Βικιπαίδεια">
            <a:extLst>
              <a:ext uri="{FF2B5EF4-FFF2-40B4-BE49-F238E27FC236}">
                <a16:creationId xmlns:a16="http://schemas.microsoft.com/office/drawing/2014/main" id="{4A441C78-D7D2-F65A-5E79-195AF336A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79" y="799178"/>
            <a:ext cx="3814010" cy="2629822"/>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F30BC48C-703C-FCD4-6661-4B9760F86676}"/>
              </a:ext>
            </a:extLst>
          </p:cNvPr>
          <p:cNvSpPr/>
          <p:nvPr/>
        </p:nvSpPr>
        <p:spPr>
          <a:xfrm>
            <a:off x="261937" y="3633538"/>
            <a:ext cx="4952999" cy="3019926"/>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Το τρίχωμά του είναι πυκνό και μακρύ, ανάλογα με την εποχή. Έχει χρώμα κιτρινοκόκκινο ή </a:t>
            </a:r>
            <a:r>
              <a:rPr lang="el-GR" dirty="0" err="1">
                <a:solidFill>
                  <a:schemeClr val="bg1"/>
                </a:solidFill>
              </a:rPr>
              <a:t>κοκκινοκαφέ</a:t>
            </a:r>
            <a:r>
              <a:rPr lang="el-GR" dirty="0">
                <a:solidFill>
                  <a:schemeClr val="bg1"/>
                </a:solidFill>
              </a:rPr>
              <a:t>. Τα αυτιά του είναι μακριά και μυτερά, ενώ στην άκρη τους έχουν μια φούντα από μακριές τρίχες. Αν και ανήκει στις </a:t>
            </a:r>
            <a:r>
              <a:rPr lang="el-GR" dirty="0" err="1">
                <a:solidFill>
                  <a:schemeClr val="bg1"/>
                </a:solidFill>
              </a:rPr>
              <a:t>Αιλουρίδες</a:t>
            </a:r>
            <a:r>
              <a:rPr lang="el-GR" dirty="0">
                <a:solidFill>
                  <a:schemeClr val="bg1"/>
                </a:solidFill>
              </a:rPr>
              <a:t>, ο λύγκας μπορεί να κολυμπήσει και μάλιστα γρήγορα. Μπορεί, επίσης, να αναρριχάται στα δέντρα και να πηδά ψηλά. Κατά τη διάρκεια της νύχτας συνήθως κυνηγά ,ενώ τη μέρα μένει κρυμμένος σε σπηλιές ή κοιλότητες και κοιμάται.</a:t>
            </a:r>
          </a:p>
        </p:txBody>
      </p:sp>
    </p:spTree>
    <p:extLst>
      <p:ext uri="{BB962C8B-B14F-4D97-AF65-F5344CB8AC3E}">
        <p14:creationId xmlns:p14="http://schemas.microsoft.com/office/powerpoint/2010/main" val="26695349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124BC-8F24-F086-D550-F213C411E95D}"/>
              </a:ext>
            </a:extLst>
          </p:cNvPr>
          <p:cNvSpPr>
            <a:spLocks noGrp="1"/>
          </p:cNvSpPr>
          <p:nvPr>
            <p:ph type="title"/>
          </p:nvPr>
        </p:nvSpPr>
        <p:spPr>
          <a:xfrm>
            <a:off x="553454" y="132347"/>
            <a:ext cx="3031958" cy="372980"/>
          </a:xfrm>
        </p:spPr>
        <p:txBody>
          <a:bodyPr>
            <a:noAutofit/>
          </a:bodyPr>
          <a:lstStyle/>
          <a:p>
            <a:r>
              <a:rPr lang="el-GR" sz="3600" b="1" u="sng" dirty="0" err="1">
                <a:solidFill>
                  <a:schemeClr val="bg1"/>
                </a:solidFill>
              </a:rPr>
              <a:t>Μαυρόγυπας</a:t>
            </a:r>
            <a:endParaRPr lang="el-GR" sz="3600" b="1" u="sng" dirty="0">
              <a:solidFill>
                <a:schemeClr val="bg1"/>
              </a:solidFill>
            </a:endParaRPr>
          </a:p>
        </p:txBody>
      </p:sp>
      <p:sp>
        <p:nvSpPr>
          <p:cNvPr id="3" name="Θέση περιεχομένου 2">
            <a:extLst>
              <a:ext uri="{FF2B5EF4-FFF2-40B4-BE49-F238E27FC236}">
                <a16:creationId xmlns:a16="http://schemas.microsoft.com/office/drawing/2014/main" id="{549178E2-467E-A377-5EE3-153B6821649D}"/>
              </a:ext>
            </a:extLst>
          </p:cNvPr>
          <p:cNvSpPr>
            <a:spLocks noGrp="1"/>
          </p:cNvSpPr>
          <p:nvPr>
            <p:ph idx="1"/>
          </p:nvPr>
        </p:nvSpPr>
        <p:spPr>
          <a:xfrm>
            <a:off x="6248400" y="365125"/>
            <a:ext cx="5943600" cy="6204117"/>
          </a:xfrm>
        </p:spPr>
        <p:txBody>
          <a:bodyPr>
            <a:normAutofit fontScale="92500" lnSpcReduction="20000"/>
          </a:bodyPr>
          <a:lstStyle/>
          <a:p>
            <a:r>
              <a:rPr lang="el-GR" dirty="0">
                <a:solidFill>
                  <a:schemeClr val="bg1"/>
                </a:solidFill>
              </a:rPr>
              <a:t>Βάρος: τα θηλυκά από 7,5-14 κιλά και τα αρσενικά από 6-12 κιλά</a:t>
            </a:r>
          </a:p>
          <a:p>
            <a:r>
              <a:rPr lang="el-GR" dirty="0">
                <a:solidFill>
                  <a:schemeClr val="bg1"/>
                </a:solidFill>
              </a:rPr>
              <a:t>Μήκος: 100-130</a:t>
            </a:r>
            <a:r>
              <a:rPr lang="en-US" dirty="0">
                <a:solidFill>
                  <a:schemeClr val="bg1"/>
                </a:solidFill>
              </a:rPr>
              <a:t>cm</a:t>
            </a:r>
            <a:r>
              <a:rPr lang="el-GR" dirty="0">
                <a:solidFill>
                  <a:schemeClr val="bg1"/>
                </a:solidFill>
              </a:rPr>
              <a:t> (σώμα) και 250-310</a:t>
            </a:r>
            <a:r>
              <a:rPr lang="en-US" dirty="0">
                <a:solidFill>
                  <a:schemeClr val="bg1"/>
                </a:solidFill>
              </a:rPr>
              <a:t>cm </a:t>
            </a:r>
            <a:r>
              <a:rPr lang="el-GR" dirty="0">
                <a:solidFill>
                  <a:schemeClr val="bg1"/>
                </a:solidFill>
              </a:rPr>
              <a:t>(άνοιγμα φτερών).</a:t>
            </a:r>
          </a:p>
          <a:p>
            <a:r>
              <a:rPr lang="el-GR" dirty="0">
                <a:solidFill>
                  <a:schemeClr val="bg1"/>
                </a:solidFill>
              </a:rPr>
              <a:t>Προσδόκιμο ζωής</a:t>
            </a:r>
            <a:r>
              <a:rPr lang="en-US" dirty="0">
                <a:solidFill>
                  <a:schemeClr val="bg1"/>
                </a:solidFill>
              </a:rPr>
              <a:t>:</a:t>
            </a:r>
            <a:r>
              <a:rPr lang="el-GR" dirty="0">
                <a:solidFill>
                  <a:schemeClr val="bg1"/>
                </a:solidFill>
              </a:rPr>
              <a:t> 20-39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100 άτομα.</a:t>
            </a:r>
          </a:p>
          <a:p>
            <a:r>
              <a:rPr lang="el-GR" dirty="0">
                <a:solidFill>
                  <a:schemeClr val="bg1"/>
                </a:solidFill>
              </a:rPr>
              <a:t>Πού </a:t>
            </a:r>
            <a:r>
              <a:rPr lang="el-GR" sz="2800" dirty="0">
                <a:solidFill>
                  <a:schemeClr val="bg1"/>
                </a:solidFill>
              </a:rPr>
              <a:t>συναντάται </a:t>
            </a:r>
            <a:r>
              <a:rPr lang="el-GR" dirty="0">
                <a:solidFill>
                  <a:schemeClr val="bg1"/>
                </a:solidFill>
              </a:rPr>
              <a:t>στην Ελλάδα: μόνο στον Έβρο.</a:t>
            </a:r>
          </a:p>
          <a:p>
            <a:r>
              <a:rPr lang="el-GR" dirty="0">
                <a:solidFill>
                  <a:schemeClr val="bg1"/>
                </a:solidFill>
              </a:rPr>
              <a:t>Πού </a:t>
            </a:r>
            <a:r>
              <a:rPr lang="el-GR" sz="2800" dirty="0">
                <a:solidFill>
                  <a:schemeClr val="bg1"/>
                </a:solidFill>
              </a:rPr>
              <a:t>συναντάται </a:t>
            </a:r>
            <a:r>
              <a:rPr lang="el-GR" dirty="0">
                <a:solidFill>
                  <a:schemeClr val="bg1"/>
                </a:solidFill>
              </a:rPr>
              <a:t>εκτός Ελλάδος: εντοπίζεται κυρίως στην Ιβηρική Χερσόνησο, στην Τουρκία, στη Β. Ινδία και στο Καζακστάν.</a:t>
            </a:r>
          </a:p>
          <a:p>
            <a:r>
              <a:rPr lang="el-GR" dirty="0">
                <a:solidFill>
                  <a:schemeClr val="bg1"/>
                </a:solidFill>
              </a:rPr>
              <a:t>Τροφή: θνησιμαία (κυρίως μεγάλα θηλαστικά ψάρια  και ερπετά).</a:t>
            </a:r>
          </a:p>
          <a:p>
            <a:r>
              <a:rPr lang="el-GR" dirty="0">
                <a:solidFill>
                  <a:schemeClr val="bg1"/>
                </a:solidFill>
              </a:rPr>
              <a:t>Κίνδυνος: χρήση δηλητηριασμένων δολωμάτων, κόψιμο δέντρων στα οποία συνήθως φωλιάζουν οι </a:t>
            </a:r>
            <a:r>
              <a:rPr lang="el-GR" dirty="0" err="1">
                <a:solidFill>
                  <a:schemeClr val="bg1"/>
                </a:solidFill>
              </a:rPr>
              <a:t>μαυρόγυπες</a:t>
            </a:r>
            <a:r>
              <a:rPr lang="el-GR" dirty="0">
                <a:solidFill>
                  <a:schemeClr val="bg1"/>
                </a:solidFill>
              </a:rPr>
              <a:t>.</a:t>
            </a:r>
          </a:p>
        </p:txBody>
      </p:sp>
      <p:sp>
        <p:nvSpPr>
          <p:cNvPr id="4" name="AutoShape 2">
            <a:extLst>
              <a:ext uri="{FF2B5EF4-FFF2-40B4-BE49-F238E27FC236}">
                <a16:creationId xmlns:a16="http://schemas.microsoft.com/office/drawing/2014/main" id="{B128A1AA-004A-CB3B-9FC9-1141B8B3562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a:extLst>
              <a:ext uri="{FF2B5EF4-FFF2-40B4-BE49-F238E27FC236}">
                <a16:creationId xmlns:a16="http://schemas.microsoft.com/office/drawing/2014/main" id="{8894CA4C-0F47-3E13-D5A7-524EBE07FED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6">
            <a:extLst>
              <a:ext uri="{FF2B5EF4-FFF2-40B4-BE49-F238E27FC236}">
                <a16:creationId xmlns:a16="http://schemas.microsoft.com/office/drawing/2014/main" id="{BB98B030-A40B-B221-0FA2-41B7B532491A}"/>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8">
            <a:extLst>
              <a:ext uri="{FF2B5EF4-FFF2-40B4-BE49-F238E27FC236}">
                <a16:creationId xmlns:a16="http://schemas.microsoft.com/office/drawing/2014/main" id="{C4FF3406-5B12-E955-63FC-6F5D86887CC3}"/>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8" name="AutoShape 10" descr="Αλεξανδρούπολη: Νεκρός μαυρόγυπας από πρόσκρουση σε ανεμογεννήτρια |  Alfavita">
            <a:extLst>
              <a:ext uri="{FF2B5EF4-FFF2-40B4-BE49-F238E27FC236}">
                <a16:creationId xmlns:a16="http://schemas.microsoft.com/office/drawing/2014/main" id="{07F72FCD-EACC-4A1B-9A88-A09AF1214F8D}"/>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Ορθογώνιο 8">
            <a:extLst>
              <a:ext uri="{FF2B5EF4-FFF2-40B4-BE49-F238E27FC236}">
                <a16:creationId xmlns:a16="http://schemas.microsoft.com/office/drawing/2014/main" id="{C954691D-B9AE-CD36-8E33-DE5BA3AAF3CE}"/>
              </a:ext>
            </a:extLst>
          </p:cNvPr>
          <p:cNvSpPr/>
          <p:nvPr/>
        </p:nvSpPr>
        <p:spPr>
          <a:xfrm>
            <a:off x="156411" y="2406316"/>
            <a:ext cx="5939589" cy="43193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Ο </a:t>
            </a:r>
            <a:r>
              <a:rPr lang="el-GR" dirty="0" err="1"/>
              <a:t>μαυρογύπας</a:t>
            </a:r>
            <a:r>
              <a:rPr lang="el-GR" dirty="0"/>
              <a:t> θεωρείται ο μεγαλύτερος γύπας της Ευρώπης. Επίσης, διαθέτει το μεγαλύτερο ράμφος από οποιοδήποτε αρπακτικό πτηνό στην υφήλιο, χαρακτηριστικό που ενισχύεται από το σχετικά μέτριο κρανίο. Το ράμφος είναι γκρι-μπλε και η ίριδα σκούρα καφέ. Τα ρουθούνια είναι κυκλικά (σχιστά στο όρνιο).Το κεφάλι καλύπτεται στο πίσω μέρος από χαρακτηριστική </a:t>
            </a:r>
            <a:r>
              <a:rPr lang="el-GR" dirty="0" err="1"/>
              <a:t>καστανόμαυρη</a:t>
            </a:r>
            <a:r>
              <a:rPr lang="el-GR" dirty="0"/>
              <a:t> χαίτη (τραχηλιά), ενώ κάποια οπίσθια τμήματα του τραχήλου και των παρειών είναι γαλαζωπά. η βάση του ράμφους και ο οφθαλμικός δακτύλιος έχουν ανοικτό κυανό προς μωβ χρώμα. Οι πτέρυγες είναι πολύ μεγάλες, πλατιές και σε σχήμα ορθογώνιου παραλληλόγραμμου. Οι </a:t>
            </a:r>
            <a:r>
              <a:rPr lang="el-GR" dirty="0" err="1"/>
              <a:t>μαυρόγυπες</a:t>
            </a:r>
            <a:r>
              <a:rPr lang="el-GR" dirty="0"/>
              <a:t> μπορούν να φθάσουν σε εξαιρετικά μεγάλα ύψη στα επίπεδα της τροπόσφαιρας, λόγω μιας ειδικής αιμοσφαιρίνης στο αίμα τους.</a:t>
            </a:r>
          </a:p>
        </p:txBody>
      </p:sp>
      <p:sp>
        <p:nvSpPr>
          <p:cNvPr id="11" name="AutoShape 4">
            <a:extLst>
              <a:ext uri="{FF2B5EF4-FFF2-40B4-BE49-F238E27FC236}">
                <a16:creationId xmlns:a16="http://schemas.microsoft.com/office/drawing/2014/main" id="{1C223CDE-517D-DCE7-657A-8891FE33E908}"/>
              </a:ext>
            </a:extLst>
          </p:cNvPr>
          <p:cNvSpPr>
            <a:spLocks noChangeAspect="1" noChangeArrowheads="1"/>
          </p:cNvSpPr>
          <p:nvPr/>
        </p:nvSpPr>
        <p:spPr bwMode="auto">
          <a:xfrm>
            <a:off x="6705600" y="4038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2" name="Εικόνα 11">
            <a:extLst>
              <a:ext uri="{FF2B5EF4-FFF2-40B4-BE49-F238E27FC236}">
                <a16:creationId xmlns:a16="http://schemas.microsoft.com/office/drawing/2014/main" id="{A117FA2B-F0BA-447C-B175-90B0115E98B3}"/>
              </a:ext>
            </a:extLst>
          </p:cNvPr>
          <p:cNvPicPr>
            <a:picLocks noChangeAspect="1"/>
          </p:cNvPicPr>
          <p:nvPr/>
        </p:nvPicPr>
        <p:blipFill>
          <a:blip r:embed="rId3"/>
          <a:stretch>
            <a:fillRect/>
          </a:stretch>
        </p:blipFill>
        <p:spPr>
          <a:xfrm>
            <a:off x="348918" y="669758"/>
            <a:ext cx="3128212" cy="1572126"/>
          </a:xfrm>
          <a:prstGeom prst="rect">
            <a:avLst/>
          </a:prstGeom>
        </p:spPr>
      </p:pic>
    </p:spTree>
    <p:extLst>
      <p:ext uri="{BB962C8B-B14F-4D97-AF65-F5344CB8AC3E}">
        <p14:creationId xmlns:p14="http://schemas.microsoft.com/office/powerpoint/2010/main" val="23924149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B554C3-F25A-AE29-8903-70588ACCC356}"/>
              </a:ext>
            </a:extLst>
          </p:cNvPr>
          <p:cNvSpPr>
            <a:spLocks noGrp="1"/>
          </p:cNvSpPr>
          <p:nvPr>
            <p:ph type="title"/>
          </p:nvPr>
        </p:nvSpPr>
        <p:spPr>
          <a:xfrm>
            <a:off x="1191126" y="108286"/>
            <a:ext cx="4054641" cy="421103"/>
          </a:xfrm>
        </p:spPr>
        <p:txBody>
          <a:bodyPr>
            <a:noAutofit/>
          </a:bodyPr>
          <a:lstStyle/>
          <a:p>
            <a:r>
              <a:rPr lang="el-GR" sz="3600" b="1" u="sng" dirty="0" err="1">
                <a:solidFill>
                  <a:schemeClr val="bg1"/>
                </a:solidFill>
              </a:rPr>
              <a:t>Αγριόγιδο</a:t>
            </a:r>
            <a:endParaRPr lang="el-GR" sz="3600" b="1" u="sng" dirty="0">
              <a:solidFill>
                <a:schemeClr val="bg1"/>
              </a:solidFill>
            </a:endParaRPr>
          </a:p>
        </p:txBody>
      </p:sp>
      <p:sp>
        <p:nvSpPr>
          <p:cNvPr id="3" name="Θέση περιεχομένου 2">
            <a:extLst>
              <a:ext uri="{FF2B5EF4-FFF2-40B4-BE49-F238E27FC236}">
                <a16:creationId xmlns:a16="http://schemas.microsoft.com/office/drawing/2014/main" id="{2FFC2186-44EC-FAAA-DEDA-C13CA08E271A}"/>
              </a:ext>
            </a:extLst>
          </p:cNvPr>
          <p:cNvSpPr>
            <a:spLocks noGrp="1"/>
          </p:cNvSpPr>
          <p:nvPr>
            <p:ph idx="1"/>
          </p:nvPr>
        </p:nvSpPr>
        <p:spPr>
          <a:xfrm>
            <a:off x="6248400" y="324851"/>
            <a:ext cx="5863390" cy="6424863"/>
          </a:xfrm>
        </p:spPr>
        <p:txBody>
          <a:bodyPr>
            <a:normAutofit fontScale="92500" lnSpcReduction="20000"/>
          </a:bodyPr>
          <a:lstStyle/>
          <a:p>
            <a:r>
              <a:rPr lang="el-GR" dirty="0">
                <a:solidFill>
                  <a:schemeClr val="bg1"/>
                </a:solidFill>
              </a:rPr>
              <a:t>Βάρος: τα θηλυκά από 25-45 κιλά και τα αρσενικά από 30-60 κιλά.</a:t>
            </a:r>
          </a:p>
          <a:p>
            <a:r>
              <a:rPr lang="el-GR" dirty="0">
                <a:solidFill>
                  <a:schemeClr val="bg1"/>
                </a:solidFill>
              </a:rPr>
              <a:t>Μήκος: 1,1-1,4</a:t>
            </a:r>
            <a:r>
              <a:rPr lang="en-US" dirty="0">
                <a:solidFill>
                  <a:schemeClr val="bg1"/>
                </a:solidFill>
              </a:rPr>
              <a:t>m</a:t>
            </a:r>
            <a:r>
              <a:rPr lang="el-GR" dirty="0">
                <a:solidFill>
                  <a:schemeClr val="bg1"/>
                </a:solidFill>
              </a:rPr>
              <a:t>.</a:t>
            </a:r>
          </a:p>
          <a:p>
            <a:r>
              <a:rPr lang="el-GR" dirty="0">
                <a:solidFill>
                  <a:schemeClr val="bg1"/>
                </a:solidFill>
              </a:rPr>
              <a:t>Προσδόκιμο ζωής</a:t>
            </a:r>
            <a:r>
              <a:rPr lang="en-US" dirty="0">
                <a:solidFill>
                  <a:schemeClr val="bg1"/>
                </a:solidFill>
              </a:rPr>
              <a:t>:</a:t>
            </a:r>
            <a:r>
              <a:rPr lang="el-GR" dirty="0">
                <a:solidFill>
                  <a:schemeClr val="bg1"/>
                </a:solidFill>
              </a:rPr>
              <a:t> 11-20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700 άτομα.</a:t>
            </a:r>
          </a:p>
          <a:p>
            <a:r>
              <a:rPr lang="el-GR" dirty="0">
                <a:solidFill>
                  <a:schemeClr val="bg1"/>
                </a:solidFill>
              </a:rPr>
              <a:t>Πού </a:t>
            </a:r>
            <a:r>
              <a:rPr lang="el-GR" sz="2800" dirty="0">
                <a:solidFill>
                  <a:schemeClr val="bg1"/>
                </a:solidFill>
              </a:rPr>
              <a:t>συναντάται</a:t>
            </a:r>
            <a:r>
              <a:rPr lang="el-GR" dirty="0">
                <a:solidFill>
                  <a:schemeClr val="bg1"/>
                </a:solidFill>
              </a:rPr>
              <a:t> στην Ελλάδα: ζει κυρίως στην Πίνδο, στη Ροδόπη, στη Στερεά Ελλάδα και στον Όλυμπο.</a:t>
            </a:r>
          </a:p>
          <a:p>
            <a:r>
              <a:rPr lang="el-GR" dirty="0">
                <a:solidFill>
                  <a:schemeClr val="bg1"/>
                </a:solidFill>
              </a:rPr>
              <a:t>Πού </a:t>
            </a:r>
            <a:r>
              <a:rPr lang="el-GR" sz="2800" dirty="0">
                <a:solidFill>
                  <a:schemeClr val="bg1"/>
                </a:solidFill>
              </a:rPr>
              <a:t>συναντάται </a:t>
            </a:r>
            <a:r>
              <a:rPr lang="el-GR" dirty="0">
                <a:solidFill>
                  <a:schemeClr val="bg1"/>
                </a:solidFill>
              </a:rPr>
              <a:t>εκτός Ελλάδος: βρίσκεται κυρίως σε ορεινές περιοχές όπως στις Άλπεις, στα Πυρηναία, στα Καρπάθια, τον Καύκασο, κάποια μέρη της Τουρκίας και στη Νέα Ζηλανδία.</a:t>
            </a:r>
          </a:p>
          <a:p>
            <a:r>
              <a:rPr lang="el-GR" dirty="0">
                <a:solidFill>
                  <a:schemeClr val="bg1"/>
                </a:solidFill>
              </a:rPr>
              <a:t>Τροφή: με πράσινα μαλακά φυτά, λειχήνες και κλαδιά.</a:t>
            </a:r>
          </a:p>
          <a:p>
            <a:r>
              <a:rPr lang="el-GR" dirty="0">
                <a:solidFill>
                  <a:schemeClr val="bg1"/>
                </a:solidFill>
              </a:rPr>
              <a:t>Κίνδυνος: μείωση βοσκοτόπων, λαθροθηρία.</a:t>
            </a:r>
          </a:p>
          <a:p>
            <a:endParaRPr lang="el-GR" dirty="0"/>
          </a:p>
        </p:txBody>
      </p:sp>
      <p:sp>
        <p:nvSpPr>
          <p:cNvPr id="4" name="AutoShape 2" descr="ΤΟ ΑΓΡΙΟΓΙΔΟ ΤΩΝ ΒΟΥΝΩΝ ΜΑΣ - Κυνηγετικός σύλλογος Πωγωνίου-Δελβινακίου">
            <a:extLst>
              <a:ext uri="{FF2B5EF4-FFF2-40B4-BE49-F238E27FC236}">
                <a16:creationId xmlns:a16="http://schemas.microsoft.com/office/drawing/2014/main" id="{5E1D44BE-2997-EBBA-6359-62A0EE37C9B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2" descr="ΤΟ ΑΓΡΙΟΓΙΔΟ ΤΩΝ ΒΟΥΝΩΝ ΜΑΣ - Κυνηγετικός σύλλογος Πωγωνίου-Δελβινακίου">
            <a:extLst>
              <a:ext uri="{FF2B5EF4-FFF2-40B4-BE49-F238E27FC236}">
                <a16:creationId xmlns:a16="http://schemas.microsoft.com/office/drawing/2014/main" id="{933968F7-314B-ECDF-654D-2631B63B3BB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2050" name="Picture 2" descr="ΤΟ ΑΓΡΙΟΓΙΔΟ ΤΩΝ ΒΟΥΝΩΝ ΜΑΣ - Κυνηγετικός σύλλογος Πωγωνίου-Δελβινακίου">
            <a:extLst>
              <a:ext uri="{FF2B5EF4-FFF2-40B4-BE49-F238E27FC236}">
                <a16:creationId xmlns:a16="http://schemas.microsoft.com/office/drawing/2014/main" id="{AE8FB402-1949-8F49-4F5C-52083F18B9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72" y="601579"/>
            <a:ext cx="3348791" cy="1828799"/>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a:extLst>
              <a:ext uri="{FF2B5EF4-FFF2-40B4-BE49-F238E27FC236}">
                <a16:creationId xmlns:a16="http://schemas.microsoft.com/office/drawing/2014/main" id="{E01DEDEA-172E-C376-AF76-988CCF145CE2}"/>
              </a:ext>
            </a:extLst>
          </p:cNvPr>
          <p:cNvSpPr/>
          <p:nvPr/>
        </p:nvSpPr>
        <p:spPr>
          <a:xfrm>
            <a:off x="80210" y="2502569"/>
            <a:ext cx="6015791" cy="42471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Το </a:t>
            </a:r>
            <a:r>
              <a:rPr lang="el-GR" dirty="0" err="1"/>
              <a:t>αγριόγιδο</a:t>
            </a:r>
            <a:r>
              <a:rPr lang="el-GR" dirty="0"/>
              <a:t> είναι ένα μεσαίου μεγέθους βοοειδές, λίγο μεγαλύτερο από την οικόσιτη κατσίκα. Έχει σώμα στιβαρό κατά τη διάρκεια του χειμώνα, καθώς το καλοκαίρι είναι πιο λεπτό. Το κεφάλι του και η βάση του κεφαλιού είναι λευκά ως το όριο ένωσής του με τον λαιμό. Επίσης, έχει δύο ευδιάκριτες </a:t>
            </a:r>
            <a:r>
              <a:rPr lang="el-GR" dirty="0" err="1"/>
              <a:t>καστανόμαυρες</a:t>
            </a:r>
            <a:r>
              <a:rPr lang="el-GR" dirty="0"/>
              <a:t> ή κατάμαυρες ρίγες στις δύο πλευρές του προσώπου του. Τα αυτιά του είναι μακριά και καμπυλώνουν στις άκρες. Από την πίσω μεριά έχουν μαύρο χρώμα, ενώ η μέσα μεριά είναι λευκή. Η ουρά του είναι κοντή και φουντωτή. Τα άκρα του καταλήγουν σε σκληρές ελαστικές οπλές που προσφέρουν σταθερότητα στο βάδισμα πάνω στο χιόνι. Οι εξωτερικές άκρες στις οπλές είναι ακονισμένες και σκληρές, έτσι ώστε να μπορούν τα ζώα να εκμεταλλευτούν ακόμη και τις πιο μικρές προεξοχές των βράχων, για να στηριχτούν κατά τη διάρκεια των μετακινήσεών τους. </a:t>
            </a:r>
          </a:p>
        </p:txBody>
      </p:sp>
    </p:spTree>
    <p:extLst>
      <p:ext uri="{BB962C8B-B14F-4D97-AF65-F5344CB8AC3E}">
        <p14:creationId xmlns:p14="http://schemas.microsoft.com/office/powerpoint/2010/main" val="40690323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B4A4A-C2BC-A661-17ED-7BD33F444D3A}"/>
              </a:ext>
            </a:extLst>
          </p:cNvPr>
          <p:cNvSpPr>
            <a:spLocks noGrp="1"/>
          </p:cNvSpPr>
          <p:nvPr>
            <p:ph type="title"/>
          </p:nvPr>
        </p:nvSpPr>
        <p:spPr>
          <a:xfrm>
            <a:off x="782052" y="171450"/>
            <a:ext cx="3284621" cy="225593"/>
          </a:xfrm>
        </p:spPr>
        <p:txBody>
          <a:bodyPr>
            <a:noAutofit/>
          </a:bodyPr>
          <a:lstStyle/>
          <a:p>
            <a:r>
              <a:rPr lang="el-GR" sz="3600" b="1" u="sng" dirty="0">
                <a:solidFill>
                  <a:schemeClr val="bg1"/>
                </a:solidFill>
              </a:rPr>
              <a:t>Κόκκινο Ελάφι</a:t>
            </a:r>
          </a:p>
        </p:txBody>
      </p:sp>
      <p:sp>
        <p:nvSpPr>
          <p:cNvPr id="3" name="Θέση περιεχομένου 2">
            <a:extLst>
              <a:ext uri="{FF2B5EF4-FFF2-40B4-BE49-F238E27FC236}">
                <a16:creationId xmlns:a16="http://schemas.microsoft.com/office/drawing/2014/main" id="{05FBC490-6900-3784-2582-56936674427F}"/>
              </a:ext>
            </a:extLst>
          </p:cNvPr>
          <p:cNvSpPr>
            <a:spLocks noGrp="1"/>
          </p:cNvSpPr>
          <p:nvPr>
            <p:ph idx="1"/>
          </p:nvPr>
        </p:nvSpPr>
        <p:spPr>
          <a:xfrm>
            <a:off x="6545178" y="228600"/>
            <a:ext cx="5470609" cy="6457949"/>
          </a:xfrm>
        </p:spPr>
        <p:txBody>
          <a:bodyPr>
            <a:normAutofit fontScale="92500" lnSpcReduction="20000"/>
          </a:bodyPr>
          <a:lstStyle/>
          <a:p>
            <a:r>
              <a:rPr lang="el-GR" dirty="0">
                <a:solidFill>
                  <a:schemeClr val="bg1"/>
                </a:solidFill>
              </a:rPr>
              <a:t>Βάρος: περίπου 200 κιλά (θηλυκά και αρσενικά).</a:t>
            </a:r>
          </a:p>
          <a:p>
            <a:r>
              <a:rPr lang="el-GR" dirty="0">
                <a:solidFill>
                  <a:schemeClr val="bg1"/>
                </a:solidFill>
              </a:rPr>
              <a:t>Μήκος: 2,1-2.4</a:t>
            </a:r>
            <a:r>
              <a:rPr lang="en-US" dirty="0">
                <a:solidFill>
                  <a:schemeClr val="bg1"/>
                </a:solidFill>
              </a:rPr>
              <a:t>m</a:t>
            </a:r>
            <a:r>
              <a:rPr lang="el-GR" dirty="0">
                <a:solidFill>
                  <a:schemeClr val="bg1"/>
                </a:solidFill>
              </a:rPr>
              <a:t>.</a:t>
            </a:r>
          </a:p>
          <a:p>
            <a:r>
              <a:rPr lang="el-GR" dirty="0">
                <a:solidFill>
                  <a:schemeClr val="bg1"/>
                </a:solidFill>
              </a:rPr>
              <a:t>Προσδόκιμο ζωής</a:t>
            </a:r>
            <a:r>
              <a:rPr lang="en-US" dirty="0">
                <a:solidFill>
                  <a:schemeClr val="bg1"/>
                </a:solidFill>
              </a:rPr>
              <a:t>:</a:t>
            </a:r>
            <a:r>
              <a:rPr lang="el-GR" dirty="0">
                <a:solidFill>
                  <a:schemeClr val="bg1"/>
                </a:solidFill>
              </a:rPr>
              <a:t> 40-50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περίπου 600 άτομα.</a:t>
            </a:r>
          </a:p>
          <a:p>
            <a:r>
              <a:rPr lang="el-GR" dirty="0">
                <a:solidFill>
                  <a:schemeClr val="bg1"/>
                </a:solidFill>
              </a:rPr>
              <a:t>Πού </a:t>
            </a:r>
            <a:r>
              <a:rPr lang="el-GR" sz="2800" dirty="0">
                <a:solidFill>
                  <a:schemeClr val="bg1"/>
                </a:solidFill>
              </a:rPr>
              <a:t>συναντάται </a:t>
            </a:r>
            <a:r>
              <a:rPr lang="el-GR" dirty="0">
                <a:solidFill>
                  <a:schemeClr val="bg1"/>
                </a:solidFill>
              </a:rPr>
              <a:t>στην Ελλάδα: κυρίως στην Ήπειρο, αλλά στην Πάρνηθα και στη Ροδόπη.</a:t>
            </a:r>
          </a:p>
          <a:p>
            <a:r>
              <a:rPr lang="el-GR" dirty="0">
                <a:solidFill>
                  <a:schemeClr val="bg1"/>
                </a:solidFill>
              </a:rPr>
              <a:t>Πού </a:t>
            </a:r>
            <a:r>
              <a:rPr lang="el-GR" sz="2800" dirty="0">
                <a:solidFill>
                  <a:schemeClr val="bg1"/>
                </a:solidFill>
              </a:rPr>
              <a:t>συναντάται </a:t>
            </a:r>
            <a:r>
              <a:rPr lang="el-GR" dirty="0">
                <a:solidFill>
                  <a:schemeClr val="bg1"/>
                </a:solidFill>
              </a:rPr>
              <a:t>εκτός Ελλάδος: εντοπίζεται σε διάφορα μέρη της Δ. Ασίας και Ευρώπης, στη Β. Αφρική και Αμερική, στην Αργεντινή, στο Περού και στη Νέα Ζηλανδία</a:t>
            </a:r>
          </a:p>
          <a:p>
            <a:r>
              <a:rPr lang="el-GR" dirty="0">
                <a:solidFill>
                  <a:schemeClr val="bg1"/>
                </a:solidFill>
              </a:rPr>
              <a:t>Τροφή: βλαστοί, φύλλα και καρπούς θάμνων.</a:t>
            </a:r>
          </a:p>
          <a:p>
            <a:r>
              <a:rPr lang="el-GR" dirty="0">
                <a:solidFill>
                  <a:schemeClr val="bg1"/>
                </a:solidFill>
              </a:rPr>
              <a:t>Κίνδυνος: παράνομο κυνήγι, μείωση των </a:t>
            </a:r>
            <a:r>
              <a:rPr lang="el-GR" dirty="0" err="1">
                <a:solidFill>
                  <a:schemeClr val="bg1"/>
                </a:solidFill>
              </a:rPr>
              <a:t>οικοτόπων</a:t>
            </a:r>
            <a:r>
              <a:rPr lang="el-GR" dirty="0">
                <a:solidFill>
                  <a:schemeClr val="bg1"/>
                </a:solidFill>
              </a:rPr>
              <a:t> τους, εξαιτίας ανθρωπίνων δραστηριοτήτων.</a:t>
            </a:r>
          </a:p>
          <a:p>
            <a:endParaRPr lang="el-GR" dirty="0"/>
          </a:p>
        </p:txBody>
      </p:sp>
      <p:pic>
        <p:nvPicPr>
          <p:cNvPr id="3074" name="Picture 2" descr="Τα κόκκινα ελάφια της Πάρνηθας | LiFO">
            <a:extLst>
              <a:ext uri="{FF2B5EF4-FFF2-40B4-BE49-F238E27FC236}">
                <a16:creationId xmlns:a16="http://schemas.microsoft.com/office/drawing/2014/main" id="{BA860D30-AF36-FA57-DAC3-CE4DFDA4B8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135" y="583532"/>
            <a:ext cx="3982453" cy="1864895"/>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935F79D6-5600-5AA0-B700-9845BB55BCAE}"/>
              </a:ext>
            </a:extLst>
          </p:cNvPr>
          <p:cNvSpPr/>
          <p:nvPr/>
        </p:nvSpPr>
        <p:spPr>
          <a:xfrm>
            <a:off x="176213" y="2634916"/>
            <a:ext cx="6236619" cy="405163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Το κόκκινο ελάφι είναι το τέταρτο μεγαλύτερο ελαφοειδές, μετά την </a:t>
            </a:r>
            <a:r>
              <a:rPr lang="el-GR" dirty="0" err="1"/>
              <a:t>άλκη</a:t>
            </a:r>
            <a:r>
              <a:rPr lang="el-GR" dirty="0"/>
              <a:t>, το καναδικό ελάφι και το ελάφι </a:t>
            </a:r>
            <a:r>
              <a:rPr lang="el-GR" dirty="0" err="1"/>
              <a:t>σαμπάρ</a:t>
            </a:r>
            <a:r>
              <a:rPr lang="el-GR" dirty="0"/>
              <a:t>. Το σώμα τους είναι μακρόστενο και στιβαρό, ο λαιμός μακρύς, το στήθος ευρύ και τα σκέλη ψηλά και ισχυρά. Το ελάφι έχει εξαιρετική όσφρηση που του επιτρέπει να μυρίζεται τους εχθρούς και να αναγνωρίζει τους ομοειδείς του. Σε κάθε μάτι, κάτω από την εσωτερική γωνία της οφθαλμικής κόγχης, ανοίγεται ένα </a:t>
            </a:r>
            <a:r>
              <a:rPr lang="el-GR" dirty="0" err="1"/>
              <a:t>δακρυϊκό</a:t>
            </a:r>
            <a:r>
              <a:rPr lang="el-GR" dirty="0"/>
              <a:t> </a:t>
            </a:r>
            <a:r>
              <a:rPr lang="el-GR" dirty="0" err="1"/>
              <a:t>βοθρίο</a:t>
            </a:r>
            <a:r>
              <a:rPr lang="el-GR" dirty="0"/>
              <a:t>, το οποίο στα αρσενικά εκκρίνει ένα λιπαρό και αρωματικό υγρό, που ουσιαστικά είναι ένας περίπλοκος επικοινωνιακός κώδικας. Το χρώμα του τριχώματός του είναι </a:t>
            </a:r>
            <a:r>
              <a:rPr lang="el-GR" dirty="0" err="1"/>
              <a:t>κοκκινόξανθο</a:t>
            </a:r>
            <a:r>
              <a:rPr lang="el-GR" dirty="0"/>
              <a:t> ως </a:t>
            </a:r>
            <a:r>
              <a:rPr lang="el-GR" dirty="0" err="1"/>
              <a:t>γκριζοκάστανο</a:t>
            </a:r>
            <a:r>
              <a:rPr lang="el-GR" dirty="0"/>
              <a:t> το καλοκαίρι, ενώ τον χειμώνα πιο γκρίζο με σκουρότερο λαιμό. Η κοιλιά και τα σκέλη του είναι υπόλευκα, όπως, επίσης, και η περιοχή γύρω από τη βάση της ουράς.</a:t>
            </a:r>
          </a:p>
        </p:txBody>
      </p:sp>
    </p:spTree>
    <p:extLst>
      <p:ext uri="{BB962C8B-B14F-4D97-AF65-F5344CB8AC3E}">
        <p14:creationId xmlns:p14="http://schemas.microsoft.com/office/powerpoint/2010/main" val="7512303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8E5C4-BFAD-D3A1-AE0F-9000078D5324}"/>
              </a:ext>
            </a:extLst>
          </p:cNvPr>
          <p:cNvSpPr>
            <a:spLocks noGrp="1"/>
          </p:cNvSpPr>
          <p:nvPr>
            <p:ph type="title"/>
          </p:nvPr>
        </p:nvSpPr>
        <p:spPr>
          <a:xfrm>
            <a:off x="553454" y="0"/>
            <a:ext cx="3347034" cy="950495"/>
          </a:xfrm>
        </p:spPr>
        <p:txBody>
          <a:bodyPr>
            <a:normAutofit fontScale="90000"/>
          </a:bodyPr>
          <a:lstStyle/>
          <a:p>
            <a:r>
              <a:rPr lang="el-GR" b="1" u="sng" dirty="0" err="1">
                <a:solidFill>
                  <a:schemeClr val="bg1"/>
                </a:solidFill>
              </a:rPr>
              <a:t>Σταχτοδέλφινο</a:t>
            </a:r>
            <a:endParaRPr lang="el-GR" b="1" u="sng" dirty="0">
              <a:solidFill>
                <a:schemeClr val="bg1"/>
              </a:solidFill>
            </a:endParaRPr>
          </a:p>
        </p:txBody>
      </p:sp>
      <p:sp>
        <p:nvSpPr>
          <p:cNvPr id="3" name="Θέση περιεχομένου 2">
            <a:extLst>
              <a:ext uri="{FF2B5EF4-FFF2-40B4-BE49-F238E27FC236}">
                <a16:creationId xmlns:a16="http://schemas.microsoft.com/office/drawing/2014/main" id="{0641273E-7B36-A1CC-3D82-2880623025C1}"/>
              </a:ext>
            </a:extLst>
          </p:cNvPr>
          <p:cNvSpPr>
            <a:spLocks noGrp="1"/>
          </p:cNvSpPr>
          <p:nvPr>
            <p:ph idx="1"/>
          </p:nvPr>
        </p:nvSpPr>
        <p:spPr>
          <a:xfrm>
            <a:off x="5955631" y="142875"/>
            <a:ext cx="5917283" cy="6572250"/>
          </a:xfrm>
        </p:spPr>
        <p:txBody>
          <a:bodyPr>
            <a:normAutofit fontScale="92500" lnSpcReduction="20000"/>
          </a:bodyPr>
          <a:lstStyle/>
          <a:p>
            <a:r>
              <a:rPr lang="el-GR" dirty="0">
                <a:solidFill>
                  <a:schemeClr val="bg1"/>
                </a:solidFill>
              </a:rPr>
              <a:t>Βάρος: περίπου 400 κιλά (θηλυκά και αρσενικά.)</a:t>
            </a:r>
          </a:p>
          <a:p>
            <a:r>
              <a:rPr lang="el-GR" dirty="0">
                <a:solidFill>
                  <a:schemeClr val="bg1"/>
                </a:solidFill>
              </a:rPr>
              <a:t>Μήκος: 3,5-4,0</a:t>
            </a:r>
            <a:r>
              <a:rPr lang="en-US" dirty="0">
                <a:solidFill>
                  <a:schemeClr val="bg1"/>
                </a:solidFill>
              </a:rPr>
              <a:t>m</a:t>
            </a:r>
            <a:r>
              <a:rPr lang="el-GR" dirty="0">
                <a:solidFill>
                  <a:schemeClr val="bg1"/>
                </a:solidFill>
              </a:rPr>
              <a:t>.</a:t>
            </a:r>
          </a:p>
          <a:p>
            <a:r>
              <a:rPr lang="el-GR" dirty="0">
                <a:solidFill>
                  <a:schemeClr val="bg1"/>
                </a:solidFill>
              </a:rPr>
              <a:t>Προσδόκιμο ζωής</a:t>
            </a:r>
            <a:r>
              <a:rPr lang="en-US" dirty="0">
                <a:solidFill>
                  <a:schemeClr val="bg1"/>
                </a:solidFill>
              </a:rPr>
              <a:t>:</a:t>
            </a:r>
            <a:r>
              <a:rPr lang="el-GR" dirty="0">
                <a:solidFill>
                  <a:schemeClr val="bg1"/>
                </a:solidFill>
              </a:rPr>
              <a:t> 60-65 έτη.</a:t>
            </a:r>
          </a:p>
          <a:p>
            <a:r>
              <a:rPr lang="el-GR" dirty="0">
                <a:solidFill>
                  <a:schemeClr val="bg1"/>
                </a:solidFill>
              </a:rPr>
              <a:t>Αριθμός στην Ελλάδα</a:t>
            </a:r>
            <a:r>
              <a:rPr lang="en-US" dirty="0">
                <a:solidFill>
                  <a:schemeClr val="bg1"/>
                </a:solidFill>
              </a:rPr>
              <a:t>:</a:t>
            </a:r>
            <a:r>
              <a:rPr lang="el-GR" dirty="0">
                <a:solidFill>
                  <a:schemeClr val="bg1"/>
                </a:solidFill>
              </a:rPr>
              <a:t> λιγότερα από 30 άτομα.</a:t>
            </a:r>
          </a:p>
          <a:p>
            <a:r>
              <a:rPr lang="el-GR" dirty="0">
                <a:solidFill>
                  <a:schemeClr val="bg1"/>
                </a:solidFill>
              </a:rPr>
              <a:t>Πού </a:t>
            </a:r>
            <a:r>
              <a:rPr lang="el-GR" sz="2800" dirty="0">
                <a:solidFill>
                  <a:schemeClr val="bg1"/>
                </a:solidFill>
              </a:rPr>
              <a:t>συναντάται</a:t>
            </a:r>
            <a:r>
              <a:rPr lang="el-GR" dirty="0">
                <a:solidFill>
                  <a:schemeClr val="bg1"/>
                </a:solidFill>
              </a:rPr>
              <a:t> στην Ελλάδα: συναντιέται κυρίως στις Βόρειες Σποράδες, στη Χαλκιδική, στα Κύθηρα, στο Μυρτώο πέλαγος και στη νοτιοδυτική Κρήτη. </a:t>
            </a:r>
          </a:p>
          <a:p>
            <a:r>
              <a:rPr lang="el-GR" dirty="0">
                <a:solidFill>
                  <a:schemeClr val="bg1"/>
                </a:solidFill>
              </a:rPr>
              <a:t>Πού </a:t>
            </a:r>
            <a:r>
              <a:rPr lang="el-GR" sz="2800" dirty="0">
                <a:solidFill>
                  <a:schemeClr val="bg1"/>
                </a:solidFill>
              </a:rPr>
              <a:t>συναντάται</a:t>
            </a:r>
            <a:r>
              <a:rPr lang="el-GR" dirty="0">
                <a:solidFill>
                  <a:schemeClr val="bg1"/>
                </a:solidFill>
              </a:rPr>
              <a:t> εκτός Ελλάδος: σε όλους τους Ωκεανούς.</a:t>
            </a:r>
          </a:p>
          <a:p>
            <a:r>
              <a:rPr lang="el-GR" dirty="0">
                <a:solidFill>
                  <a:schemeClr val="bg1"/>
                </a:solidFill>
              </a:rPr>
              <a:t>Τροφή: καλαμάρια, σουπιές και χταπόδια και σπανίως ψάρια.</a:t>
            </a:r>
          </a:p>
          <a:p>
            <a:r>
              <a:rPr lang="el-GR" dirty="0">
                <a:solidFill>
                  <a:schemeClr val="bg1"/>
                </a:solidFill>
              </a:rPr>
              <a:t>Κίνδυνος: Τυχαίες και μη παγιδεύσεις κατά το ψάρεμα, </a:t>
            </a:r>
            <a:r>
              <a:rPr lang="el-GR" dirty="0" err="1">
                <a:solidFill>
                  <a:schemeClr val="bg1"/>
                </a:solidFill>
              </a:rPr>
              <a:t>υπεραλίευση</a:t>
            </a:r>
            <a:r>
              <a:rPr lang="el-GR" dirty="0">
                <a:solidFill>
                  <a:schemeClr val="bg1"/>
                </a:solidFill>
              </a:rPr>
              <a:t> της τροφής τους, μόλυνση από χημικές ουσίες, σκουπίδια, ηχορύπανση από ταχύπλοα και άλλα σκάφη.</a:t>
            </a:r>
          </a:p>
        </p:txBody>
      </p:sp>
      <p:pic>
        <p:nvPicPr>
          <p:cNvPr id="4098" name="Picture 2" descr="Σταχτοδέλφινο-Grampus-griseus">
            <a:extLst>
              <a:ext uri="{FF2B5EF4-FFF2-40B4-BE49-F238E27FC236}">
                <a16:creationId xmlns:a16="http://schemas.microsoft.com/office/drawing/2014/main" id="{2BF4B78B-0590-3444-F876-24621553A9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507" y="783558"/>
            <a:ext cx="4559968" cy="2043864"/>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a:extLst>
              <a:ext uri="{FF2B5EF4-FFF2-40B4-BE49-F238E27FC236}">
                <a16:creationId xmlns:a16="http://schemas.microsoft.com/office/drawing/2014/main" id="{049DC836-2C47-0246-DEEB-9F5665F8880B}"/>
              </a:ext>
            </a:extLst>
          </p:cNvPr>
          <p:cNvSpPr/>
          <p:nvPr/>
        </p:nvSpPr>
        <p:spPr>
          <a:xfrm>
            <a:off x="192507" y="3007895"/>
            <a:ext cx="4920915" cy="370722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Το </a:t>
            </a:r>
            <a:r>
              <a:rPr lang="el-GR" dirty="0" err="1"/>
              <a:t>σταχτοδέλφινο</a:t>
            </a:r>
            <a:r>
              <a:rPr lang="el-GR" dirty="0"/>
              <a:t> είναι ένα μεγάλο είδος δελφινιού καθώς μάλιστα και το πιο σπάνιο. Ζουν σε ομάδες στο ανοικτό πέλαγος, κινούνται συνεχώς και σπάνια προσεγγίζουν τα μικρά σκάφη, γι’ αυτό και είναι πολύ δύσκολη η μελέτη των πληθυσμών τους. Ουσιαστικά η βασική διαφορά τους από τα άλλα είδη είναι ότι προσαρμόζονται σχετικά εύκολα στην αιχμαλωσία. Το πίσω πτερύγιό τους είναι μυτερό και το μέτωπό του στρογγυλό. Η ράχη του έχει χρώμα γκρι (</a:t>
            </a:r>
            <a:r>
              <a:rPr lang="el-GR" dirty="0" err="1"/>
              <a:t>εξού</a:t>
            </a:r>
            <a:r>
              <a:rPr lang="el-GR" dirty="0"/>
              <a:t> και το όνομα του). Τα πτερύγια του, τα άκρα του και η ουρά του είναι μαύρα.</a:t>
            </a:r>
          </a:p>
        </p:txBody>
      </p:sp>
    </p:spTree>
    <p:extLst>
      <p:ext uri="{BB962C8B-B14F-4D97-AF65-F5344CB8AC3E}">
        <p14:creationId xmlns:p14="http://schemas.microsoft.com/office/powerpoint/2010/main" val="30917843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97443D-F491-E061-8A4C-2968B47730D3}"/>
              </a:ext>
            </a:extLst>
          </p:cNvPr>
          <p:cNvSpPr>
            <a:spLocks noGrp="1"/>
          </p:cNvSpPr>
          <p:nvPr>
            <p:ph type="title"/>
          </p:nvPr>
        </p:nvSpPr>
        <p:spPr>
          <a:xfrm>
            <a:off x="4743450" y="271463"/>
            <a:ext cx="2243138" cy="642937"/>
          </a:xfrm>
        </p:spPr>
        <p:txBody>
          <a:bodyPr>
            <a:normAutofit fontScale="90000"/>
          </a:bodyPr>
          <a:lstStyle/>
          <a:p>
            <a:r>
              <a:rPr lang="el-GR" b="1" u="sng" dirty="0">
                <a:solidFill>
                  <a:schemeClr val="bg1"/>
                </a:solidFill>
              </a:rPr>
              <a:t>Πηγές</a:t>
            </a:r>
          </a:p>
        </p:txBody>
      </p:sp>
      <p:sp>
        <p:nvSpPr>
          <p:cNvPr id="3" name="Θέση περιεχομένου 2">
            <a:extLst>
              <a:ext uri="{FF2B5EF4-FFF2-40B4-BE49-F238E27FC236}">
                <a16:creationId xmlns:a16="http://schemas.microsoft.com/office/drawing/2014/main" id="{C2E32D02-87BE-C88E-A32C-DBA4DF55F099}"/>
              </a:ext>
            </a:extLst>
          </p:cNvPr>
          <p:cNvSpPr>
            <a:spLocks noGrp="1"/>
          </p:cNvSpPr>
          <p:nvPr>
            <p:ph idx="1"/>
          </p:nvPr>
        </p:nvSpPr>
        <p:spPr>
          <a:xfrm>
            <a:off x="371475" y="1825625"/>
            <a:ext cx="10982325" cy="4351338"/>
          </a:xfrm>
        </p:spPr>
        <p:txBody>
          <a:bodyPr>
            <a:normAutofit/>
          </a:bodyPr>
          <a:lstStyle/>
          <a:p>
            <a:r>
              <a:rPr lang="en-US" dirty="0">
                <a:solidFill>
                  <a:schemeClr val="bg1"/>
                </a:solidFill>
                <a:hlinkClick r:id="rId3"/>
              </a:rPr>
              <a:t>https://el.wikipedia.org/</a:t>
            </a:r>
            <a:endParaRPr lang="el-GR" dirty="0">
              <a:solidFill>
                <a:schemeClr val="bg1"/>
              </a:solidFill>
            </a:endParaRPr>
          </a:p>
          <a:p>
            <a:r>
              <a:rPr lang="en-US" dirty="0">
                <a:solidFill>
                  <a:schemeClr val="bg1"/>
                </a:solidFill>
                <a:hlinkClick r:id="rId4"/>
              </a:rPr>
              <a:t>https://www.maxmag.gr/perivallon/ellada-10-eidi-zoon-poy-einai-ypo-exafanisi/</a:t>
            </a:r>
            <a:endParaRPr lang="el-GR" dirty="0">
              <a:solidFill>
                <a:schemeClr val="bg1"/>
              </a:solidFill>
            </a:endParaRPr>
          </a:p>
          <a:p>
            <a:r>
              <a:rPr lang="en-US" dirty="0">
                <a:solidFill>
                  <a:schemeClr val="bg1"/>
                </a:solidFill>
                <a:hlinkClick r:id="rId5"/>
              </a:rPr>
              <a:t>https://www.cretanbeaches.com</a:t>
            </a:r>
            <a:endParaRPr lang="el-GR" dirty="0">
              <a:solidFill>
                <a:schemeClr val="bg1"/>
              </a:solidFill>
            </a:endParaRPr>
          </a:p>
          <a:p>
            <a:r>
              <a:rPr lang="en-US" dirty="0">
                <a:solidFill>
                  <a:schemeClr val="bg1"/>
                </a:solidFill>
                <a:hlinkClick r:id="rId6"/>
              </a:rPr>
              <a:t>https://www.athens-science-festival.gr/blog</a:t>
            </a:r>
            <a:endParaRPr lang="el-GR" dirty="0">
              <a:solidFill>
                <a:schemeClr val="bg1"/>
              </a:solidFill>
            </a:endParaRPr>
          </a:p>
          <a:p>
            <a:r>
              <a:rPr lang="en-US" dirty="0">
                <a:solidFill>
                  <a:schemeClr val="bg1"/>
                </a:solidFill>
                <a:hlinkClick r:id="rId7"/>
              </a:rPr>
              <a:t>https://www.newsbeast.gr/weekend/arthro/796387/posa-hronia-zoun-ta-zoa</a:t>
            </a:r>
            <a:endParaRPr lang="el-GR" dirty="0">
              <a:solidFill>
                <a:schemeClr val="bg1"/>
              </a:solidFill>
            </a:endParaRPr>
          </a:p>
          <a:p>
            <a:endParaRPr lang="el-GR" dirty="0">
              <a:solidFill>
                <a:schemeClr val="bg1"/>
              </a:solidFill>
            </a:endParaRPr>
          </a:p>
          <a:p>
            <a:endParaRPr lang="el-GR" dirty="0">
              <a:solidFill>
                <a:schemeClr val="bg1"/>
              </a:solidFill>
            </a:endParaRPr>
          </a:p>
        </p:txBody>
      </p:sp>
    </p:spTree>
    <p:extLst>
      <p:ext uri="{BB962C8B-B14F-4D97-AF65-F5344CB8AC3E}">
        <p14:creationId xmlns:p14="http://schemas.microsoft.com/office/powerpoint/2010/main" val="12293751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TotalTime>
  <Words>1751</Words>
  <Application>Microsoft Office PowerPoint</Application>
  <PresentationFormat>Ευρεία οθόνη</PresentationFormat>
  <Paragraphs>80</Paragraphs>
  <Slides>10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Calibri</vt:lpstr>
      <vt:lpstr>Calibri Light</vt:lpstr>
      <vt:lpstr>Θέμα του Office</vt:lpstr>
      <vt:lpstr> Είδη υπό εξαφάνιση</vt:lpstr>
      <vt:lpstr>Καφέ Αρκούδα</vt:lpstr>
      <vt:lpstr>Γκρίζος Λύκος</vt:lpstr>
      <vt:lpstr>Ευρασιατικός Λύγκας</vt:lpstr>
      <vt:lpstr>Μαυρόγυπας</vt:lpstr>
      <vt:lpstr>Αγριόγιδο</vt:lpstr>
      <vt:lpstr>Κόκκινο Ελάφι</vt:lpstr>
      <vt:lpstr>Σταχτοδέλφινο</vt:lpstr>
      <vt:lpstr>Πηγές</vt:lpstr>
      <vt:lpstr>Τέλος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Σπάνια είδη ζώων</dc:title>
  <dc:creator>dimitrios dimas</dc:creator>
  <cp:lastModifiedBy>Κώστας</cp:lastModifiedBy>
  <cp:revision>10</cp:revision>
  <dcterms:created xsi:type="dcterms:W3CDTF">2024-04-21T12:14:53Z</dcterms:created>
  <dcterms:modified xsi:type="dcterms:W3CDTF">2024-05-01T16:26:02Z</dcterms:modified>
</cp:coreProperties>
</file>