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59" r:id="rId3"/>
    <p:sldId id="260" r:id="rId4"/>
    <p:sldId id="262" r:id="rId5"/>
    <p:sldId id="261" r:id="rId6"/>
    <p:sldId id="263" r:id="rId7"/>
    <p:sldId id="264" r:id="rId8"/>
    <p:sldId id="265" r:id="rId9"/>
    <p:sldId id="266" r:id="rId10"/>
    <p:sldId id="267" r:id="rId11"/>
    <p:sldId id="268" r:id="rId12"/>
    <p:sldId id="269"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68D4C41E-E60D-4347-A483-1B1046B6F4A5}" type="datetimeFigureOut">
              <a:rPr lang="el-GR" smtClean="0"/>
              <a:pPr/>
              <a:t>16/5/2024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84345692-321C-4B62-AF88-9EA9E5C0D64D}"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8D4C41E-E60D-4347-A483-1B1046B6F4A5}" type="datetimeFigureOut">
              <a:rPr lang="el-GR" smtClean="0"/>
              <a:pPr/>
              <a:t>16/5/2024</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4345692-321C-4B62-AF88-9EA9E5C0D64D}"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l.wikipedia.org/wiki/%CE%A0%CE%BF%CE%BB%CE%B9%CF%84%CE%B9%CE%BA%CE%AE" TargetMode="External"/><Relationship Id="rId2" Type="http://schemas.openxmlformats.org/officeDocument/2006/relationships/hyperlink" Target="https://el.wikipedia.org/wiki/%CE%95%CF%81%CE%B3%CE%B1%CF%83%CE%AF%CE%B1" TargetMode="Externa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hyperlink" Target="https://el.wikipedia.org/wiki/%CE%9F%CE%B9%CE%BA%CE%BF%CE%BD%CE%BF%CE%BC%CE%AF%CE%B1"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https://el.wikipedia.org/wiki/%CE%A1%CF%8C%CE%BB%CE%BF%CF%82_%CF%86%CF%8D%CE%BB%CE%BF%CF%85" TargetMode="External"/><Relationship Id="rId3" Type="http://schemas.openxmlformats.org/officeDocument/2006/relationships/hyperlink" Target="https://el.wikipedia.org/wiki/%CE%94%CE%B9%CE%AC%CE%BA%CF%81%CE%B9%CF%83%CE%B7" TargetMode="External"/><Relationship Id="rId7" Type="http://schemas.openxmlformats.org/officeDocument/2006/relationships/hyperlink" Target="https://el.wikipedia.org/wiki/%CE%A3%CF%84%CE%B5%CF%81%CE%B5%CF%8C%CF%84%CF%85%CF%80%CE%BF" TargetMode="External"/><Relationship Id="rId2" Type="http://schemas.openxmlformats.org/officeDocument/2006/relationships/hyperlink" Target="https://el.wikipedia.org/wiki/%CE%A0%CF%81%CE%BF%CE%BA%CE%B1%CF%84%CE%AC%CE%BB%CE%B7%CF%88%CE%B7" TargetMode="External"/><Relationship Id="rId1" Type="http://schemas.openxmlformats.org/officeDocument/2006/relationships/slideLayout" Target="../slideLayouts/slideLayout4.xml"/><Relationship Id="rId6" Type="http://schemas.openxmlformats.org/officeDocument/2006/relationships/hyperlink" Target="https://el.wikipedia.org/wiki/%CE%A3%CE%B5%CE%BE%CE%B9%CF%83%CE%BC%CF%8C%CF%82" TargetMode="External"/><Relationship Id="rId11" Type="http://schemas.openxmlformats.org/officeDocument/2006/relationships/image" Target="../media/image11.jpeg"/><Relationship Id="rId5" Type="http://schemas.openxmlformats.org/officeDocument/2006/relationships/hyperlink" Target="https://el.wikipedia.org/wiki/%CE%9A%CE%BF%CE%B9%CE%BD%CF%89%CE%BD%CE%B9%CE%BA%CF%8C_%CF%86%CF%8D%CE%BB%CE%BF" TargetMode="External"/><Relationship Id="rId10" Type="http://schemas.openxmlformats.org/officeDocument/2006/relationships/hyperlink" Target="https://el.wikipedia.org/wiki/%CE%92%CE%B9%CE%B1%CF%83%CE%BC%CF%8C%CF%82" TargetMode="External"/><Relationship Id="rId4" Type="http://schemas.openxmlformats.org/officeDocument/2006/relationships/hyperlink" Target="https://el.wikipedia.org/wiki/%CE%A6%CF%8D%CE%BB%CE%BF" TargetMode="External"/><Relationship Id="rId9" Type="http://schemas.openxmlformats.org/officeDocument/2006/relationships/hyperlink" Target="https://el.wikipedia.org/wiki/%CE%A3%CE%B5%CE%BE%CE%BF%CF%85%CE%B1%CE%BB%CE%B9%CE%BA%CE%AE_%CF%80%CE%B1%CF%81%CE%B5%CE%BD%CF%8C%CF%87%CE%BB%CE%B7%CF%83%CE%B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effectLst>
                  <a:outerShdw blurRad="38100" dist="38100" dir="2700000" algn="tl">
                    <a:srgbClr val="000000">
                      <a:alpha val="43137"/>
                    </a:srgbClr>
                  </a:outerShdw>
                </a:effectLst>
              </a:rPr>
              <a:t>                       ΡΑΤΣΙΣΜΟΣ </a:t>
            </a:r>
            <a:endParaRPr lang="el-GR" b="1" i="1" dirty="0">
              <a:effectLst>
                <a:outerShdw blurRad="38100" dist="38100" dir="2700000" algn="tl">
                  <a:srgbClr val="000000">
                    <a:alpha val="43137"/>
                  </a:srgbClr>
                </a:outerShdw>
              </a:effectLst>
            </a:endParaRPr>
          </a:p>
        </p:txBody>
      </p:sp>
      <p:sp>
        <p:nvSpPr>
          <p:cNvPr id="3" name="2 - Θέση περιεχομένου"/>
          <p:cNvSpPr>
            <a:spLocks noGrp="1"/>
          </p:cNvSpPr>
          <p:nvPr>
            <p:ph sz="half" idx="1"/>
          </p:nvPr>
        </p:nvSpPr>
        <p:spPr>
          <a:xfrm>
            <a:off x="755576" y="1628800"/>
            <a:ext cx="4038600" cy="4525963"/>
          </a:xfrm>
        </p:spPr>
        <p:txBody>
          <a:bodyPr>
            <a:normAutofit fontScale="85000" lnSpcReduction="20000"/>
          </a:bodyPr>
          <a:lstStyle/>
          <a:p>
            <a:pPr>
              <a:buNone/>
            </a:pPr>
            <a:endParaRPr lang="el-GR" sz="1100" dirty="0" smtClean="0"/>
          </a:p>
          <a:p>
            <a:pPr>
              <a:buNone/>
            </a:pPr>
            <a:endParaRPr lang="el-GR" sz="1100" dirty="0"/>
          </a:p>
          <a:p>
            <a:pPr>
              <a:buNone/>
            </a:pPr>
            <a:endParaRPr lang="el-GR" sz="1100" dirty="0" smtClean="0"/>
          </a:p>
          <a:p>
            <a:pPr>
              <a:buNone/>
            </a:pPr>
            <a:endParaRPr lang="el-GR" sz="1100" dirty="0"/>
          </a:p>
          <a:p>
            <a:pPr>
              <a:buNone/>
            </a:pPr>
            <a:endParaRPr lang="el-GR" sz="1100" dirty="0" smtClean="0"/>
          </a:p>
          <a:p>
            <a:pPr>
              <a:buNone/>
            </a:pPr>
            <a:endParaRPr lang="el-GR" sz="1100" dirty="0"/>
          </a:p>
          <a:p>
            <a:pPr>
              <a:buNone/>
            </a:pPr>
            <a:endParaRPr lang="el-GR" sz="1100" dirty="0" smtClean="0"/>
          </a:p>
          <a:p>
            <a:pPr>
              <a:buNone/>
            </a:pPr>
            <a:endParaRPr lang="el-GR" sz="1100" dirty="0"/>
          </a:p>
          <a:p>
            <a:pPr>
              <a:buNone/>
            </a:pPr>
            <a:endParaRPr lang="el-GR" sz="1100" dirty="0" smtClean="0"/>
          </a:p>
          <a:p>
            <a:pPr>
              <a:buNone/>
            </a:pPr>
            <a:endParaRPr lang="el-GR" sz="1100" dirty="0"/>
          </a:p>
          <a:p>
            <a:pPr>
              <a:buNone/>
            </a:pPr>
            <a:endParaRPr lang="el-GR" sz="1100" dirty="0" smtClean="0"/>
          </a:p>
          <a:p>
            <a:pPr>
              <a:buNone/>
            </a:pPr>
            <a:endParaRPr lang="el-GR" sz="1100" dirty="0"/>
          </a:p>
          <a:p>
            <a:pPr>
              <a:buNone/>
            </a:pPr>
            <a:endParaRPr lang="el-GR" sz="1100" dirty="0" smtClean="0"/>
          </a:p>
          <a:p>
            <a:pPr>
              <a:buNone/>
            </a:pPr>
            <a:endParaRPr lang="el-GR" sz="1100" dirty="0"/>
          </a:p>
          <a:p>
            <a:pPr>
              <a:buNone/>
            </a:pPr>
            <a:endParaRPr lang="el-GR" sz="1100" dirty="0" smtClean="0"/>
          </a:p>
          <a:p>
            <a:pPr>
              <a:buNone/>
            </a:pPr>
            <a:endParaRPr lang="el-GR" sz="1100" dirty="0"/>
          </a:p>
          <a:p>
            <a:pPr>
              <a:buNone/>
            </a:pPr>
            <a:r>
              <a:rPr lang="el-GR" sz="1600" dirty="0" smtClean="0"/>
              <a:t>ΟΝΟΜΑ : ΓΙΩΡΓΟΣ </a:t>
            </a:r>
          </a:p>
          <a:p>
            <a:pPr>
              <a:buNone/>
            </a:pPr>
            <a:r>
              <a:rPr lang="el-GR" sz="1600" dirty="0" smtClean="0"/>
              <a:t>ΕΠΩΝΙΜΟ: ΤΣΑΜΠΑΖΛΗΣ </a:t>
            </a:r>
          </a:p>
          <a:p>
            <a:pPr>
              <a:buNone/>
            </a:pPr>
            <a:r>
              <a:rPr lang="el-GR" sz="1600" dirty="0" smtClean="0"/>
              <a:t>ΣΧΟΛΙΚΟ ΕΤΟΣ :2023-2024</a:t>
            </a:r>
          </a:p>
          <a:p>
            <a:pPr>
              <a:buNone/>
            </a:pPr>
            <a:r>
              <a:rPr lang="el-GR" sz="1600" dirty="0" smtClean="0"/>
              <a:t>ΤΜΗΜΑ:Γ’2Β </a:t>
            </a:r>
          </a:p>
          <a:p>
            <a:pPr>
              <a:buNone/>
            </a:pPr>
            <a:r>
              <a:rPr lang="el-GR" sz="1600" dirty="0" smtClean="0"/>
              <a:t>ΣΧΟΛΕΙΟ: 3</a:t>
            </a:r>
            <a:r>
              <a:rPr lang="el-GR" sz="1600" baseline="30000" dirty="0" smtClean="0"/>
              <a:t>Ο</a:t>
            </a:r>
            <a:r>
              <a:rPr lang="el-GR" sz="1600" dirty="0" smtClean="0"/>
              <a:t> ΓΥΜΝΑΣΙΟ ΣΤΑΥΡΟΥΠΟΛΗΣ </a:t>
            </a:r>
            <a:endParaRPr lang="el-GR" sz="1600" dirty="0"/>
          </a:p>
        </p:txBody>
      </p:sp>
      <p:pic>
        <p:nvPicPr>
          <p:cNvPr id="5" name="4 - Θέση περιεχομένου" descr="9.-5.jpg"/>
          <p:cNvPicPr>
            <a:picLocks noGrp="1" noChangeAspect="1"/>
          </p:cNvPicPr>
          <p:nvPr>
            <p:ph sz="half" idx="2"/>
          </p:nvPr>
        </p:nvPicPr>
        <p:blipFill>
          <a:blip r:embed="rId2" cstate="print"/>
          <a:stretch>
            <a:fillRect/>
          </a:stretch>
        </p:blipFill>
        <p:spPr>
          <a:xfrm>
            <a:off x="4860032" y="1916832"/>
            <a:ext cx="4038600" cy="2727300"/>
          </a:xfrm>
        </p:spPr>
      </p:pic>
      <p:pic>
        <p:nvPicPr>
          <p:cNvPr id="6" name="5 - Εικόνα" descr="racism-violence-1024x676-1.jpg"/>
          <p:cNvPicPr>
            <a:picLocks noChangeAspect="1"/>
          </p:cNvPicPr>
          <p:nvPr/>
        </p:nvPicPr>
        <p:blipFill>
          <a:blip r:embed="rId3" cstate="print"/>
          <a:stretch>
            <a:fillRect/>
          </a:stretch>
        </p:blipFill>
        <p:spPr>
          <a:xfrm>
            <a:off x="1547664" y="2060848"/>
            <a:ext cx="3121152" cy="2060448"/>
          </a:xfrm>
          <a:prstGeom prst="rect">
            <a:avLst/>
          </a:prstGeom>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                 Ο Θρησκευτικός </a:t>
            </a:r>
            <a:endParaRPr lang="el-GR" b="1" dirty="0"/>
          </a:p>
        </p:txBody>
      </p:sp>
      <p:sp>
        <p:nvSpPr>
          <p:cNvPr id="3" name="2 - Θέση περιεχομένου"/>
          <p:cNvSpPr>
            <a:spLocks noGrp="1"/>
          </p:cNvSpPr>
          <p:nvPr>
            <p:ph sz="half" idx="1"/>
          </p:nvPr>
        </p:nvSpPr>
        <p:spPr/>
        <p:txBody>
          <a:bodyPr>
            <a:normAutofit fontScale="55000" lnSpcReduction="20000"/>
          </a:bodyPr>
          <a:lstStyle/>
          <a:p>
            <a:r>
              <a:rPr lang="el-GR" dirty="0" smtClean="0"/>
              <a:t>Η διάκριση των ατόμων εστιάζεται στις θρησκευτικές πεποιθήσεις τους (Χριστιανοί, Μουσουλμάνοι, Ορθόδοξοι, Καθολικοί, Προτεστάντες). Πολλοί άνθρωποι πιστεύουν σε διάφορες θρησκείες. Αυτό φυσικά δεν τους κάνει ανώτερους οι κατώτερους από κάποιους άλλους, μιας και όλοι είναι απλά άνθρωποι, ίδιοι, απλά με διαφορετικά πιστεύω και χαρακτηριστικά. Η αντίληψη ότι ο τάδε πιστεύει σε διαφορετική θρησκεία από εμάς, άρα είναι κατώτερος, ονομάζεται ρατσισμός και πιο συγκεκριμένα για αυτήν την περίπτωση, θρησκευτικός ρατσισμός.</a:t>
            </a:r>
            <a:endParaRPr lang="el-GR" dirty="0"/>
          </a:p>
        </p:txBody>
      </p:sp>
      <p:pic>
        <p:nvPicPr>
          <p:cNvPr id="5" name="4 - Θέση περιεχομένου" descr="αρχείο λήψης (4).jpg"/>
          <p:cNvPicPr>
            <a:picLocks noGrp="1" noChangeAspect="1"/>
          </p:cNvPicPr>
          <p:nvPr>
            <p:ph sz="half" idx="2"/>
          </p:nvPr>
        </p:nvPicPr>
        <p:blipFill>
          <a:blip r:embed="rId2" cstate="print"/>
          <a:stretch>
            <a:fillRect/>
          </a:stretch>
        </p:blipFill>
        <p:spPr>
          <a:xfrm>
            <a:off x="5710237" y="3036887"/>
            <a:ext cx="2790825" cy="1638300"/>
          </a:xfrm>
        </p:spPr>
      </p:pic>
    </p:spTree>
  </p:cSld>
  <p:clrMapOvr>
    <a:masterClrMapping/>
  </p:clrMapOvr>
  <p:transition>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t>Κοινωνικοοικονομικός</a:t>
            </a:r>
            <a:endParaRPr lang="el-GR" dirty="0"/>
          </a:p>
        </p:txBody>
      </p:sp>
      <p:sp>
        <p:nvSpPr>
          <p:cNvPr id="3" name="2 - Θέση περιεχομένου"/>
          <p:cNvSpPr>
            <a:spLocks noGrp="1"/>
          </p:cNvSpPr>
          <p:nvPr>
            <p:ph sz="half" idx="1"/>
          </p:nvPr>
        </p:nvSpPr>
        <p:spPr/>
        <p:txBody>
          <a:bodyPr>
            <a:normAutofit fontScale="62500" lnSpcReduction="20000"/>
          </a:bodyPr>
          <a:lstStyle/>
          <a:p>
            <a:r>
              <a:rPr lang="el-GR" dirty="0" smtClean="0"/>
              <a:t>Με κριτήριο την κοινωνική και οικονομική κατάσταση των ατόμων (πλούσιοι-</a:t>
            </a:r>
            <a:r>
              <a:rPr lang="el-GR" dirty="0" err="1" smtClean="0"/>
              <a:t>φτωχο</a:t>
            </a:r>
            <a:r>
              <a:rPr lang="el-GR" dirty="0" smtClean="0"/>
              <a:t>ί), το μορφωτικό τους επίπεδο (μορφωμένοι-αμόρφωτοι), το φύλο (γυναίκες-</a:t>
            </a:r>
            <a:r>
              <a:rPr lang="el-GR" dirty="0" err="1" smtClean="0"/>
              <a:t>άνδρε</a:t>
            </a:r>
            <a:r>
              <a:rPr lang="el-GR" dirty="0" smtClean="0"/>
              <a:t>ς), το επάγγελμα (πνευματικοί άνθρωποι-χειρώνακτες), τη σωματική ή νοητική ικανότητα (αρτιμελείς-άνθρωποι με ειδικές ανάγκες), την υγεία, τις συνήθειες, τη σεξουαλική συμπεριφορά (φορείς του AIDS, εξαρτημένοι σε εθιστικές ουσίες, </a:t>
            </a:r>
            <a:r>
              <a:rPr lang="el-GR" dirty="0" err="1" smtClean="0"/>
              <a:t>ομοφυλόφυλοι</a:t>
            </a:r>
            <a:r>
              <a:rPr lang="el-GR" dirty="0" smtClean="0"/>
              <a:t>), την εμφάνιση.</a:t>
            </a:r>
            <a:endParaRPr lang="el-GR" dirty="0"/>
          </a:p>
        </p:txBody>
      </p:sp>
      <p:pic>
        <p:nvPicPr>
          <p:cNvPr id="5" name="4 - Θέση περιεχομένου" descr="αρχείο λήψης (5).jpg"/>
          <p:cNvPicPr>
            <a:picLocks noGrp="1" noChangeAspect="1"/>
          </p:cNvPicPr>
          <p:nvPr>
            <p:ph sz="half" idx="2"/>
          </p:nvPr>
        </p:nvPicPr>
        <p:blipFill>
          <a:blip r:embed="rId2" cstate="print"/>
          <a:stretch>
            <a:fillRect/>
          </a:stretch>
        </p:blipFill>
        <p:spPr>
          <a:xfrm>
            <a:off x="5508104" y="1916832"/>
            <a:ext cx="3339281" cy="2810743"/>
          </a:xfrm>
        </p:spPr>
      </p:pic>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Σας ευχαριστούμε </a:t>
            </a:r>
            <a:endParaRPr lang="el-GR" dirty="0"/>
          </a:p>
        </p:txBody>
      </p:sp>
      <p:pic>
        <p:nvPicPr>
          <p:cNvPr id="4" name="3 - Θέση περιεχομένου" descr="images.png"/>
          <p:cNvPicPr>
            <a:picLocks noGrp="1" noChangeAspect="1"/>
          </p:cNvPicPr>
          <p:nvPr>
            <p:ph idx="1"/>
          </p:nvPr>
        </p:nvPicPr>
        <p:blipFill>
          <a:blip r:embed="rId2" cstate="print"/>
          <a:stretch>
            <a:fillRect/>
          </a:stretch>
        </p:blipFill>
        <p:spPr>
          <a:xfrm>
            <a:off x="2267744" y="1628800"/>
            <a:ext cx="5668317" cy="4300165"/>
          </a:xfrm>
        </p:spPr>
      </p:pic>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800" b="1" dirty="0" smtClean="0"/>
              <a:t>ΛΙΓΑ ΛΟΓΙΑ ΓΙΑ ΤΟΝ ΡΑΤΣΙΜΣΟ </a:t>
            </a:r>
            <a:endParaRPr lang="el-GR" sz="2800" b="1" dirty="0"/>
          </a:p>
        </p:txBody>
      </p:sp>
      <p:sp>
        <p:nvSpPr>
          <p:cNvPr id="3" name="2 - Θέση περιεχομένου"/>
          <p:cNvSpPr>
            <a:spLocks noGrp="1"/>
          </p:cNvSpPr>
          <p:nvPr>
            <p:ph sz="half" idx="1"/>
          </p:nvPr>
        </p:nvSpPr>
        <p:spPr/>
        <p:txBody>
          <a:bodyPr>
            <a:normAutofit/>
          </a:bodyPr>
          <a:lstStyle/>
          <a:p>
            <a:r>
              <a:rPr lang="el-GR" sz="2000" i="1" dirty="0" smtClean="0">
                <a:effectLst>
                  <a:outerShdw blurRad="38100" dist="38100" dir="2700000" algn="tl">
                    <a:srgbClr val="000000">
                      <a:alpha val="43137"/>
                    </a:srgbClr>
                  </a:outerShdw>
                </a:effectLst>
              </a:rPr>
              <a:t>Γενικά, ο ρατσισμός θεωρείται κάτι περισσότερο από τη φυλετική προκατάληψη </a:t>
            </a:r>
          </a:p>
          <a:p>
            <a:r>
              <a:rPr lang="el-GR" sz="2000" dirty="0" smtClean="0"/>
              <a:t>Σήμερα, η λέξη ρατσισμός χρησιμοποιείται για να περιγράψει τις πράξεις μιας ομάδας ανθρώπων εναντίον μίας άλλης ομάδας.</a:t>
            </a:r>
            <a:endParaRPr lang="el-GR" sz="2000" i="1" dirty="0">
              <a:effectLst>
                <a:outerShdw blurRad="38100" dist="38100" dir="2700000" algn="tl">
                  <a:srgbClr val="000000">
                    <a:alpha val="43137"/>
                  </a:srgbClr>
                </a:outerShdw>
              </a:effectLst>
            </a:endParaRPr>
          </a:p>
        </p:txBody>
      </p:sp>
      <p:pic>
        <p:nvPicPr>
          <p:cNvPr id="5" name="4 - Θέση περιεχομένου" descr="a-280.jpg"/>
          <p:cNvPicPr>
            <a:picLocks noGrp="1" noChangeAspect="1"/>
          </p:cNvPicPr>
          <p:nvPr>
            <p:ph sz="half" idx="2"/>
          </p:nvPr>
        </p:nvPicPr>
        <p:blipFill>
          <a:blip r:embed="rId2" cstate="print"/>
          <a:stretch>
            <a:fillRect/>
          </a:stretch>
        </p:blipFill>
        <p:spPr>
          <a:xfrm>
            <a:off x="5076056" y="3501008"/>
            <a:ext cx="3851920" cy="2808312"/>
          </a:xfrm>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Ο ρατσισμός στο σχολείο</a:t>
            </a:r>
            <a:endParaRPr lang="el-GR" dirty="0"/>
          </a:p>
        </p:txBody>
      </p:sp>
      <p:sp>
        <p:nvSpPr>
          <p:cNvPr id="3" name="2 - Θέση περιεχομένου"/>
          <p:cNvSpPr>
            <a:spLocks noGrp="1"/>
          </p:cNvSpPr>
          <p:nvPr>
            <p:ph sz="half" idx="1"/>
          </p:nvPr>
        </p:nvSpPr>
        <p:spPr/>
        <p:txBody>
          <a:bodyPr>
            <a:normAutofit fontScale="70000" lnSpcReduction="20000"/>
          </a:bodyPr>
          <a:lstStyle/>
          <a:p>
            <a:pPr>
              <a:buNone/>
            </a:pPr>
            <a:endParaRPr lang="el-GR" dirty="0" smtClean="0"/>
          </a:p>
          <a:p>
            <a:pPr>
              <a:buNone/>
            </a:pPr>
            <a:r>
              <a:rPr lang="el-GR" b="1" i="1" dirty="0" smtClean="0"/>
              <a:t>Ο ρατσισμός είναι ένας σημαντικός παράγοντας σχολικής αποτυχίας και εκπαιδευτικού αποκλεισμού.  Μια διερεύνηση του ρατσισμού στα σχολεία έρχεται από το ξεκίνημά της αντιμέτωπη με την πεποίθηση των εκπαιδευτικών ιδρυμάτων ότι δεν σημειώνονται και επομένως δεν χρειάζεται να αντιμετωπιστούν τέτοια φαινόμενα.</a:t>
            </a:r>
          </a:p>
        </p:txBody>
      </p:sp>
      <p:pic>
        <p:nvPicPr>
          <p:cNvPr id="5" name="4 - Θέση περιεχομένου" descr="αρχείο λήψης.jpg"/>
          <p:cNvPicPr>
            <a:picLocks noGrp="1" noChangeAspect="1"/>
          </p:cNvPicPr>
          <p:nvPr>
            <p:ph sz="half" idx="2"/>
          </p:nvPr>
        </p:nvPicPr>
        <p:blipFill>
          <a:blip r:embed="rId2" cstate="print"/>
          <a:stretch>
            <a:fillRect/>
          </a:stretch>
        </p:blipFill>
        <p:spPr>
          <a:xfrm>
            <a:off x="5436096" y="2204864"/>
            <a:ext cx="3209553" cy="2441178"/>
          </a:xfrm>
        </p:spPr>
      </p:pic>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1435608" y="1447800"/>
            <a:ext cx="7498080" cy="4717504"/>
          </a:xfrm>
        </p:spPr>
        <p:txBody>
          <a:bodyPr>
            <a:normAutofit fontScale="92500" lnSpcReduction="20000"/>
          </a:bodyPr>
          <a:lstStyle/>
          <a:p>
            <a:r>
              <a:rPr lang="el-GR" dirty="0" smtClean="0"/>
              <a:t>Το γεγονός αυτό είναι πιθανό να οφείλεται στα διαφορετικά περιεχόμενα που δίδεται στην έννοια του ρατσισμού, όπως και στο ποιες εκδηλώσεις συμπεριλαμβάνονται στις ρατσιστικές. Εντούτοις, η άρνηση του ρατσισμού συνιστά από μόνη της μια δυσκολία ως προς την αντιμετώπισή του και κατά συνέπεια και ως προς την εκπαιδευτική επιτυχία των μελών των διαφορετικών εθνικών/</a:t>
            </a:r>
            <a:r>
              <a:rPr lang="el-GR" dirty="0" err="1" smtClean="0"/>
              <a:t>εθνοτικών</a:t>
            </a:r>
            <a:r>
              <a:rPr lang="el-GR" dirty="0" smtClean="0"/>
              <a:t>/πολιτισμικών ομάδων. </a:t>
            </a:r>
          </a:p>
        </p:txBody>
      </p:sp>
      <p:pic>
        <p:nvPicPr>
          <p:cNvPr id="4" name="3 - Εικόνα" descr="αρχείο λήψης (2).jpg"/>
          <p:cNvPicPr>
            <a:picLocks noChangeAspect="1"/>
          </p:cNvPicPr>
          <p:nvPr/>
        </p:nvPicPr>
        <p:blipFill>
          <a:blip r:embed="rId2" cstate="print"/>
          <a:stretch>
            <a:fillRect/>
          </a:stretch>
        </p:blipFill>
        <p:spPr>
          <a:xfrm>
            <a:off x="1547664" y="260648"/>
            <a:ext cx="7200800" cy="1238250"/>
          </a:xfrm>
          <a:prstGeom prst="rect">
            <a:avLst/>
          </a:prstGeom>
        </p:spPr>
      </p:pic>
    </p:spTree>
  </p:cSld>
  <p:clrMapOvr>
    <a:masterClrMapping/>
  </p:clrMapOvr>
  <p:transition>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   Ο Σύγχρονος προσδιορισμός</a:t>
            </a:r>
            <a:endParaRPr lang="el-GR" dirty="0"/>
          </a:p>
        </p:txBody>
      </p:sp>
      <p:sp>
        <p:nvSpPr>
          <p:cNvPr id="3" name="2 - Θέση περιεχομένου"/>
          <p:cNvSpPr>
            <a:spLocks noGrp="1"/>
          </p:cNvSpPr>
          <p:nvPr>
            <p:ph sz="half" idx="1"/>
          </p:nvPr>
        </p:nvSpPr>
        <p:spPr/>
        <p:txBody>
          <a:bodyPr>
            <a:normAutofit fontScale="62500" lnSpcReduction="20000"/>
          </a:bodyPr>
          <a:lstStyle/>
          <a:p>
            <a:r>
              <a:rPr lang="el-GR" dirty="0" smtClean="0"/>
              <a:t>Έτσι, οι ρατσιστές δεν υποστηρίζουν την διαφορετικότητα των φυλών. Επίσης, οι φυλετικοί ρατσιστές θεωρούν μία συγκεκριμένη ομοιογενή ομάδα ανθρώπων ως ανώτερη, π.χ. θεωρούν τους "λευκούς" ανθρώπους ανώτερους από τους "μαύρους". Ο ρατσισμός θεωρείται παραβίαση του θεμελιώδους δικαιώματος του ανθρώπου στην ισότητα στους τομείς της </a:t>
            </a:r>
            <a:r>
              <a:rPr lang="el-GR" dirty="0" smtClean="0">
                <a:hlinkClick r:id="rId2" tooltip="Εργασία"/>
              </a:rPr>
              <a:t>εργασίας</a:t>
            </a:r>
            <a:r>
              <a:rPr lang="el-GR" dirty="0" smtClean="0"/>
              <a:t>, της </a:t>
            </a:r>
            <a:r>
              <a:rPr lang="el-GR" dirty="0" smtClean="0">
                <a:hlinkClick r:id="rId3" tooltip="Πολιτική"/>
              </a:rPr>
              <a:t>πολιτικής</a:t>
            </a:r>
            <a:r>
              <a:rPr lang="el-GR" dirty="0" smtClean="0"/>
              <a:t>, της </a:t>
            </a:r>
            <a:r>
              <a:rPr lang="el-GR" dirty="0" smtClean="0">
                <a:hlinkClick r:id="rId4" tooltip="Οικονομία"/>
              </a:rPr>
              <a:t>οικονομίας</a:t>
            </a:r>
            <a:r>
              <a:rPr lang="el-GR" dirty="0" smtClean="0"/>
              <a:t> και άλλων παραγόντων της καθημερινότητας.</a:t>
            </a:r>
            <a:endParaRPr lang="el-GR" dirty="0"/>
          </a:p>
        </p:txBody>
      </p:sp>
      <p:pic>
        <p:nvPicPr>
          <p:cNvPr id="5" name="4 - Θέση περιεχομένου" descr="κοινωνικη-ψυχολογια.jpg"/>
          <p:cNvPicPr>
            <a:picLocks noGrp="1" noChangeAspect="1"/>
          </p:cNvPicPr>
          <p:nvPr>
            <p:ph sz="half" idx="2"/>
          </p:nvPr>
        </p:nvPicPr>
        <p:blipFill>
          <a:blip r:embed="rId5" cstate="print"/>
          <a:stretch>
            <a:fillRect/>
          </a:stretch>
        </p:blipFill>
        <p:spPr>
          <a:xfrm>
            <a:off x="5276850" y="2793114"/>
            <a:ext cx="3657600" cy="2125846"/>
          </a:xfrm>
        </p:spPr>
      </p:pic>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        ΑΙΤΙΑ ΤΟΥ ΡΑΤΣΙΣΜΟΥ</a:t>
            </a:r>
            <a:endParaRPr lang="el-GR" dirty="0"/>
          </a:p>
        </p:txBody>
      </p:sp>
      <p:sp>
        <p:nvSpPr>
          <p:cNvPr id="3" name="2 - Θέση περιεχομένου"/>
          <p:cNvSpPr>
            <a:spLocks noGrp="1"/>
          </p:cNvSpPr>
          <p:nvPr>
            <p:ph sz="half" idx="1"/>
          </p:nvPr>
        </p:nvSpPr>
        <p:spPr/>
        <p:txBody>
          <a:bodyPr>
            <a:normAutofit fontScale="62500" lnSpcReduction="20000"/>
          </a:bodyPr>
          <a:lstStyle/>
          <a:p>
            <a:r>
              <a:rPr lang="el-GR" dirty="0" smtClean="0"/>
              <a:t>Τα αίτια του ρατσισμού είναι ποικίλα και λίγο πολύ γνωστά από το παρελθόν καθώς η ανθρωπότητα δεν παραδειγματίστηκε από εμπειρίες τους παρελθόντος και ο ρατσισμός αναβιώνει. Η έλλειψη ανθρωπιστικής παιδείας και η πνευματική φτώχεια είναι ένα από τα σημαντικότερα αίτια του φαινομένου αυτού. Από τη στιγμή που τα άτομα δεν διδάσκονται την αξία της ισότητας, της δικαιοσύνης, της ειρήνης, του σεβασμού είναι εύκολο να παρασυρθούν από ρατσιστικές αντιλήψεις.</a:t>
            </a:r>
            <a:endParaRPr lang="el-GR" dirty="0"/>
          </a:p>
        </p:txBody>
      </p:sp>
      <p:pic>
        <p:nvPicPr>
          <p:cNvPr id="5" name="4 - Θέση περιεχομένου" descr="images.jpg"/>
          <p:cNvPicPr>
            <a:picLocks noGrp="1" noChangeAspect="1"/>
          </p:cNvPicPr>
          <p:nvPr>
            <p:ph sz="half" idx="2"/>
          </p:nvPr>
        </p:nvPicPr>
        <p:blipFill>
          <a:blip r:embed="rId2" cstate="print"/>
          <a:stretch>
            <a:fillRect/>
          </a:stretch>
        </p:blipFill>
        <p:spPr>
          <a:xfrm>
            <a:off x="5672137" y="3055937"/>
            <a:ext cx="2867025" cy="1600200"/>
          </a:xfrm>
        </p:spPr>
      </p:pic>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ΕΠΙΠΤΩΣΕΙΣ ΤΟΥ ΡΑΤΣΙΣΜΟΥ</a:t>
            </a:r>
            <a:endParaRPr lang="el-GR" dirty="0"/>
          </a:p>
        </p:txBody>
      </p:sp>
      <p:sp>
        <p:nvSpPr>
          <p:cNvPr id="3" name="2 - Θέση περιεχομένου"/>
          <p:cNvSpPr>
            <a:spLocks noGrp="1"/>
          </p:cNvSpPr>
          <p:nvPr>
            <p:ph sz="half" idx="1"/>
          </p:nvPr>
        </p:nvSpPr>
        <p:spPr/>
        <p:txBody>
          <a:bodyPr>
            <a:normAutofit fontScale="70000" lnSpcReduction="20000"/>
          </a:bodyPr>
          <a:lstStyle/>
          <a:p>
            <a:pPr>
              <a:buNone/>
            </a:pPr>
            <a:r>
              <a:rPr lang="el-GR" dirty="0" smtClean="0"/>
              <a:t>Ο ρατσισμός σήμερα εκδηλώνεται ποικιλοτρόπως και προσβάλει ανεπανόρθωτα σχεδόν σχέσεις ατόμων, ομάδων, λαών. Προκαλούνται φαινόμενα περιθωριοποίησης, άγονες αντιπαραθέσεις, και καταργούνται τα θεμελιώδη ανθρώπινα δικαιώματα. Ευδοκιμούν ο πόλεμος αντί της ειρηνικής συνύπαρξης, η βία αντί της γαλήνης, η ξενοφοβία αντί της γόνιμης αλληλεπίδρασης των λαών.</a:t>
            </a:r>
          </a:p>
        </p:txBody>
      </p:sp>
      <p:pic>
        <p:nvPicPr>
          <p:cNvPr id="5" name="4 - Θέση περιεχομένου" descr="αρχείο λήψης.jpg"/>
          <p:cNvPicPr>
            <a:picLocks noGrp="1" noChangeAspect="1"/>
          </p:cNvPicPr>
          <p:nvPr>
            <p:ph sz="half" idx="2"/>
          </p:nvPr>
        </p:nvPicPr>
        <p:blipFill>
          <a:blip r:embed="rId2" cstate="print"/>
          <a:stretch>
            <a:fillRect/>
          </a:stretch>
        </p:blipFill>
        <p:spPr>
          <a:xfrm>
            <a:off x="5815012" y="2970212"/>
            <a:ext cx="2581275" cy="1771650"/>
          </a:xfrm>
        </p:spPr>
      </p:pic>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  </a:t>
            </a:r>
            <a:r>
              <a:rPr lang="el-GR" b="1" dirty="0" smtClean="0"/>
              <a:t>Πως ξεκίνησε   </a:t>
            </a:r>
            <a:endParaRPr lang="el-GR" dirty="0"/>
          </a:p>
        </p:txBody>
      </p:sp>
      <p:sp>
        <p:nvSpPr>
          <p:cNvPr id="3" name="2 - Θέση περιεχομένου"/>
          <p:cNvSpPr>
            <a:spLocks noGrp="1"/>
          </p:cNvSpPr>
          <p:nvPr>
            <p:ph sz="half" idx="1"/>
          </p:nvPr>
        </p:nvSpPr>
        <p:spPr/>
        <p:txBody>
          <a:bodyPr>
            <a:normAutofit/>
          </a:bodyPr>
          <a:lstStyle/>
          <a:p>
            <a:pPr>
              <a:buNone/>
            </a:pPr>
            <a:r>
              <a:rPr lang="el-GR" sz="1800" b="1" dirty="0" smtClean="0">
                <a:effectLst>
                  <a:outerShdw blurRad="38100" dist="38100" dir="2700000" algn="tl">
                    <a:srgbClr val="000000">
                      <a:alpha val="43137"/>
                    </a:srgbClr>
                  </a:outerShdw>
                </a:effectLst>
              </a:rPr>
              <a:t>Πριν από πολλά χρονιά όταν οι λευκοί ανακάλυψαν την Αμερική  και την Αφρική, θεώρησαν ότι ήταν ανωτέρου επιπέδου από τους ινδιάνους  της Αμερικής και τους εγχρώμους  της Αφρικής και έτσι υποδούλωσαν τους δευτέρους  και τους μεταφέροντα  τους   στην δύση  προσπαθώντας  να  κτίσουν ένα νέο πολιτισμό .  Για αυτό  σήμερα το  50% του πληθυσμού  της Αμερικής αποτελείτε   από εγχρώμους. </a:t>
            </a:r>
            <a:endParaRPr lang="el-GR" sz="1800" b="1" dirty="0">
              <a:effectLst>
                <a:outerShdw blurRad="38100" dist="38100" dir="2700000" algn="tl">
                  <a:srgbClr val="000000">
                    <a:alpha val="43137"/>
                  </a:srgbClr>
                </a:outerShdw>
              </a:effectLst>
            </a:endParaRPr>
          </a:p>
        </p:txBody>
      </p:sp>
      <p:pic>
        <p:nvPicPr>
          <p:cNvPr id="5" name="4 - Θέση περιεχομένου" descr="images (2).jpg"/>
          <p:cNvPicPr>
            <a:picLocks noGrp="1" noChangeAspect="1"/>
          </p:cNvPicPr>
          <p:nvPr>
            <p:ph sz="half" idx="2"/>
          </p:nvPr>
        </p:nvPicPr>
        <p:blipFill>
          <a:blip r:embed="rId2" cstate="print"/>
          <a:stretch>
            <a:fillRect/>
          </a:stretch>
        </p:blipFill>
        <p:spPr>
          <a:xfrm>
            <a:off x="5391150" y="3189287"/>
            <a:ext cx="3429000" cy="1333500"/>
          </a:xfrm>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Ο Σεξισμός</a:t>
            </a:r>
            <a:br>
              <a:rPr lang="el-GR" dirty="0" smtClean="0"/>
            </a:br>
            <a:endParaRPr lang="el-GR" dirty="0"/>
          </a:p>
        </p:txBody>
      </p:sp>
      <p:sp>
        <p:nvSpPr>
          <p:cNvPr id="3" name="2 - Θέση περιεχομένου"/>
          <p:cNvSpPr>
            <a:spLocks noGrp="1"/>
          </p:cNvSpPr>
          <p:nvPr>
            <p:ph sz="half" idx="1"/>
          </p:nvPr>
        </p:nvSpPr>
        <p:spPr/>
        <p:txBody>
          <a:bodyPr>
            <a:normAutofit fontScale="55000" lnSpcReduction="20000"/>
          </a:bodyPr>
          <a:lstStyle/>
          <a:p>
            <a:r>
              <a:rPr lang="el-GR" b="1" dirty="0" smtClean="0"/>
              <a:t>Σεξισμός</a:t>
            </a:r>
            <a:r>
              <a:rPr lang="el-GR" dirty="0" smtClean="0"/>
              <a:t> ή </a:t>
            </a:r>
            <a:r>
              <a:rPr lang="el-GR" b="1" dirty="0" err="1" smtClean="0"/>
              <a:t>έμφυλη</a:t>
            </a:r>
            <a:r>
              <a:rPr lang="el-GR" b="1" dirty="0" smtClean="0"/>
              <a:t> διάκριση</a:t>
            </a:r>
            <a:r>
              <a:rPr lang="el-GR" dirty="0" smtClean="0"/>
              <a:t> είναι μία </a:t>
            </a:r>
            <a:r>
              <a:rPr lang="el-GR" dirty="0" smtClean="0">
                <a:hlinkClick r:id="rId2" tooltip="Προκατάληψη"/>
              </a:rPr>
              <a:t>προκατάληψη</a:t>
            </a:r>
            <a:r>
              <a:rPr lang="el-GR" dirty="0" smtClean="0"/>
              <a:t> ή </a:t>
            </a:r>
            <a:r>
              <a:rPr lang="el-GR" dirty="0" smtClean="0">
                <a:hlinkClick r:id="rId3" tooltip="Διάκριση"/>
              </a:rPr>
              <a:t>διάκριση</a:t>
            </a:r>
            <a:r>
              <a:rPr lang="el-GR" dirty="0" smtClean="0"/>
              <a:t> σχετικά με το φύλο ενός ατόμου (</a:t>
            </a:r>
            <a:r>
              <a:rPr lang="el-GR" dirty="0" smtClean="0">
                <a:hlinkClick r:id="rId4" tooltip="Φύλο"/>
              </a:rPr>
              <a:t>βιολογικό</a:t>
            </a:r>
            <a:r>
              <a:rPr lang="el-GR" dirty="0" smtClean="0"/>
              <a:t> και </a:t>
            </a:r>
            <a:r>
              <a:rPr lang="el-GR" dirty="0" smtClean="0">
                <a:hlinkClick r:id="rId5" tooltip="Κοινωνικό φύλο"/>
              </a:rPr>
              <a:t>κοινωνικό</a:t>
            </a:r>
            <a:r>
              <a:rPr lang="el-GR" dirty="0" smtClean="0"/>
              <a:t>). Ως όρος χρησιμοποιείται συχνότερα από τις γυναίκες και υπάρχουν περισσότερες επιστημονικές εργασίες που περιγράφουν την εκδοχή του σεξισμού, που βάλλει τις γυναίκες.</a:t>
            </a:r>
            <a:r>
              <a:rPr lang="el-GR" baseline="30000" dirty="0" smtClean="0">
                <a:hlinkClick r:id="rId6"/>
              </a:rPr>
              <a:t>[1]</a:t>
            </a:r>
            <a:r>
              <a:rPr lang="el-GR" dirty="0" smtClean="0"/>
              <a:t> Συνδέεται άμεσα με τα </a:t>
            </a:r>
            <a:r>
              <a:rPr lang="el-GR" dirty="0" smtClean="0">
                <a:hlinkClick r:id="rId7" tooltip="Στερεότυπο"/>
              </a:rPr>
              <a:t>στερεότυπα</a:t>
            </a:r>
            <a:r>
              <a:rPr lang="el-GR" dirty="0" smtClean="0"/>
              <a:t> και τους </a:t>
            </a:r>
            <a:r>
              <a:rPr lang="el-GR" dirty="0" smtClean="0">
                <a:hlinkClick r:id="rId8" tooltip="Ρόλος φύλου"/>
              </a:rPr>
              <a:t>ρόλους των φύλων</a:t>
            </a:r>
            <a:r>
              <a:rPr lang="el-GR" baseline="30000" dirty="0" smtClean="0">
                <a:hlinkClick r:id="rId6"/>
              </a:rPr>
              <a:t>[2][3]</a:t>
            </a:r>
            <a:r>
              <a:rPr lang="el-GR" dirty="0" smtClean="0"/>
              <a:t> και μιλάει για την πεποίθηση ότι το ένα φύλο είναι ανώτερο από το άλλο.</a:t>
            </a:r>
            <a:r>
              <a:rPr lang="el-GR" baseline="30000" dirty="0" smtClean="0">
                <a:hlinkClick r:id="rId6"/>
              </a:rPr>
              <a:t>[4]</a:t>
            </a:r>
            <a:r>
              <a:rPr lang="el-GR" dirty="0" smtClean="0"/>
              <a:t> Ο ακραίος σεξισμός μπορεί να υποθάλπει την γονική αποξένωση, τη </a:t>
            </a:r>
            <a:r>
              <a:rPr lang="el-GR" dirty="0" smtClean="0">
                <a:hlinkClick r:id="rId9" tooltip="Σεξουαλική παρενόχληση"/>
              </a:rPr>
              <a:t>σεξουαλική παρενόχληση</a:t>
            </a:r>
            <a:r>
              <a:rPr lang="el-GR" dirty="0" smtClean="0"/>
              <a:t>, τον </a:t>
            </a:r>
            <a:r>
              <a:rPr lang="el-GR" dirty="0" smtClean="0">
                <a:hlinkClick r:id="rId10" tooltip="Βιασμός"/>
              </a:rPr>
              <a:t>βιασμό</a:t>
            </a:r>
            <a:r>
              <a:rPr lang="el-GR" dirty="0" smtClean="0"/>
              <a:t> και άλλες μορφές βίας.</a:t>
            </a:r>
            <a:r>
              <a:rPr lang="el-GR" baseline="30000" dirty="0" smtClean="0">
                <a:hlinkClick r:id="rId6"/>
              </a:rPr>
              <a:t>[5]</a:t>
            </a:r>
            <a:endParaRPr lang="el-GR" dirty="0"/>
          </a:p>
        </p:txBody>
      </p:sp>
      <p:pic>
        <p:nvPicPr>
          <p:cNvPr id="5" name="4 - Θέση περιεχομένου" descr="αρχείο λήψης (3).jpg"/>
          <p:cNvPicPr>
            <a:picLocks noGrp="1" noChangeAspect="1"/>
          </p:cNvPicPr>
          <p:nvPr>
            <p:ph sz="half" idx="2"/>
          </p:nvPr>
        </p:nvPicPr>
        <p:blipFill>
          <a:blip r:embed="rId11" cstate="print"/>
          <a:stretch>
            <a:fillRect/>
          </a:stretch>
        </p:blipFill>
        <p:spPr>
          <a:xfrm>
            <a:off x="5250954" y="2204864"/>
            <a:ext cx="3893046" cy="2808312"/>
          </a:xfrm>
        </p:spPr>
      </p:pic>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115</TotalTime>
  <Words>416</Words>
  <Application>Microsoft Office PowerPoint</Application>
  <PresentationFormat>Προβολή στην οθόνη (4:3)</PresentationFormat>
  <Paragraphs>44</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Ηλιοστάσιο</vt:lpstr>
      <vt:lpstr>                       ΡΑΤΣΙΣΜΟΣ </vt:lpstr>
      <vt:lpstr>ΛΙΓΑ ΛΟΓΙΑ ΓΙΑ ΤΟΝ ΡΑΤΣΙΜΣΟ </vt:lpstr>
      <vt:lpstr>      Ο ρατσισμός στο σχολείο</vt:lpstr>
      <vt:lpstr>Διαφάνεια 4</vt:lpstr>
      <vt:lpstr>   Ο Σύγχρονος προσδιορισμός</vt:lpstr>
      <vt:lpstr>        ΑΙΤΙΑ ΤΟΥ ΡΑΤΣΙΣΜΟΥ</vt:lpstr>
      <vt:lpstr>ΕΠΙΠΤΩΣΕΙΣ ΤΟΥ ΡΑΤΣΙΣΜΟΥ</vt:lpstr>
      <vt:lpstr>  Πως ξεκίνησε   </vt:lpstr>
      <vt:lpstr>Ο Σεξισμός </vt:lpstr>
      <vt:lpstr>                 Ο Θρησκευτικός </vt:lpstr>
      <vt:lpstr>Κοινωνικοοικονομικός</vt:lpstr>
      <vt:lpstr>Σας ευχαριστούμε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ΡΑΤΣΙΣΜΟΣ</dc:title>
  <dc:creator>user</dc:creator>
  <cp:lastModifiedBy>user</cp:lastModifiedBy>
  <cp:revision>13</cp:revision>
  <dcterms:created xsi:type="dcterms:W3CDTF">2024-01-18T09:21:08Z</dcterms:created>
  <dcterms:modified xsi:type="dcterms:W3CDTF">2024-05-16T08:36:27Z</dcterms:modified>
</cp:coreProperties>
</file>