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9" r:id="rId5"/>
    <p:sldId id="260" r:id="rId6"/>
    <p:sldId id="275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BE9F"/>
    <a:srgbClr val="03FC7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A56719-54D5-4030-A4F2-50010455D7F0}" v="216" dt="2023-02-02T17:46:29.070"/>
    <p1510:client id="{258A22FF-4E8A-4360-88EE-6D32E2635E48}" v="306" dt="2023-02-02T21:59:59.987"/>
    <p1510:client id="{CABB49F3-D1FA-477D-8392-D5DE4DF6E9C0}" v="1187" dt="2023-02-02T21:26:20.1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791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073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230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112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050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171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821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702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315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724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732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5634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Εικόνα 34" descr="Εικόνα που περιέχει άτομο, πόζα, αρκετά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D89B80EF-7525-6622-2DE4-94EC6D648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988" y="837022"/>
            <a:ext cx="6488804" cy="34758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14469F4-5D92-6AC8-AF4B-AEF23C49BB29}"/>
              </a:ext>
            </a:extLst>
          </p:cNvPr>
          <p:cNvSpPr txBox="1"/>
          <p:nvPr/>
        </p:nvSpPr>
        <p:spPr>
          <a:xfrm>
            <a:off x="3341748" y="4471295"/>
            <a:ext cx="623652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4400" i="1" dirty="0" err="1">
                <a:solidFill>
                  <a:schemeClr val="bg1"/>
                </a:solidFill>
                <a:latin typeface="Georgia"/>
                <a:ea typeface="PMingLiU-ExtB"/>
                <a:cs typeface="Calibri"/>
              </a:rPr>
              <a:t>Ancient</a:t>
            </a:r>
            <a:r>
              <a:rPr lang="el-GR" sz="4400" i="1" dirty="0">
                <a:solidFill>
                  <a:schemeClr val="bg1"/>
                </a:solidFill>
                <a:latin typeface="Georgia"/>
                <a:ea typeface="PMingLiU-ExtB"/>
                <a:cs typeface="Calibri"/>
              </a:rPr>
              <a:t> </a:t>
            </a:r>
            <a:r>
              <a:rPr lang="el-GR" sz="4400" i="1" dirty="0" err="1">
                <a:solidFill>
                  <a:schemeClr val="bg1"/>
                </a:solidFill>
                <a:latin typeface="Georgia"/>
                <a:ea typeface="PMingLiU-ExtB"/>
                <a:cs typeface="Calibri"/>
              </a:rPr>
              <a:t>History</a:t>
            </a:r>
            <a:r>
              <a:rPr lang="el-GR" sz="4800" i="1" dirty="0">
                <a:solidFill>
                  <a:schemeClr val="bg1"/>
                </a:solidFill>
                <a:latin typeface="Georgia"/>
                <a:ea typeface="PMingLiU-ExtB"/>
                <a:cs typeface="Calibri"/>
              </a:rPr>
              <a:t> </a:t>
            </a:r>
            <a:r>
              <a:rPr lang="el-GR" sz="4400" i="1" dirty="0" err="1">
                <a:solidFill>
                  <a:schemeClr val="bg1"/>
                </a:solidFill>
                <a:latin typeface="Georgia"/>
                <a:ea typeface="PMingLiU-ExtB"/>
                <a:cs typeface="Calibri"/>
              </a:rPr>
              <a:t>Quiz</a:t>
            </a:r>
            <a:endParaRPr lang="el-GR" sz="4400" i="1" dirty="0" err="1">
              <a:solidFill>
                <a:schemeClr val="bg1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512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CDD5E41-8148-1A43-C91C-33C1358A3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26" y="38553"/>
            <a:ext cx="10515600" cy="1325563"/>
          </a:xfrm>
        </p:spPr>
        <p:txBody>
          <a:bodyPr/>
          <a:lstStyle/>
          <a:p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Alexander</a:t>
            </a:r>
            <a: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  <a:t> the </a:t>
            </a:r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Great</a:t>
            </a:r>
            <a:endParaRPr lang="el-GR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807DF65-C9EC-523D-8B6B-883D23205412}"/>
              </a:ext>
            </a:extLst>
          </p:cNvPr>
          <p:cNvSpPr txBox="1"/>
          <p:nvPr/>
        </p:nvSpPr>
        <p:spPr>
          <a:xfrm>
            <a:off x="66799" y="1194953"/>
            <a:ext cx="382731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Alexander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Great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initially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of: </a:t>
            </a:r>
            <a:endParaRPr lang="el-GR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chemeClr val="bg1"/>
              </a:solidFill>
              <a:latin typeface="Georgia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B7561CA-CC75-033E-C3FC-D268A2A67D14}"/>
              </a:ext>
            </a:extLst>
          </p:cNvPr>
          <p:cNvSpPr txBox="1"/>
          <p:nvPr/>
        </p:nvSpPr>
        <p:spPr>
          <a:xfrm>
            <a:off x="3753096" y="1622961"/>
            <a:ext cx="1588323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Persia</a:t>
            </a:r>
            <a:r>
              <a:rPr lang="el-GR" sz="3200" dirty="0">
                <a:solidFill>
                  <a:schemeClr val="bg1"/>
                </a:solidFill>
                <a:latin typeface="Georgia"/>
                <a:cs typeface="Calibri"/>
              </a:rPr>
              <a:t> </a:t>
            </a:r>
            <a:endParaRPr lang="el-GR" sz="32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C99E115-88F4-112E-0627-E3DB9DC28450}"/>
              </a:ext>
            </a:extLst>
          </p:cNvPr>
          <p:cNvSpPr txBox="1"/>
          <p:nvPr/>
        </p:nvSpPr>
        <p:spPr>
          <a:xfrm>
            <a:off x="5482442" y="1368137"/>
            <a:ext cx="2063336" cy="584775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Macedon</a:t>
            </a:r>
            <a:endParaRPr lang="el-GR" sz="32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B12A993-C63A-E925-62D3-EA256ED51F9F}"/>
              </a:ext>
            </a:extLst>
          </p:cNvPr>
          <p:cNvSpPr txBox="1"/>
          <p:nvPr/>
        </p:nvSpPr>
        <p:spPr>
          <a:xfrm>
            <a:off x="66798" y="2261259"/>
            <a:ext cx="357001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Which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famous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figure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tutored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Alexander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when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he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a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child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22B41E5-852F-D896-7F2D-239BEC36AC70}"/>
              </a:ext>
            </a:extLst>
          </p:cNvPr>
          <p:cNvSpPr txBox="1"/>
          <p:nvPr/>
        </p:nvSpPr>
        <p:spPr>
          <a:xfrm>
            <a:off x="3485903" y="2575461"/>
            <a:ext cx="1793668" cy="584775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Aristotle</a:t>
            </a:r>
            <a:endParaRPr lang="el-GR" sz="32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A68E7E-7C0C-8F4B-98E9-D05BFA8EB10F}"/>
              </a:ext>
            </a:extLst>
          </p:cNvPr>
          <p:cNvSpPr txBox="1"/>
          <p:nvPr/>
        </p:nvSpPr>
        <p:spPr>
          <a:xfrm>
            <a:off x="5616038" y="2572986"/>
            <a:ext cx="178377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Socrates</a:t>
            </a:r>
            <a:endParaRPr lang="el-GR" sz="32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7E51B88-64C8-E08B-EAAA-832E5C0707C9}"/>
              </a:ext>
            </a:extLst>
          </p:cNvPr>
          <p:cNvSpPr txBox="1"/>
          <p:nvPr/>
        </p:nvSpPr>
        <p:spPr>
          <a:xfrm>
            <a:off x="66798" y="3634344"/>
            <a:ext cx="317664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Alexander's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father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B3ABDB9-2BF8-C58C-B01D-A7F0F139A01A}"/>
              </a:ext>
            </a:extLst>
          </p:cNvPr>
          <p:cNvSpPr txBox="1"/>
          <p:nvPr/>
        </p:nvSpPr>
        <p:spPr>
          <a:xfrm>
            <a:off x="3243448" y="3651661"/>
            <a:ext cx="186788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Phillip</a:t>
            </a:r>
            <a:r>
              <a:rPr lang="el-GR" sz="3200" dirty="0">
                <a:solidFill>
                  <a:schemeClr val="bg1"/>
                </a:solidFill>
                <a:latin typeface="Georgia"/>
                <a:cs typeface="Calibri"/>
              </a:rPr>
              <a:t> II</a:t>
            </a:r>
            <a:endParaRPr lang="el-GR" sz="32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EBF4A52-3FAD-D0DC-2F45-74EF68FA7A32}"/>
              </a:ext>
            </a:extLst>
          </p:cNvPr>
          <p:cNvSpPr txBox="1"/>
          <p:nvPr/>
        </p:nvSpPr>
        <p:spPr>
          <a:xfrm>
            <a:off x="5462649" y="3646714"/>
            <a:ext cx="179614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 err="1">
                <a:solidFill>
                  <a:schemeClr val="bg1"/>
                </a:solidFill>
                <a:cs typeface="Calibri"/>
              </a:rPr>
              <a:t>Darius</a:t>
            </a:r>
            <a:r>
              <a:rPr lang="el-GR" sz="3200" dirty="0">
                <a:solidFill>
                  <a:schemeClr val="bg1"/>
                </a:solidFill>
                <a:cs typeface="Calibri"/>
              </a:rPr>
              <a:t> III</a:t>
            </a: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4F6F729-9A25-AFCB-86E7-755FD9D24135}"/>
              </a:ext>
            </a:extLst>
          </p:cNvPr>
          <p:cNvSpPr txBox="1"/>
          <p:nvPr/>
        </p:nvSpPr>
        <p:spPr>
          <a:xfrm>
            <a:off x="63335" y="4813465"/>
            <a:ext cx="425730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According to legend, what did Alexander's mother dream of before his birth?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037CCDC-2136-AEE3-46E7-367850D63557}"/>
              </a:ext>
            </a:extLst>
          </p:cNvPr>
          <p:cNvSpPr txBox="1"/>
          <p:nvPr/>
        </p:nvSpPr>
        <p:spPr>
          <a:xfrm>
            <a:off x="4228110" y="4814455"/>
            <a:ext cx="1157844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Dying</a:t>
            </a:r>
            <a:endParaRPr lang="el-GR" sz="2800">
              <a:solidFill>
                <a:schemeClr val="bg1"/>
              </a:solidFill>
              <a:latin typeface="Georgia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D4890EC-12FD-38C2-B5E1-290DCC1BF831}"/>
              </a:ext>
            </a:extLst>
          </p:cNvPr>
          <p:cNvSpPr txBox="1"/>
          <p:nvPr/>
        </p:nvSpPr>
        <p:spPr>
          <a:xfrm>
            <a:off x="5611091" y="4816929"/>
            <a:ext cx="1796142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Being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struck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by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a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thunder</a:t>
            </a:r>
            <a:endParaRPr lang="el-GR" sz="2800" dirty="0" err="1">
              <a:solidFill>
                <a:schemeClr val="bg1"/>
              </a:solidFill>
              <a:latin typeface="Georgia"/>
            </a:endParaRPr>
          </a:p>
        </p:txBody>
      </p:sp>
      <p:pic>
        <p:nvPicPr>
          <p:cNvPr id="15" name="Εικόνα 15" descr="Εικόνα που περιέχει κείμενο, βιβλί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E7C4A3B-FBD9-B605-2BDC-DA887C159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687" y="285998"/>
            <a:ext cx="2743200" cy="2743200"/>
          </a:xfrm>
          <a:prstGeom prst="rect">
            <a:avLst/>
          </a:prstGeom>
        </p:spPr>
      </p:pic>
      <p:pic>
        <p:nvPicPr>
          <p:cNvPr id="16" name="Εικόνα 16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EE1D229-6BCA-86D2-C711-7AD3C7AD7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5231" y="3368403"/>
            <a:ext cx="2743199" cy="328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9827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CDD5E41-8148-1A43-C91C-33C1358A3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26" y="38553"/>
            <a:ext cx="10515600" cy="1325563"/>
          </a:xfrm>
        </p:spPr>
        <p:txBody>
          <a:bodyPr/>
          <a:lstStyle/>
          <a:p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Alexander</a:t>
            </a:r>
            <a: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  <a:t> the </a:t>
            </a:r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Great</a:t>
            </a:r>
            <a:endParaRPr lang="el-GR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807DF65-C9EC-523D-8B6B-883D23205412}"/>
              </a:ext>
            </a:extLst>
          </p:cNvPr>
          <p:cNvSpPr txBox="1"/>
          <p:nvPr/>
        </p:nvSpPr>
        <p:spPr>
          <a:xfrm>
            <a:off x="66799" y="1194953"/>
            <a:ext cx="382731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Alexander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Great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initially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of: </a:t>
            </a:r>
            <a:endParaRPr lang="el-GR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chemeClr val="bg1"/>
              </a:solidFill>
              <a:latin typeface="Georgia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B7561CA-CC75-033E-C3FC-D268A2A67D14}"/>
              </a:ext>
            </a:extLst>
          </p:cNvPr>
          <p:cNvSpPr txBox="1"/>
          <p:nvPr/>
        </p:nvSpPr>
        <p:spPr>
          <a:xfrm>
            <a:off x="3753096" y="1622961"/>
            <a:ext cx="1588323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Persia</a:t>
            </a:r>
            <a:r>
              <a:rPr lang="el-GR" sz="3200" dirty="0">
                <a:solidFill>
                  <a:schemeClr val="bg1"/>
                </a:solidFill>
                <a:latin typeface="Georgia"/>
                <a:cs typeface="Calibri"/>
              </a:rPr>
              <a:t> </a:t>
            </a:r>
            <a:endParaRPr lang="el-GR" sz="32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C99E115-88F4-112E-0627-E3DB9DC28450}"/>
              </a:ext>
            </a:extLst>
          </p:cNvPr>
          <p:cNvSpPr txBox="1"/>
          <p:nvPr/>
        </p:nvSpPr>
        <p:spPr>
          <a:xfrm>
            <a:off x="5482442" y="1368137"/>
            <a:ext cx="2063336" cy="584775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Macedon</a:t>
            </a:r>
            <a:endParaRPr lang="el-GR" sz="32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B12A993-C63A-E925-62D3-EA256ED51F9F}"/>
              </a:ext>
            </a:extLst>
          </p:cNvPr>
          <p:cNvSpPr txBox="1"/>
          <p:nvPr/>
        </p:nvSpPr>
        <p:spPr>
          <a:xfrm>
            <a:off x="66798" y="2261259"/>
            <a:ext cx="357001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Which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famous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figure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tutored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Alexander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when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he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a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child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22B41E5-852F-D896-7F2D-239BEC36AC70}"/>
              </a:ext>
            </a:extLst>
          </p:cNvPr>
          <p:cNvSpPr txBox="1"/>
          <p:nvPr/>
        </p:nvSpPr>
        <p:spPr>
          <a:xfrm>
            <a:off x="3485903" y="2575461"/>
            <a:ext cx="1793668" cy="584775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Aristotle</a:t>
            </a:r>
            <a:endParaRPr lang="el-GR" sz="32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A68E7E-7C0C-8F4B-98E9-D05BFA8EB10F}"/>
              </a:ext>
            </a:extLst>
          </p:cNvPr>
          <p:cNvSpPr txBox="1"/>
          <p:nvPr/>
        </p:nvSpPr>
        <p:spPr>
          <a:xfrm>
            <a:off x="5616038" y="2572986"/>
            <a:ext cx="178377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Socrates</a:t>
            </a:r>
            <a:endParaRPr lang="el-GR" sz="32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7E51B88-64C8-E08B-EAAA-832E5C0707C9}"/>
              </a:ext>
            </a:extLst>
          </p:cNvPr>
          <p:cNvSpPr txBox="1"/>
          <p:nvPr/>
        </p:nvSpPr>
        <p:spPr>
          <a:xfrm>
            <a:off x="66798" y="3634344"/>
            <a:ext cx="317664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Alexander's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father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B3ABDB9-2BF8-C58C-B01D-A7F0F139A01A}"/>
              </a:ext>
            </a:extLst>
          </p:cNvPr>
          <p:cNvSpPr txBox="1"/>
          <p:nvPr/>
        </p:nvSpPr>
        <p:spPr>
          <a:xfrm>
            <a:off x="3243448" y="3651661"/>
            <a:ext cx="1867888" cy="584775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Phillip</a:t>
            </a:r>
            <a:r>
              <a:rPr lang="el-GR" sz="3200" dirty="0">
                <a:solidFill>
                  <a:schemeClr val="bg1"/>
                </a:solidFill>
                <a:latin typeface="Georgia"/>
                <a:cs typeface="Calibri"/>
              </a:rPr>
              <a:t> II</a:t>
            </a:r>
            <a:endParaRPr lang="el-GR" sz="32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EBF4A52-3FAD-D0DC-2F45-74EF68FA7A32}"/>
              </a:ext>
            </a:extLst>
          </p:cNvPr>
          <p:cNvSpPr txBox="1"/>
          <p:nvPr/>
        </p:nvSpPr>
        <p:spPr>
          <a:xfrm>
            <a:off x="5462649" y="3646714"/>
            <a:ext cx="179614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 err="1">
                <a:solidFill>
                  <a:schemeClr val="bg1"/>
                </a:solidFill>
                <a:cs typeface="Calibri"/>
              </a:rPr>
              <a:t>Darius</a:t>
            </a:r>
            <a:r>
              <a:rPr lang="el-GR" sz="3200" dirty="0">
                <a:solidFill>
                  <a:schemeClr val="bg1"/>
                </a:solidFill>
                <a:cs typeface="Calibri"/>
              </a:rPr>
              <a:t> III</a:t>
            </a: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4F6F729-9A25-AFCB-86E7-755FD9D24135}"/>
              </a:ext>
            </a:extLst>
          </p:cNvPr>
          <p:cNvSpPr txBox="1"/>
          <p:nvPr/>
        </p:nvSpPr>
        <p:spPr>
          <a:xfrm>
            <a:off x="63335" y="4813465"/>
            <a:ext cx="425730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According to legend, what did Alexander's mother dream of before his birth?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037CCDC-2136-AEE3-46E7-367850D63557}"/>
              </a:ext>
            </a:extLst>
          </p:cNvPr>
          <p:cNvSpPr txBox="1"/>
          <p:nvPr/>
        </p:nvSpPr>
        <p:spPr>
          <a:xfrm>
            <a:off x="4228110" y="4814455"/>
            <a:ext cx="1157844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Dying</a:t>
            </a:r>
            <a:endParaRPr lang="el-GR" sz="2800">
              <a:solidFill>
                <a:schemeClr val="bg1"/>
              </a:solidFill>
              <a:latin typeface="Georgia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D4890EC-12FD-38C2-B5E1-290DCC1BF831}"/>
              </a:ext>
            </a:extLst>
          </p:cNvPr>
          <p:cNvSpPr txBox="1"/>
          <p:nvPr/>
        </p:nvSpPr>
        <p:spPr>
          <a:xfrm>
            <a:off x="5611091" y="4816929"/>
            <a:ext cx="1796142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Being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struck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by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a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thunder</a:t>
            </a:r>
            <a:endParaRPr lang="el-GR" sz="2800" dirty="0" err="1">
              <a:solidFill>
                <a:schemeClr val="bg1"/>
              </a:solidFill>
              <a:latin typeface="Georgia"/>
            </a:endParaRPr>
          </a:p>
        </p:txBody>
      </p:sp>
      <p:pic>
        <p:nvPicPr>
          <p:cNvPr id="15" name="Εικόνα 15" descr="Εικόνα που περιέχει κείμενο, βιβλί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E7C4A3B-FBD9-B605-2BDC-DA887C159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687" y="285998"/>
            <a:ext cx="2743200" cy="2743200"/>
          </a:xfrm>
          <a:prstGeom prst="rect">
            <a:avLst/>
          </a:prstGeom>
        </p:spPr>
      </p:pic>
      <p:pic>
        <p:nvPicPr>
          <p:cNvPr id="16" name="Εικόνα 16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EE1D229-6BCA-86D2-C711-7AD3C7AD7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5231" y="3368403"/>
            <a:ext cx="2743199" cy="328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649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CDD5E41-8148-1A43-C91C-33C1358A3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26" y="38553"/>
            <a:ext cx="10515600" cy="1325563"/>
          </a:xfrm>
        </p:spPr>
        <p:txBody>
          <a:bodyPr/>
          <a:lstStyle/>
          <a:p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Alexander</a:t>
            </a:r>
            <a: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  <a:t> the </a:t>
            </a:r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Great</a:t>
            </a:r>
            <a:endParaRPr lang="el-GR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807DF65-C9EC-523D-8B6B-883D23205412}"/>
              </a:ext>
            </a:extLst>
          </p:cNvPr>
          <p:cNvSpPr txBox="1"/>
          <p:nvPr/>
        </p:nvSpPr>
        <p:spPr>
          <a:xfrm>
            <a:off x="66799" y="1194953"/>
            <a:ext cx="382731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Alexander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Great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initially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of: </a:t>
            </a:r>
            <a:endParaRPr lang="el-GR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chemeClr val="bg1"/>
              </a:solidFill>
              <a:latin typeface="Georgia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B7561CA-CC75-033E-C3FC-D268A2A67D14}"/>
              </a:ext>
            </a:extLst>
          </p:cNvPr>
          <p:cNvSpPr txBox="1"/>
          <p:nvPr/>
        </p:nvSpPr>
        <p:spPr>
          <a:xfrm>
            <a:off x="3753096" y="1622961"/>
            <a:ext cx="1588323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Persia</a:t>
            </a:r>
            <a:r>
              <a:rPr lang="el-GR" sz="3200" dirty="0">
                <a:solidFill>
                  <a:schemeClr val="bg1"/>
                </a:solidFill>
                <a:latin typeface="Georgia"/>
                <a:cs typeface="Calibri"/>
              </a:rPr>
              <a:t> </a:t>
            </a:r>
            <a:endParaRPr lang="el-GR" sz="32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C99E115-88F4-112E-0627-E3DB9DC28450}"/>
              </a:ext>
            </a:extLst>
          </p:cNvPr>
          <p:cNvSpPr txBox="1"/>
          <p:nvPr/>
        </p:nvSpPr>
        <p:spPr>
          <a:xfrm>
            <a:off x="5482442" y="1368137"/>
            <a:ext cx="2063336" cy="584775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Macedon</a:t>
            </a:r>
            <a:endParaRPr lang="el-GR" sz="32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B12A993-C63A-E925-62D3-EA256ED51F9F}"/>
              </a:ext>
            </a:extLst>
          </p:cNvPr>
          <p:cNvSpPr txBox="1"/>
          <p:nvPr/>
        </p:nvSpPr>
        <p:spPr>
          <a:xfrm>
            <a:off x="66798" y="2261259"/>
            <a:ext cx="357001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Which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famous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figure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tutored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Alexander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when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he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a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child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22B41E5-852F-D896-7F2D-239BEC36AC70}"/>
              </a:ext>
            </a:extLst>
          </p:cNvPr>
          <p:cNvSpPr txBox="1"/>
          <p:nvPr/>
        </p:nvSpPr>
        <p:spPr>
          <a:xfrm>
            <a:off x="3485903" y="2575461"/>
            <a:ext cx="1793668" cy="584775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Aristotle</a:t>
            </a:r>
            <a:endParaRPr lang="el-GR" sz="32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A68E7E-7C0C-8F4B-98E9-D05BFA8EB10F}"/>
              </a:ext>
            </a:extLst>
          </p:cNvPr>
          <p:cNvSpPr txBox="1"/>
          <p:nvPr/>
        </p:nvSpPr>
        <p:spPr>
          <a:xfrm>
            <a:off x="5616038" y="2572986"/>
            <a:ext cx="178377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Socrates</a:t>
            </a:r>
            <a:endParaRPr lang="el-GR" sz="32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7E51B88-64C8-E08B-EAAA-832E5C0707C9}"/>
              </a:ext>
            </a:extLst>
          </p:cNvPr>
          <p:cNvSpPr txBox="1"/>
          <p:nvPr/>
        </p:nvSpPr>
        <p:spPr>
          <a:xfrm>
            <a:off x="66798" y="3634344"/>
            <a:ext cx="317664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Alexander's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father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B3ABDB9-2BF8-C58C-B01D-A7F0F139A01A}"/>
              </a:ext>
            </a:extLst>
          </p:cNvPr>
          <p:cNvSpPr txBox="1"/>
          <p:nvPr/>
        </p:nvSpPr>
        <p:spPr>
          <a:xfrm>
            <a:off x="3243448" y="3651661"/>
            <a:ext cx="1867888" cy="584775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Phillip</a:t>
            </a:r>
            <a:r>
              <a:rPr lang="el-GR" sz="3200" dirty="0">
                <a:solidFill>
                  <a:schemeClr val="bg1"/>
                </a:solidFill>
                <a:latin typeface="Georgia"/>
                <a:cs typeface="Calibri"/>
              </a:rPr>
              <a:t> II</a:t>
            </a:r>
            <a:endParaRPr lang="el-GR" sz="32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EBF4A52-3FAD-D0DC-2F45-74EF68FA7A32}"/>
              </a:ext>
            </a:extLst>
          </p:cNvPr>
          <p:cNvSpPr txBox="1"/>
          <p:nvPr/>
        </p:nvSpPr>
        <p:spPr>
          <a:xfrm>
            <a:off x="5462649" y="3646714"/>
            <a:ext cx="179614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 err="1">
                <a:solidFill>
                  <a:schemeClr val="bg1"/>
                </a:solidFill>
                <a:cs typeface="Calibri"/>
              </a:rPr>
              <a:t>Darius</a:t>
            </a:r>
            <a:r>
              <a:rPr lang="el-GR" sz="3200" dirty="0">
                <a:solidFill>
                  <a:schemeClr val="bg1"/>
                </a:solidFill>
                <a:cs typeface="Calibri"/>
              </a:rPr>
              <a:t> III</a:t>
            </a: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4F6F729-9A25-AFCB-86E7-755FD9D24135}"/>
              </a:ext>
            </a:extLst>
          </p:cNvPr>
          <p:cNvSpPr txBox="1"/>
          <p:nvPr/>
        </p:nvSpPr>
        <p:spPr>
          <a:xfrm>
            <a:off x="63335" y="4813465"/>
            <a:ext cx="425730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According to legend, what did Alexander's mother dream of before his birth?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037CCDC-2136-AEE3-46E7-367850D63557}"/>
              </a:ext>
            </a:extLst>
          </p:cNvPr>
          <p:cNvSpPr txBox="1"/>
          <p:nvPr/>
        </p:nvSpPr>
        <p:spPr>
          <a:xfrm>
            <a:off x="4228110" y="4814455"/>
            <a:ext cx="1157844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Dying</a:t>
            </a:r>
            <a:endParaRPr lang="el-GR" sz="2800">
              <a:solidFill>
                <a:schemeClr val="bg1"/>
              </a:solidFill>
              <a:latin typeface="Georgia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D4890EC-12FD-38C2-B5E1-290DCC1BF831}"/>
              </a:ext>
            </a:extLst>
          </p:cNvPr>
          <p:cNvSpPr txBox="1"/>
          <p:nvPr/>
        </p:nvSpPr>
        <p:spPr>
          <a:xfrm>
            <a:off x="5611091" y="4816929"/>
            <a:ext cx="1796142" cy="1384995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Being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struck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by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a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thunder</a:t>
            </a:r>
            <a:endParaRPr lang="el-GR" sz="2800" dirty="0" err="1">
              <a:solidFill>
                <a:schemeClr val="bg1"/>
              </a:solidFill>
              <a:latin typeface="Georgia"/>
            </a:endParaRPr>
          </a:p>
        </p:txBody>
      </p:sp>
      <p:pic>
        <p:nvPicPr>
          <p:cNvPr id="15" name="Εικόνα 15" descr="Εικόνα που περιέχει κείμενο, βιβλί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E7C4A3B-FBD9-B605-2BDC-DA887C159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687" y="285998"/>
            <a:ext cx="2743200" cy="2743200"/>
          </a:xfrm>
          <a:prstGeom prst="rect">
            <a:avLst/>
          </a:prstGeom>
        </p:spPr>
      </p:pic>
      <p:pic>
        <p:nvPicPr>
          <p:cNvPr id="16" name="Εικόνα 16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EE1D229-6BCA-86D2-C711-7AD3C7AD7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5231" y="3368403"/>
            <a:ext cx="2743199" cy="328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073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0BC8CD4-C58B-AADA-D9B3-61A4AADFE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-60407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  <a:t>The </a:t>
            </a:r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Renaissance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E201F2-67E5-5FFF-BA19-1BB853E709AC}"/>
              </a:ext>
            </a:extLst>
          </p:cNvPr>
          <p:cNvSpPr txBox="1"/>
          <p:nvPr/>
        </p:nvSpPr>
        <p:spPr>
          <a:xfrm>
            <a:off x="93023" y="1013361"/>
            <a:ext cx="518753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is another term that is sometimes used in reference to the Renaissance?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3798B3D-EC6C-9220-06F1-3EF38632BF8A}"/>
              </a:ext>
            </a:extLst>
          </p:cNvPr>
          <p:cNvSpPr txBox="1"/>
          <p:nvPr/>
        </p:nvSpPr>
        <p:spPr>
          <a:xfrm>
            <a:off x="5051958" y="1014350"/>
            <a:ext cx="1595746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The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New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World</a:t>
            </a:r>
            <a:endParaRPr lang="el-GR" sz="28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3030630-90C5-D8FC-9C5B-0B745382E2A2}"/>
              </a:ext>
            </a:extLst>
          </p:cNvPr>
          <p:cNvSpPr txBox="1"/>
          <p:nvPr/>
        </p:nvSpPr>
        <p:spPr>
          <a:xfrm>
            <a:off x="6835734" y="1016824"/>
            <a:ext cx="977240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Dark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Ages</a:t>
            </a:r>
            <a:endParaRPr lang="el-GR" sz="28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BBAD26A-2709-EFB4-77F5-F21EF7D4FC6E}"/>
              </a:ext>
            </a:extLst>
          </p:cNvPr>
          <p:cNvSpPr txBox="1"/>
          <p:nvPr/>
        </p:nvSpPr>
        <p:spPr>
          <a:xfrm>
            <a:off x="91539" y="2436915"/>
            <a:ext cx="281544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What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is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Galileo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known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for?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01782A1-CA57-4ACD-5979-ADF4CF620425}"/>
              </a:ext>
            </a:extLst>
          </p:cNvPr>
          <p:cNvSpPr txBox="1"/>
          <p:nvPr/>
        </p:nvSpPr>
        <p:spPr>
          <a:xfrm>
            <a:off x="2830285" y="2441862"/>
            <a:ext cx="133349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His</a:t>
            </a:r>
            <a:r>
              <a:rPr lang="el-GR" sz="2400" dirty="0">
                <a:solidFill>
                  <a:srgbClr val="000000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art</a:t>
            </a:r>
            <a:r>
              <a:rPr lang="el-GR" sz="2400" dirty="0">
                <a:solidFill>
                  <a:srgbClr val="000000"/>
                </a:solidFill>
                <a:latin typeface="Georgia"/>
                <a:cs typeface="Calibri"/>
              </a:rPr>
              <a:t> </a:t>
            </a:r>
          </a:p>
          <a:p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work</a:t>
            </a:r>
            <a:endParaRPr lang="el-GR" sz="2400" dirty="0" err="1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DE04DD3-EC54-7371-20EF-882C18F36F0C}"/>
              </a:ext>
            </a:extLst>
          </p:cNvPr>
          <p:cNvSpPr txBox="1"/>
          <p:nvPr/>
        </p:nvSpPr>
        <p:spPr>
          <a:xfrm>
            <a:off x="4438402" y="2436916"/>
            <a:ext cx="299851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His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work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in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Science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and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Astronomy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A2F6709-8E64-6732-9727-5FCA304F4D3E}"/>
              </a:ext>
            </a:extLst>
          </p:cNvPr>
          <p:cNvSpPr txBox="1"/>
          <p:nvPr/>
        </p:nvSpPr>
        <p:spPr>
          <a:xfrm>
            <a:off x="93023" y="3428010"/>
            <a:ext cx="358436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was revolutionary during the Renaissance?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3821F7B-7DE9-5804-A30E-6A8536A95F8F}"/>
              </a:ext>
            </a:extLst>
          </p:cNvPr>
          <p:cNvSpPr txBox="1"/>
          <p:nvPr/>
        </p:nvSpPr>
        <p:spPr>
          <a:xfrm>
            <a:off x="3659083" y="3703615"/>
            <a:ext cx="2199408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Gutenberg's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printing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press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B979AFA-3D61-B80B-296D-3551A3952F05}"/>
              </a:ext>
            </a:extLst>
          </p:cNvPr>
          <p:cNvSpPr txBox="1"/>
          <p:nvPr/>
        </p:nvSpPr>
        <p:spPr>
          <a:xfrm>
            <a:off x="6313715" y="3706090"/>
            <a:ext cx="1360714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Church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E24C057-D344-F64B-95C4-2A47B96E49EE}"/>
              </a:ext>
            </a:extLst>
          </p:cNvPr>
          <p:cNvSpPr txBox="1"/>
          <p:nvPr/>
        </p:nvSpPr>
        <p:spPr>
          <a:xfrm>
            <a:off x="93023" y="4833257"/>
            <a:ext cx="395052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country was at the center of world culture?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06F93A0-2119-4AD1-8DF7-7DE63263A892}"/>
              </a:ext>
            </a:extLst>
          </p:cNvPr>
          <p:cNvSpPr txBox="1"/>
          <p:nvPr/>
        </p:nvSpPr>
        <p:spPr>
          <a:xfrm>
            <a:off x="3990604" y="4982688"/>
            <a:ext cx="129886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France</a:t>
            </a:r>
            <a:endParaRPr lang="el-GR" sz="2400">
              <a:solidFill>
                <a:schemeClr val="bg1"/>
              </a:solidFill>
              <a:latin typeface="Georgia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470285-A982-6E40-7CAA-1979D2D66926}"/>
              </a:ext>
            </a:extLst>
          </p:cNvPr>
          <p:cNvSpPr txBox="1"/>
          <p:nvPr/>
        </p:nvSpPr>
        <p:spPr>
          <a:xfrm>
            <a:off x="5715000" y="4980214"/>
            <a:ext cx="987136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Italy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64F53DC-687F-B1E4-DABF-DEEF18A44275}"/>
              </a:ext>
            </a:extLst>
          </p:cNvPr>
          <p:cNvSpPr txBox="1"/>
          <p:nvPr/>
        </p:nvSpPr>
        <p:spPr>
          <a:xfrm>
            <a:off x="93024" y="5812971"/>
            <a:ext cx="389114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Who painted the ceiling of the Sistine Chapel?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29B4293-81DB-4399-E3D1-532CC635930A}"/>
              </a:ext>
            </a:extLst>
          </p:cNvPr>
          <p:cNvSpPr txBox="1"/>
          <p:nvPr/>
        </p:nvSpPr>
        <p:spPr>
          <a:xfrm>
            <a:off x="4027714" y="5910448"/>
            <a:ext cx="214992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Michelangelo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FD2266B-5687-5FFD-C4EA-E8235E6541E4}"/>
              </a:ext>
            </a:extLst>
          </p:cNvPr>
          <p:cNvSpPr txBox="1"/>
          <p:nvPr/>
        </p:nvSpPr>
        <p:spPr>
          <a:xfrm>
            <a:off x="6368142" y="5724896"/>
            <a:ext cx="1580901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Leonardo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Da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Vinci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pic>
        <p:nvPicPr>
          <p:cNvPr id="20" name="Εικόνα 20" descr="Εικόνα που περιέχει κείμενο,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47C402BB-9F4E-294F-8056-585BA28F6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9309" y="424810"/>
            <a:ext cx="2149433" cy="2673393"/>
          </a:xfrm>
          <a:prstGeom prst="rect">
            <a:avLst/>
          </a:prstGeom>
        </p:spPr>
      </p:pic>
      <p:pic>
        <p:nvPicPr>
          <p:cNvPr id="21" name="Εικόνα 21" descr="Εικόνα που περιέχει άτομο, εσωτερικό, φύση, τζάκι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359EFBB0-7486-0B9B-E423-A0C09782C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8790" y="3361970"/>
            <a:ext cx="2208810" cy="320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7959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0BC8CD4-C58B-AADA-D9B3-61A4AADFE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-60407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  <a:t>The </a:t>
            </a:r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Renaissance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E201F2-67E5-5FFF-BA19-1BB853E709AC}"/>
              </a:ext>
            </a:extLst>
          </p:cNvPr>
          <p:cNvSpPr txBox="1"/>
          <p:nvPr/>
        </p:nvSpPr>
        <p:spPr>
          <a:xfrm>
            <a:off x="93023" y="1013361"/>
            <a:ext cx="518753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is another term that is sometimes used in reference to the Renaissance?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3798B3D-EC6C-9220-06F1-3EF38632BF8A}"/>
              </a:ext>
            </a:extLst>
          </p:cNvPr>
          <p:cNvSpPr txBox="1"/>
          <p:nvPr/>
        </p:nvSpPr>
        <p:spPr>
          <a:xfrm>
            <a:off x="5051958" y="1014350"/>
            <a:ext cx="1595746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The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New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World</a:t>
            </a:r>
            <a:endParaRPr lang="el-GR" sz="28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3030630-90C5-D8FC-9C5B-0B745382E2A2}"/>
              </a:ext>
            </a:extLst>
          </p:cNvPr>
          <p:cNvSpPr txBox="1"/>
          <p:nvPr/>
        </p:nvSpPr>
        <p:spPr>
          <a:xfrm>
            <a:off x="6835734" y="1016824"/>
            <a:ext cx="977240" cy="954107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Dark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Ages</a:t>
            </a:r>
            <a:endParaRPr lang="el-GR" sz="28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BBAD26A-2709-EFB4-77F5-F21EF7D4FC6E}"/>
              </a:ext>
            </a:extLst>
          </p:cNvPr>
          <p:cNvSpPr txBox="1"/>
          <p:nvPr/>
        </p:nvSpPr>
        <p:spPr>
          <a:xfrm>
            <a:off x="91539" y="2436915"/>
            <a:ext cx="281544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What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is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Galileo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known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for?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01782A1-CA57-4ACD-5979-ADF4CF620425}"/>
              </a:ext>
            </a:extLst>
          </p:cNvPr>
          <p:cNvSpPr txBox="1"/>
          <p:nvPr/>
        </p:nvSpPr>
        <p:spPr>
          <a:xfrm>
            <a:off x="2830285" y="2441862"/>
            <a:ext cx="133349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His</a:t>
            </a:r>
            <a:r>
              <a:rPr lang="el-GR" sz="2400" dirty="0">
                <a:solidFill>
                  <a:srgbClr val="000000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art</a:t>
            </a:r>
            <a:r>
              <a:rPr lang="el-GR" sz="2400" dirty="0">
                <a:solidFill>
                  <a:srgbClr val="000000"/>
                </a:solidFill>
                <a:latin typeface="Georgia"/>
                <a:cs typeface="Calibri"/>
              </a:rPr>
              <a:t> </a:t>
            </a:r>
          </a:p>
          <a:p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work</a:t>
            </a:r>
            <a:endParaRPr lang="el-GR" sz="2400" dirty="0" err="1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DE04DD3-EC54-7371-20EF-882C18F36F0C}"/>
              </a:ext>
            </a:extLst>
          </p:cNvPr>
          <p:cNvSpPr txBox="1"/>
          <p:nvPr/>
        </p:nvSpPr>
        <p:spPr>
          <a:xfrm>
            <a:off x="4438402" y="2436916"/>
            <a:ext cx="299851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His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work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in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Science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and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Astronomy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A2F6709-8E64-6732-9727-5FCA304F4D3E}"/>
              </a:ext>
            </a:extLst>
          </p:cNvPr>
          <p:cNvSpPr txBox="1"/>
          <p:nvPr/>
        </p:nvSpPr>
        <p:spPr>
          <a:xfrm>
            <a:off x="93023" y="3428010"/>
            <a:ext cx="358436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was revolutionary during the Renaissance?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3821F7B-7DE9-5804-A30E-6A8536A95F8F}"/>
              </a:ext>
            </a:extLst>
          </p:cNvPr>
          <p:cNvSpPr txBox="1"/>
          <p:nvPr/>
        </p:nvSpPr>
        <p:spPr>
          <a:xfrm>
            <a:off x="3659083" y="3703615"/>
            <a:ext cx="2199408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Gutenberg's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printing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press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B979AFA-3D61-B80B-296D-3551A3952F05}"/>
              </a:ext>
            </a:extLst>
          </p:cNvPr>
          <p:cNvSpPr txBox="1"/>
          <p:nvPr/>
        </p:nvSpPr>
        <p:spPr>
          <a:xfrm>
            <a:off x="6313715" y="3706090"/>
            <a:ext cx="1360714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Church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E24C057-D344-F64B-95C4-2A47B96E49EE}"/>
              </a:ext>
            </a:extLst>
          </p:cNvPr>
          <p:cNvSpPr txBox="1"/>
          <p:nvPr/>
        </p:nvSpPr>
        <p:spPr>
          <a:xfrm>
            <a:off x="93023" y="4833257"/>
            <a:ext cx="395052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country was at the center of world culture?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06F93A0-2119-4AD1-8DF7-7DE63263A892}"/>
              </a:ext>
            </a:extLst>
          </p:cNvPr>
          <p:cNvSpPr txBox="1"/>
          <p:nvPr/>
        </p:nvSpPr>
        <p:spPr>
          <a:xfrm>
            <a:off x="3990604" y="4982688"/>
            <a:ext cx="129886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France</a:t>
            </a:r>
            <a:endParaRPr lang="el-GR" sz="2400">
              <a:solidFill>
                <a:schemeClr val="bg1"/>
              </a:solidFill>
              <a:latin typeface="Georgia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470285-A982-6E40-7CAA-1979D2D66926}"/>
              </a:ext>
            </a:extLst>
          </p:cNvPr>
          <p:cNvSpPr txBox="1"/>
          <p:nvPr/>
        </p:nvSpPr>
        <p:spPr>
          <a:xfrm>
            <a:off x="5715000" y="4980214"/>
            <a:ext cx="987136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Italy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64F53DC-687F-B1E4-DABF-DEEF18A44275}"/>
              </a:ext>
            </a:extLst>
          </p:cNvPr>
          <p:cNvSpPr txBox="1"/>
          <p:nvPr/>
        </p:nvSpPr>
        <p:spPr>
          <a:xfrm>
            <a:off x="93024" y="5812971"/>
            <a:ext cx="389114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Who painted the ceiling of the Sistine Chapel?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29B4293-81DB-4399-E3D1-532CC635930A}"/>
              </a:ext>
            </a:extLst>
          </p:cNvPr>
          <p:cNvSpPr txBox="1"/>
          <p:nvPr/>
        </p:nvSpPr>
        <p:spPr>
          <a:xfrm>
            <a:off x="4027714" y="5910448"/>
            <a:ext cx="214992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Michelangelo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FD2266B-5687-5FFD-C4EA-E8235E6541E4}"/>
              </a:ext>
            </a:extLst>
          </p:cNvPr>
          <p:cNvSpPr txBox="1"/>
          <p:nvPr/>
        </p:nvSpPr>
        <p:spPr>
          <a:xfrm>
            <a:off x="6368142" y="5724896"/>
            <a:ext cx="1580901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Leonardo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Da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Vinci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pic>
        <p:nvPicPr>
          <p:cNvPr id="20" name="Εικόνα 20" descr="Εικόνα που περιέχει κείμενο,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47C402BB-9F4E-294F-8056-585BA28F6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9309" y="424810"/>
            <a:ext cx="2149433" cy="2673393"/>
          </a:xfrm>
          <a:prstGeom prst="rect">
            <a:avLst/>
          </a:prstGeom>
        </p:spPr>
      </p:pic>
      <p:pic>
        <p:nvPicPr>
          <p:cNvPr id="21" name="Εικόνα 21" descr="Εικόνα που περιέχει άτομο, εσωτερικό, φύση, τζάκι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359EFBB0-7486-0B9B-E423-A0C09782C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8790" y="3361970"/>
            <a:ext cx="2208810" cy="320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3747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0BC8CD4-C58B-AADA-D9B3-61A4AADFE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-60407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  <a:t>The </a:t>
            </a:r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Renaissance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E201F2-67E5-5FFF-BA19-1BB853E709AC}"/>
              </a:ext>
            </a:extLst>
          </p:cNvPr>
          <p:cNvSpPr txBox="1"/>
          <p:nvPr/>
        </p:nvSpPr>
        <p:spPr>
          <a:xfrm>
            <a:off x="93023" y="1013361"/>
            <a:ext cx="518753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is another term that is sometimes used in reference to the Renaissance?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3798B3D-EC6C-9220-06F1-3EF38632BF8A}"/>
              </a:ext>
            </a:extLst>
          </p:cNvPr>
          <p:cNvSpPr txBox="1"/>
          <p:nvPr/>
        </p:nvSpPr>
        <p:spPr>
          <a:xfrm>
            <a:off x="5051958" y="1014350"/>
            <a:ext cx="1595746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The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New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World</a:t>
            </a:r>
            <a:endParaRPr lang="el-GR" sz="28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3030630-90C5-D8FC-9C5B-0B745382E2A2}"/>
              </a:ext>
            </a:extLst>
          </p:cNvPr>
          <p:cNvSpPr txBox="1"/>
          <p:nvPr/>
        </p:nvSpPr>
        <p:spPr>
          <a:xfrm>
            <a:off x="6835734" y="1016824"/>
            <a:ext cx="977240" cy="954107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Dark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Ages</a:t>
            </a:r>
            <a:endParaRPr lang="el-GR" sz="28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BBAD26A-2709-EFB4-77F5-F21EF7D4FC6E}"/>
              </a:ext>
            </a:extLst>
          </p:cNvPr>
          <p:cNvSpPr txBox="1"/>
          <p:nvPr/>
        </p:nvSpPr>
        <p:spPr>
          <a:xfrm>
            <a:off x="91539" y="2436915"/>
            <a:ext cx="281544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What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is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Galileo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known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for?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01782A1-CA57-4ACD-5979-ADF4CF620425}"/>
              </a:ext>
            </a:extLst>
          </p:cNvPr>
          <p:cNvSpPr txBox="1"/>
          <p:nvPr/>
        </p:nvSpPr>
        <p:spPr>
          <a:xfrm>
            <a:off x="2830285" y="2441862"/>
            <a:ext cx="133349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His</a:t>
            </a:r>
            <a:r>
              <a:rPr lang="el-GR" sz="2400" dirty="0">
                <a:solidFill>
                  <a:srgbClr val="000000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art</a:t>
            </a:r>
            <a:r>
              <a:rPr lang="el-GR" sz="2400" dirty="0">
                <a:solidFill>
                  <a:srgbClr val="000000"/>
                </a:solidFill>
                <a:latin typeface="Georgia"/>
                <a:cs typeface="Calibri"/>
              </a:rPr>
              <a:t> </a:t>
            </a:r>
          </a:p>
          <a:p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work</a:t>
            </a:r>
            <a:endParaRPr lang="el-GR" sz="2400" dirty="0" err="1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DE04DD3-EC54-7371-20EF-882C18F36F0C}"/>
              </a:ext>
            </a:extLst>
          </p:cNvPr>
          <p:cNvSpPr txBox="1"/>
          <p:nvPr/>
        </p:nvSpPr>
        <p:spPr>
          <a:xfrm>
            <a:off x="4438402" y="2436916"/>
            <a:ext cx="2998519" cy="830997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His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work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in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Science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and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Astronomy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A2F6709-8E64-6732-9727-5FCA304F4D3E}"/>
              </a:ext>
            </a:extLst>
          </p:cNvPr>
          <p:cNvSpPr txBox="1"/>
          <p:nvPr/>
        </p:nvSpPr>
        <p:spPr>
          <a:xfrm>
            <a:off x="93023" y="3428010"/>
            <a:ext cx="358436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was revolutionary during the Renaissance?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3821F7B-7DE9-5804-A30E-6A8536A95F8F}"/>
              </a:ext>
            </a:extLst>
          </p:cNvPr>
          <p:cNvSpPr txBox="1"/>
          <p:nvPr/>
        </p:nvSpPr>
        <p:spPr>
          <a:xfrm>
            <a:off x="3659083" y="3703615"/>
            <a:ext cx="2199408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Gutenberg's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printing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press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B979AFA-3D61-B80B-296D-3551A3952F05}"/>
              </a:ext>
            </a:extLst>
          </p:cNvPr>
          <p:cNvSpPr txBox="1"/>
          <p:nvPr/>
        </p:nvSpPr>
        <p:spPr>
          <a:xfrm>
            <a:off x="6313715" y="3706090"/>
            <a:ext cx="1360714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Church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E24C057-D344-F64B-95C4-2A47B96E49EE}"/>
              </a:ext>
            </a:extLst>
          </p:cNvPr>
          <p:cNvSpPr txBox="1"/>
          <p:nvPr/>
        </p:nvSpPr>
        <p:spPr>
          <a:xfrm>
            <a:off x="93023" y="4833257"/>
            <a:ext cx="395052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country was at the center of world culture?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06F93A0-2119-4AD1-8DF7-7DE63263A892}"/>
              </a:ext>
            </a:extLst>
          </p:cNvPr>
          <p:cNvSpPr txBox="1"/>
          <p:nvPr/>
        </p:nvSpPr>
        <p:spPr>
          <a:xfrm>
            <a:off x="3990604" y="4982688"/>
            <a:ext cx="129886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France</a:t>
            </a:r>
            <a:endParaRPr lang="el-GR" sz="2400">
              <a:solidFill>
                <a:schemeClr val="bg1"/>
              </a:solidFill>
              <a:latin typeface="Georgia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470285-A982-6E40-7CAA-1979D2D66926}"/>
              </a:ext>
            </a:extLst>
          </p:cNvPr>
          <p:cNvSpPr txBox="1"/>
          <p:nvPr/>
        </p:nvSpPr>
        <p:spPr>
          <a:xfrm>
            <a:off x="5715000" y="4980214"/>
            <a:ext cx="987136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Italy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64F53DC-687F-B1E4-DABF-DEEF18A44275}"/>
              </a:ext>
            </a:extLst>
          </p:cNvPr>
          <p:cNvSpPr txBox="1"/>
          <p:nvPr/>
        </p:nvSpPr>
        <p:spPr>
          <a:xfrm>
            <a:off x="93024" y="5812971"/>
            <a:ext cx="389114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Who painted the ceiling of the Sistine Chapel?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29B4293-81DB-4399-E3D1-532CC635930A}"/>
              </a:ext>
            </a:extLst>
          </p:cNvPr>
          <p:cNvSpPr txBox="1"/>
          <p:nvPr/>
        </p:nvSpPr>
        <p:spPr>
          <a:xfrm>
            <a:off x="4027714" y="5910448"/>
            <a:ext cx="214992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Michelangelo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FD2266B-5687-5FFD-C4EA-E8235E6541E4}"/>
              </a:ext>
            </a:extLst>
          </p:cNvPr>
          <p:cNvSpPr txBox="1"/>
          <p:nvPr/>
        </p:nvSpPr>
        <p:spPr>
          <a:xfrm>
            <a:off x="6368142" y="5724896"/>
            <a:ext cx="1580901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Leonardo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Da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Vinci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pic>
        <p:nvPicPr>
          <p:cNvPr id="20" name="Εικόνα 20" descr="Εικόνα που περιέχει κείμενο,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47C402BB-9F4E-294F-8056-585BA28F6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9309" y="424810"/>
            <a:ext cx="2149433" cy="2673393"/>
          </a:xfrm>
          <a:prstGeom prst="rect">
            <a:avLst/>
          </a:prstGeom>
        </p:spPr>
      </p:pic>
      <p:pic>
        <p:nvPicPr>
          <p:cNvPr id="21" name="Εικόνα 21" descr="Εικόνα που περιέχει άτομο, εσωτερικό, φύση, τζάκι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359EFBB0-7486-0B9B-E423-A0C09782C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8790" y="3361970"/>
            <a:ext cx="2208810" cy="320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8531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0BC8CD4-C58B-AADA-D9B3-61A4AADFE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-60407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  <a:t>The </a:t>
            </a:r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Renaissance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E201F2-67E5-5FFF-BA19-1BB853E709AC}"/>
              </a:ext>
            </a:extLst>
          </p:cNvPr>
          <p:cNvSpPr txBox="1"/>
          <p:nvPr/>
        </p:nvSpPr>
        <p:spPr>
          <a:xfrm>
            <a:off x="93023" y="1013361"/>
            <a:ext cx="518753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is another term that is sometimes used in reference to the Renaissance?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3798B3D-EC6C-9220-06F1-3EF38632BF8A}"/>
              </a:ext>
            </a:extLst>
          </p:cNvPr>
          <p:cNvSpPr txBox="1"/>
          <p:nvPr/>
        </p:nvSpPr>
        <p:spPr>
          <a:xfrm>
            <a:off x="5051958" y="1014350"/>
            <a:ext cx="1595746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The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New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World</a:t>
            </a:r>
            <a:endParaRPr lang="el-GR" sz="28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3030630-90C5-D8FC-9C5B-0B745382E2A2}"/>
              </a:ext>
            </a:extLst>
          </p:cNvPr>
          <p:cNvSpPr txBox="1"/>
          <p:nvPr/>
        </p:nvSpPr>
        <p:spPr>
          <a:xfrm>
            <a:off x="6835734" y="1016824"/>
            <a:ext cx="977240" cy="954107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Dark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Ages</a:t>
            </a:r>
            <a:endParaRPr lang="el-GR" sz="28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BBAD26A-2709-EFB4-77F5-F21EF7D4FC6E}"/>
              </a:ext>
            </a:extLst>
          </p:cNvPr>
          <p:cNvSpPr txBox="1"/>
          <p:nvPr/>
        </p:nvSpPr>
        <p:spPr>
          <a:xfrm>
            <a:off x="91539" y="2436915"/>
            <a:ext cx="281544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What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is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Galileo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known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for?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01782A1-CA57-4ACD-5979-ADF4CF620425}"/>
              </a:ext>
            </a:extLst>
          </p:cNvPr>
          <p:cNvSpPr txBox="1"/>
          <p:nvPr/>
        </p:nvSpPr>
        <p:spPr>
          <a:xfrm>
            <a:off x="2830285" y="2441862"/>
            <a:ext cx="133349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His</a:t>
            </a:r>
            <a:r>
              <a:rPr lang="el-GR" sz="2400" dirty="0">
                <a:solidFill>
                  <a:srgbClr val="000000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art</a:t>
            </a:r>
            <a:r>
              <a:rPr lang="el-GR" sz="2400" dirty="0">
                <a:solidFill>
                  <a:srgbClr val="000000"/>
                </a:solidFill>
                <a:latin typeface="Georgia"/>
                <a:cs typeface="Calibri"/>
              </a:rPr>
              <a:t> </a:t>
            </a:r>
          </a:p>
          <a:p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work</a:t>
            </a:r>
            <a:endParaRPr lang="el-GR" sz="2400" dirty="0" err="1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DE04DD3-EC54-7371-20EF-882C18F36F0C}"/>
              </a:ext>
            </a:extLst>
          </p:cNvPr>
          <p:cNvSpPr txBox="1"/>
          <p:nvPr/>
        </p:nvSpPr>
        <p:spPr>
          <a:xfrm>
            <a:off x="4438402" y="2436916"/>
            <a:ext cx="2998519" cy="830997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His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work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in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Science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and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Astronomy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A2F6709-8E64-6732-9727-5FCA304F4D3E}"/>
              </a:ext>
            </a:extLst>
          </p:cNvPr>
          <p:cNvSpPr txBox="1"/>
          <p:nvPr/>
        </p:nvSpPr>
        <p:spPr>
          <a:xfrm>
            <a:off x="93023" y="3428010"/>
            <a:ext cx="358436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was revolutionary during the Renaissance?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3821F7B-7DE9-5804-A30E-6A8536A95F8F}"/>
              </a:ext>
            </a:extLst>
          </p:cNvPr>
          <p:cNvSpPr txBox="1"/>
          <p:nvPr/>
        </p:nvSpPr>
        <p:spPr>
          <a:xfrm>
            <a:off x="3659083" y="3703615"/>
            <a:ext cx="2199408" cy="830997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Gutenberg's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printing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press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B979AFA-3D61-B80B-296D-3551A3952F05}"/>
              </a:ext>
            </a:extLst>
          </p:cNvPr>
          <p:cNvSpPr txBox="1"/>
          <p:nvPr/>
        </p:nvSpPr>
        <p:spPr>
          <a:xfrm>
            <a:off x="6313715" y="3706090"/>
            <a:ext cx="1360714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Church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E24C057-D344-F64B-95C4-2A47B96E49EE}"/>
              </a:ext>
            </a:extLst>
          </p:cNvPr>
          <p:cNvSpPr txBox="1"/>
          <p:nvPr/>
        </p:nvSpPr>
        <p:spPr>
          <a:xfrm>
            <a:off x="93023" y="4833257"/>
            <a:ext cx="395052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country was at the center of world culture?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06F93A0-2119-4AD1-8DF7-7DE63263A892}"/>
              </a:ext>
            </a:extLst>
          </p:cNvPr>
          <p:cNvSpPr txBox="1"/>
          <p:nvPr/>
        </p:nvSpPr>
        <p:spPr>
          <a:xfrm>
            <a:off x="3990604" y="4982688"/>
            <a:ext cx="129886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France</a:t>
            </a:r>
            <a:endParaRPr lang="el-GR" sz="2400">
              <a:solidFill>
                <a:schemeClr val="bg1"/>
              </a:solidFill>
              <a:latin typeface="Georgia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470285-A982-6E40-7CAA-1979D2D66926}"/>
              </a:ext>
            </a:extLst>
          </p:cNvPr>
          <p:cNvSpPr txBox="1"/>
          <p:nvPr/>
        </p:nvSpPr>
        <p:spPr>
          <a:xfrm>
            <a:off x="5715000" y="4980214"/>
            <a:ext cx="987136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Italy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64F53DC-687F-B1E4-DABF-DEEF18A44275}"/>
              </a:ext>
            </a:extLst>
          </p:cNvPr>
          <p:cNvSpPr txBox="1"/>
          <p:nvPr/>
        </p:nvSpPr>
        <p:spPr>
          <a:xfrm>
            <a:off x="93024" y="5812971"/>
            <a:ext cx="389114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Who painted the ceiling of the Sistine Chapel?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29B4293-81DB-4399-E3D1-532CC635930A}"/>
              </a:ext>
            </a:extLst>
          </p:cNvPr>
          <p:cNvSpPr txBox="1"/>
          <p:nvPr/>
        </p:nvSpPr>
        <p:spPr>
          <a:xfrm>
            <a:off x="4027714" y="5910448"/>
            <a:ext cx="214992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Michelangelo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FD2266B-5687-5FFD-C4EA-E8235E6541E4}"/>
              </a:ext>
            </a:extLst>
          </p:cNvPr>
          <p:cNvSpPr txBox="1"/>
          <p:nvPr/>
        </p:nvSpPr>
        <p:spPr>
          <a:xfrm>
            <a:off x="6368142" y="5724896"/>
            <a:ext cx="1580901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Leonardo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Da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Vinci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pic>
        <p:nvPicPr>
          <p:cNvPr id="20" name="Εικόνα 20" descr="Εικόνα που περιέχει κείμενο,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47C402BB-9F4E-294F-8056-585BA28F6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9309" y="424810"/>
            <a:ext cx="2149433" cy="2673393"/>
          </a:xfrm>
          <a:prstGeom prst="rect">
            <a:avLst/>
          </a:prstGeom>
        </p:spPr>
      </p:pic>
      <p:pic>
        <p:nvPicPr>
          <p:cNvPr id="21" name="Εικόνα 21" descr="Εικόνα που περιέχει άτομο, εσωτερικό, φύση, τζάκι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359EFBB0-7486-0B9B-E423-A0C09782C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8790" y="3361970"/>
            <a:ext cx="2208810" cy="320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143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0BC8CD4-C58B-AADA-D9B3-61A4AADFE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-60407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  <a:t>The </a:t>
            </a:r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Renaissance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E201F2-67E5-5FFF-BA19-1BB853E709AC}"/>
              </a:ext>
            </a:extLst>
          </p:cNvPr>
          <p:cNvSpPr txBox="1"/>
          <p:nvPr/>
        </p:nvSpPr>
        <p:spPr>
          <a:xfrm>
            <a:off x="93023" y="1013361"/>
            <a:ext cx="518753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is another term that is sometimes used in reference to the Renaissance?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3798B3D-EC6C-9220-06F1-3EF38632BF8A}"/>
              </a:ext>
            </a:extLst>
          </p:cNvPr>
          <p:cNvSpPr txBox="1"/>
          <p:nvPr/>
        </p:nvSpPr>
        <p:spPr>
          <a:xfrm>
            <a:off x="5051958" y="1014350"/>
            <a:ext cx="1595746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The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New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World</a:t>
            </a:r>
            <a:endParaRPr lang="el-GR" sz="28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3030630-90C5-D8FC-9C5B-0B745382E2A2}"/>
              </a:ext>
            </a:extLst>
          </p:cNvPr>
          <p:cNvSpPr txBox="1"/>
          <p:nvPr/>
        </p:nvSpPr>
        <p:spPr>
          <a:xfrm>
            <a:off x="6835734" y="1016824"/>
            <a:ext cx="977240" cy="954107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Dark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Ages</a:t>
            </a:r>
            <a:endParaRPr lang="el-GR" sz="28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BBAD26A-2709-EFB4-77F5-F21EF7D4FC6E}"/>
              </a:ext>
            </a:extLst>
          </p:cNvPr>
          <p:cNvSpPr txBox="1"/>
          <p:nvPr/>
        </p:nvSpPr>
        <p:spPr>
          <a:xfrm>
            <a:off x="91539" y="2436915"/>
            <a:ext cx="281544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What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is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Galileo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known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for?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01782A1-CA57-4ACD-5979-ADF4CF620425}"/>
              </a:ext>
            </a:extLst>
          </p:cNvPr>
          <p:cNvSpPr txBox="1"/>
          <p:nvPr/>
        </p:nvSpPr>
        <p:spPr>
          <a:xfrm>
            <a:off x="2830285" y="2441862"/>
            <a:ext cx="133349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His</a:t>
            </a:r>
            <a:r>
              <a:rPr lang="el-GR" sz="2400" dirty="0">
                <a:solidFill>
                  <a:srgbClr val="000000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art</a:t>
            </a:r>
            <a:r>
              <a:rPr lang="el-GR" sz="2400" dirty="0">
                <a:solidFill>
                  <a:srgbClr val="000000"/>
                </a:solidFill>
                <a:latin typeface="Georgia"/>
                <a:cs typeface="Calibri"/>
              </a:rPr>
              <a:t> </a:t>
            </a:r>
          </a:p>
          <a:p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work</a:t>
            </a:r>
            <a:endParaRPr lang="el-GR" sz="2400" dirty="0" err="1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DE04DD3-EC54-7371-20EF-882C18F36F0C}"/>
              </a:ext>
            </a:extLst>
          </p:cNvPr>
          <p:cNvSpPr txBox="1"/>
          <p:nvPr/>
        </p:nvSpPr>
        <p:spPr>
          <a:xfrm>
            <a:off x="4438402" y="2436916"/>
            <a:ext cx="2998519" cy="830997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His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work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in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Science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and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Astronomy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A2F6709-8E64-6732-9727-5FCA304F4D3E}"/>
              </a:ext>
            </a:extLst>
          </p:cNvPr>
          <p:cNvSpPr txBox="1"/>
          <p:nvPr/>
        </p:nvSpPr>
        <p:spPr>
          <a:xfrm>
            <a:off x="93023" y="3428010"/>
            <a:ext cx="358436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was revolutionary during the Renaissance?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3821F7B-7DE9-5804-A30E-6A8536A95F8F}"/>
              </a:ext>
            </a:extLst>
          </p:cNvPr>
          <p:cNvSpPr txBox="1"/>
          <p:nvPr/>
        </p:nvSpPr>
        <p:spPr>
          <a:xfrm>
            <a:off x="3659083" y="3703615"/>
            <a:ext cx="2199408" cy="830997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Gutenberg's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printing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press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B979AFA-3D61-B80B-296D-3551A3952F05}"/>
              </a:ext>
            </a:extLst>
          </p:cNvPr>
          <p:cNvSpPr txBox="1"/>
          <p:nvPr/>
        </p:nvSpPr>
        <p:spPr>
          <a:xfrm>
            <a:off x="6313715" y="3706090"/>
            <a:ext cx="1360714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Church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E24C057-D344-F64B-95C4-2A47B96E49EE}"/>
              </a:ext>
            </a:extLst>
          </p:cNvPr>
          <p:cNvSpPr txBox="1"/>
          <p:nvPr/>
        </p:nvSpPr>
        <p:spPr>
          <a:xfrm>
            <a:off x="93023" y="4833257"/>
            <a:ext cx="395052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country was at the center of world culture?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06F93A0-2119-4AD1-8DF7-7DE63263A892}"/>
              </a:ext>
            </a:extLst>
          </p:cNvPr>
          <p:cNvSpPr txBox="1"/>
          <p:nvPr/>
        </p:nvSpPr>
        <p:spPr>
          <a:xfrm>
            <a:off x="3990604" y="4982688"/>
            <a:ext cx="129886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France</a:t>
            </a:r>
            <a:endParaRPr lang="el-GR" sz="2400">
              <a:solidFill>
                <a:schemeClr val="bg1"/>
              </a:solidFill>
              <a:latin typeface="Georgia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470285-A982-6E40-7CAA-1979D2D66926}"/>
              </a:ext>
            </a:extLst>
          </p:cNvPr>
          <p:cNvSpPr txBox="1"/>
          <p:nvPr/>
        </p:nvSpPr>
        <p:spPr>
          <a:xfrm>
            <a:off x="5715000" y="4980214"/>
            <a:ext cx="987136" cy="461665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Italy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64F53DC-687F-B1E4-DABF-DEEF18A44275}"/>
              </a:ext>
            </a:extLst>
          </p:cNvPr>
          <p:cNvSpPr txBox="1"/>
          <p:nvPr/>
        </p:nvSpPr>
        <p:spPr>
          <a:xfrm>
            <a:off x="93024" y="5812971"/>
            <a:ext cx="389114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Who painted the ceiling of the Sistine Chapel?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29B4293-81DB-4399-E3D1-532CC635930A}"/>
              </a:ext>
            </a:extLst>
          </p:cNvPr>
          <p:cNvSpPr txBox="1"/>
          <p:nvPr/>
        </p:nvSpPr>
        <p:spPr>
          <a:xfrm>
            <a:off x="4027714" y="5910448"/>
            <a:ext cx="214992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Michelangelo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FD2266B-5687-5FFD-C4EA-E8235E6541E4}"/>
              </a:ext>
            </a:extLst>
          </p:cNvPr>
          <p:cNvSpPr txBox="1"/>
          <p:nvPr/>
        </p:nvSpPr>
        <p:spPr>
          <a:xfrm>
            <a:off x="6368142" y="5724896"/>
            <a:ext cx="1580901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Leonardo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Da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Vinci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pic>
        <p:nvPicPr>
          <p:cNvPr id="20" name="Εικόνα 20" descr="Εικόνα που περιέχει κείμενο,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47C402BB-9F4E-294F-8056-585BA28F6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9309" y="424810"/>
            <a:ext cx="2149433" cy="2673393"/>
          </a:xfrm>
          <a:prstGeom prst="rect">
            <a:avLst/>
          </a:prstGeom>
        </p:spPr>
      </p:pic>
      <p:pic>
        <p:nvPicPr>
          <p:cNvPr id="21" name="Εικόνα 21" descr="Εικόνα που περιέχει άτομο, εσωτερικό, φύση, τζάκι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359EFBB0-7486-0B9B-E423-A0C09782C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8790" y="3361970"/>
            <a:ext cx="2208810" cy="320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9583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0BC8CD4-C58B-AADA-D9B3-61A4AADFE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-60407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  <a:t>The </a:t>
            </a:r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Renaissance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E201F2-67E5-5FFF-BA19-1BB853E709AC}"/>
              </a:ext>
            </a:extLst>
          </p:cNvPr>
          <p:cNvSpPr txBox="1"/>
          <p:nvPr/>
        </p:nvSpPr>
        <p:spPr>
          <a:xfrm>
            <a:off x="93023" y="1013361"/>
            <a:ext cx="518753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is another term that is sometimes used in reference to the Renaissance?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3798B3D-EC6C-9220-06F1-3EF38632BF8A}"/>
              </a:ext>
            </a:extLst>
          </p:cNvPr>
          <p:cNvSpPr txBox="1"/>
          <p:nvPr/>
        </p:nvSpPr>
        <p:spPr>
          <a:xfrm>
            <a:off x="5051958" y="1014350"/>
            <a:ext cx="1595746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The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New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World</a:t>
            </a:r>
            <a:endParaRPr lang="el-GR" sz="28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3030630-90C5-D8FC-9C5B-0B745382E2A2}"/>
              </a:ext>
            </a:extLst>
          </p:cNvPr>
          <p:cNvSpPr txBox="1"/>
          <p:nvPr/>
        </p:nvSpPr>
        <p:spPr>
          <a:xfrm>
            <a:off x="6835734" y="1016824"/>
            <a:ext cx="977240" cy="954107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Dark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Ages</a:t>
            </a:r>
            <a:endParaRPr lang="el-GR" sz="28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BBAD26A-2709-EFB4-77F5-F21EF7D4FC6E}"/>
              </a:ext>
            </a:extLst>
          </p:cNvPr>
          <p:cNvSpPr txBox="1"/>
          <p:nvPr/>
        </p:nvSpPr>
        <p:spPr>
          <a:xfrm>
            <a:off x="91539" y="2436915"/>
            <a:ext cx="281544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What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is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Galileo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known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for?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01782A1-CA57-4ACD-5979-ADF4CF620425}"/>
              </a:ext>
            </a:extLst>
          </p:cNvPr>
          <p:cNvSpPr txBox="1"/>
          <p:nvPr/>
        </p:nvSpPr>
        <p:spPr>
          <a:xfrm>
            <a:off x="2830285" y="2441862"/>
            <a:ext cx="133349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His</a:t>
            </a:r>
            <a:r>
              <a:rPr lang="el-GR" sz="2400" dirty="0">
                <a:solidFill>
                  <a:srgbClr val="000000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art</a:t>
            </a:r>
            <a:r>
              <a:rPr lang="el-GR" sz="2400" dirty="0">
                <a:solidFill>
                  <a:srgbClr val="000000"/>
                </a:solidFill>
                <a:latin typeface="Georgia"/>
                <a:cs typeface="Calibri"/>
              </a:rPr>
              <a:t> </a:t>
            </a:r>
          </a:p>
          <a:p>
            <a:r>
              <a:rPr lang="el-GR" sz="2400" dirty="0" err="1">
                <a:solidFill>
                  <a:srgbClr val="000000"/>
                </a:solidFill>
                <a:latin typeface="Georgia"/>
                <a:cs typeface="Calibri"/>
              </a:rPr>
              <a:t>work</a:t>
            </a:r>
            <a:endParaRPr lang="el-GR" sz="2400" dirty="0" err="1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DE04DD3-EC54-7371-20EF-882C18F36F0C}"/>
              </a:ext>
            </a:extLst>
          </p:cNvPr>
          <p:cNvSpPr txBox="1"/>
          <p:nvPr/>
        </p:nvSpPr>
        <p:spPr>
          <a:xfrm>
            <a:off x="4438402" y="2436916"/>
            <a:ext cx="2998519" cy="830997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His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work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in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Science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and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Astronomy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A2F6709-8E64-6732-9727-5FCA304F4D3E}"/>
              </a:ext>
            </a:extLst>
          </p:cNvPr>
          <p:cNvSpPr txBox="1"/>
          <p:nvPr/>
        </p:nvSpPr>
        <p:spPr>
          <a:xfrm>
            <a:off x="93023" y="3428010"/>
            <a:ext cx="358436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was revolutionary during the Renaissance?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3821F7B-7DE9-5804-A30E-6A8536A95F8F}"/>
              </a:ext>
            </a:extLst>
          </p:cNvPr>
          <p:cNvSpPr txBox="1"/>
          <p:nvPr/>
        </p:nvSpPr>
        <p:spPr>
          <a:xfrm>
            <a:off x="3659083" y="3703615"/>
            <a:ext cx="2199408" cy="830997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Gutenberg's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printing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press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B979AFA-3D61-B80B-296D-3551A3952F05}"/>
              </a:ext>
            </a:extLst>
          </p:cNvPr>
          <p:cNvSpPr txBox="1"/>
          <p:nvPr/>
        </p:nvSpPr>
        <p:spPr>
          <a:xfrm>
            <a:off x="6313715" y="3706090"/>
            <a:ext cx="1360714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Church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E24C057-D344-F64B-95C4-2A47B96E49EE}"/>
              </a:ext>
            </a:extLst>
          </p:cNvPr>
          <p:cNvSpPr txBox="1"/>
          <p:nvPr/>
        </p:nvSpPr>
        <p:spPr>
          <a:xfrm>
            <a:off x="93023" y="4833257"/>
            <a:ext cx="395052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What country was at the center of world culture?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06F93A0-2119-4AD1-8DF7-7DE63263A892}"/>
              </a:ext>
            </a:extLst>
          </p:cNvPr>
          <p:cNvSpPr txBox="1"/>
          <p:nvPr/>
        </p:nvSpPr>
        <p:spPr>
          <a:xfrm>
            <a:off x="3990604" y="4982688"/>
            <a:ext cx="129886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France</a:t>
            </a:r>
            <a:endParaRPr lang="el-GR" sz="2400">
              <a:solidFill>
                <a:schemeClr val="bg1"/>
              </a:solidFill>
              <a:latin typeface="Georgia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470285-A982-6E40-7CAA-1979D2D66926}"/>
              </a:ext>
            </a:extLst>
          </p:cNvPr>
          <p:cNvSpPr txBox="1"/>
          <p:nvPr/>
        </p:nvSpPr>
        <p:spPr>
          <a:xfrm>
            <a:off x="5715000" y="4980214"/>
            <a:ext cx="987136" cy="461665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Italy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64F53DC-687F-B1E4-DABF-DEEF18A44275}"/>
              </a:ext>
            </a:extLst>
          </p:cNvPr>
          <p:cNvSpPr txBox="1"/>
          <p:nvPr/>
        </p:nvSpPr>
        <p:spPr>
          <a:xfrm>
            <a:off x="93024" y="5812971"/>
            <a:ext cx="389114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Who painted the ceiling of the Sistine Chapel?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29B4293-81DB-4399-E3D1-532CC635930A}"/>
              </a:ext>
            </a:extLst>
          </p:cNvPr>
          <p:cNvSpPr txBox="1"/>
          <p:nvPr/>
        </p:nvSpPr>
        <p:spPr>
          <a:xfrm>
            <a:off x="4027714" y="5910448"/>
            <a:ext cx="2149928" cy="461665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Michelangelo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FD2266B-5687-5FFD-C4EA-E8235E6541E4}"/>
              </a:ext>
            </a:extLst>
          </p:cNvPr>
          <p:cNvSpPr txBox="1"/>
          <p:nvPr/>
        </p:nvSpPr>
        <p:spPr>
          <a:xfrm>
            <a:off x="6368142" y="5724896"/>
            <a:ext cx="1580901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Leonardo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Da</a:t>
            </a:r>
            <a:r>
              <a:rPr lang="el-GR" sz="24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Vinci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pic>
        <p:nvPicPr>
          <p:cNvPr id="20" name="Εικόνα 20" descr="Εικόνα που περιέχει κείμενο,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47C402BB-9F4E-294F-8056-585BA28F6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9309" y="424810"/>
            <a:ext cx="2149433" cy="2673393"/>
          </a:xfrm>
          <a:prstGeom prst="rect">
            <a:avLst/>
          </a:prstGeom>
        </p:spPr>
      </p:pic>
      <p:pic>
        <p:nvPicPr>
          <p:cNvPr id="21" name="Εικόνα 21" descr="Εικόνα που περιέχει άτομο, εσωτερικό, φύση, τζάκι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359EFBB0-7486-0B9B-E423-A0C09782C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8790" y="3361970"/>
            <a:ext cx="2208810" cy="320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436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5AB59FE-C3D4-2D64-B2F9-D2DF64C3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60" y="2077150"/>
            <a:ext cx="5102432" cy="1770887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Thank</a:t>
            </a:r>
            <a: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  <a:t> </a:t>
            </a:r>
            <a:b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</a:br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you</a:t>
            </a:r>
            <a: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  <a:t> for </a:t>
            </a:r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your</a:t>
            </a:r>
            <a: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  <a:t> </a:t>
            </a:r>
            <a:b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</a:br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consideration</a:t>
            </a:r>
            <a: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  <a:t>!!!</a:t>
            </a:r>
            <a:endParaRPr lang="el-GR" dirty="0">
              <a:solidFill>
                <a:schemeClr val="bg1"/>
              </a:solidFill>
              <a:latin typeface="Georgia"/>
            </a:endParaRPr>
          </a:p>
        </p:txBody>
      </p:sp>
      <p:pic>
        <p:nvPicPr>
          <p:cNvPr id="3" name="Εικόνα 3" descr="Εικόνα που περιέχει χορευτής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70283E04-19C4-5FA3-5720-F33BD90C5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444" y="998518"/>
            <a:ext cx="5040203" cy="392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053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00CFDE8-9A1B-E029-ABFB-4CF04E127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l-GR" sz="5400" dirty="0">
                <a:solidFill>
                  <a:schemeClr val="bg1"/>
                </a:solidFill>
                <a:latin typeface="Georgia"/>
                <a:cs typeface="Calibri Light"/>
              </a:rPr>
              <a:t>The </a:t>
            </a:r>
            <a:r>
              <a:rPr lang="el-GR" sz="5400" dirty="0" err="1">
                <a:solidFill>
                  <a:schemeClr val="bg1"/>
                </a:solidFill>
                <a:latin typeface="Georgia"/>
                <a:cs typeface="Calibri Light"/>
              </a:rPr>
              <a:t>content</a:t>
            </a:r>
            <a:endParaRPr lang="el-GR" sz="5400">
              <a:solidFill>
                <a:schemeClr val="bg1"/>
              </a:solidFill>
              <a:latin typeface="Georgia"/>
              <a:cs typeface="Calibri Light"/>
            </a:endParaRPr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xmlns="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D955361-6901-5955-AC7C-9F948BE0D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2200" dirty="0">
                <a:solidFill>
                  <a:schemeClr val="bg1"/>
                </a:solidFill>
                <a:latin typeface="Georgia"/>
                <a:cs typeface="Calibri" panose="020F0502020204030204"/>
              </a:rPr>
              <a:t>The </a:t>
            </a:r>
            <a:r>
              <a:rPr lang="el-GR" sz="2200" dirty="0" err="1">
                <a:solidFill>
                  <a:schemeClr val="bg1"/>
                </a:solidFill>
                <a:latin typeface="Georgia"/>
                <a:cs typeface="Calibri" panose="020F0502020204030204"/>
              </a:rPr>
              <a:t>Trojan</a:t>
            </a:r>
            <a:r>
              <a:rPr lang="el-GR" sz="2200" dirty="0">
                <a:solidFill>
                  <a:schemeClr val="bg1"/>
                </a:solidFill>
                <a:latin typeface="Georgia"/>
                <a:cs typeface="Calibri" panose="020F0502020204030204"/>
              </a:rPr>
              <a:t> </a:t>
            </a:r>
            <a:r>
              <a:rPr lang="el-GR" sz="2200" dirty="0" err="1">
                <a:solidFill>
                  <a:schemeClr val="bg1"/>
                </a:solidFill>
                <a:latin typeface="Georgia"/>
                <a:cs typeface="Calibri" panose="020F0502020204030204"/>
              </a:rPr>
              <a:t>War</a:t>
            </a:r>
            <a:endParaRPr lang="el-GR" sz="2200">
              <a:solidFill>
                <a:schemeClr val="bg1"/>
              </a:solidFill>
              <a:latin typeface="Georgia"/>
              <a:cs typeface="Calibri" panose="020F0502020204030204"/>
            </a:endParaRPr>
          </a:p>
          <a:p>
            <a:r>
              <a:rPr lang="el-GR" sz="2200" dirty="0" err="1">
                <a:solidFill>
                  <a:schemeClr val="bg1"/>
                </a:solidFill>
                <a:latin typeface="Georgia"/>
                <a:cs typeface="Calibri" panose="020F0502020204030204"/>
              </a:rPr>
              <a:t>Alexander</a:t>
            </a:r>
            <a:r>
              <a:rPr lang="el-GR" sz="2200" dirty="0">
                <a:solidFill>
                  <a:schemeClr val="bg1"/>
                </a:solidFill>
                <a:latin typeface="Georgia"/>
                <a:cs typeface="Calibri" panose="020F0502020204030204"/>
              </a:rPr>
              <a:t> the </a:t>
            </a:r>
            <a:r>
              <a:rPr lang="el-GR" sz="2200" dirty="0" err="1">
                <a:solidFill>
                  <a:schemeClr val="bg1"/>
                </a:solidFill>
                <a:latin typeface="Georgia"/>
                <a:cs typeface="Calibri" panose="020F0502020204030204"/>
              </a:rPr>
              <a:t>Great</a:t>
            </a:r>
            <a:endParaRPr lang="el-GR" sz="2200">
              <a:solidFill>
                <a:schemeClr val="bg1"/>
              </a:solidFill>
              <a:latin typeface="Georgia"/>
              <a:cs typeface="Calibri" panose="020F0502020204030204"/>
            </a:endParaRPr>
          </a:p>
          <a:p>
            <a:r>
              <a:rPr lang="el-GR" sz="2200" dirty="0">
                <a:solidFill>
                  <a:schemeClr val="bg1"/>
                </a:solidFill>
                <a:latin typeface="Georgia"/>
                <a:cs typeface="Calibri" panose="020F0502020204030204"/>
              </a:rPr>
              <a:t>The </a:t>
            </a:r>
            <a:r>
              <a:rPr lang="el-GR" sz="2200" dirty="0" err="1">
                <a:solidFill>
                  <a:schemeClr val="bg1"/>
                </a:solidFill>
                <a:latin typeface="Georgia"/>
                <a:cs typeface="Calibri" panose="020F0502020204030204"/>
              </a:rPr>
              <a:t>Renaissance</a:t>
            </a:r>
            <a:endParaRPr lang="el-GR" sz="2200">
              <a:solidFill>
                <a:schemeClr val="bg1"/>
              </a:solidFill>
              <a:latin typeface="Georgia"/>
              <a:cs typeface="Calibri" panose="020F0502020204030204"/>
            </a:endParaRPr>
          </a:p>
        </p:txBody>
      </p:sp>
      <p:pic>
        <p:nvPicPr>
          <p:cNvPr id="5" name="Εικόνα 5" descr="Εικόνα που περιέχει άτομο, ξύλινος, πόδια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25BE0BF-F4A1-9DF1-BBDB-FF2529893C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046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26146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4000CA2-B81E-7C28-8964-F3583D6C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97" y="117722"/>
            <a:ext cx="10515600" cy="1325563"/>
          </a:xfrm>
        </p:spPr>
        <p:txBody>
          <a:bodyPr/>
          <a:lstStyle/>
          <a:p>
            <a:r>
              <a:rPr lang="el-GR" i="1" dirty="0">
                <a:solidFill>
                  <a:schemeClr val="bg1"/>
                </a:solidFill>
                <a:latin typeface="Georgia"/>
                <a:cs typeface="Calibri Light"/>
              </a:rPr>
              <a:t>The </a:t>
            </a:r>
            <a:r>
              <a:rPr lang="el-GR" i="1" dirty="0" err="1">
                <a:solidFill>
                  <a:schemeClr val="bg1"/>
                </a:solidFill>
                <a:latin typeface="Georgia"/>
                <a:cs typeface="Calibri Light"/>
              </a:rPr>
              <a:t>Trojan</a:t>
            </a:r>
            <a:r>
              <a:rPr lang="el-GR" i="1" dirty="0">
                <a:solidFill>
                  <a:schemeClr val="bg1"/>
                </a:solidFill>
                <a:latin typeface="Georgia"/>
                <a:cs typeface="Calibri Light"/>
              </a:rPr>
              <a:t> </a:t>
            </a:r>
            <a:r>
              <a:rPr lang="el-GR" i="1" dirty="0" err="1">
                <a:solidFill>
                  <a:schemeClr val="bg1"/>
                </a:solidFill>
                <a:latin typeface="Georgia"/>
                <a:cs typeface="Calibri Light"/>
              </a:rPr>
              <a:t>War</a:t>
            </a:r>
            <a:endParaRPr lang="el-GR" i="1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5CA6A00-34B8-A269-0945-A145FAE6D7D4}"/>
              </a:ext>
            </a:extLst>
          </p:cNvPr>
          <p:cNvSpPr txBox="1"/>
          <p:nvPr/>
        </p:nvSpPr>
        <p:spPr>
          <a:xfrm>
            <a:off x="84115" y="1323603"/>
            <a:ext cx="493023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Troy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withstood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a Greek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siege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for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how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many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years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6FFD862-25A2-8C22-75FC-23C199E701A2}"/>
              </a:ext>
            </a:extLst>
          </p:cNvPr>
          <p:cNvSpPr txBox="1"/>
          <p:nvPr/>
        </p:nvSpPr>
        <p:spPr>
          <a:xfrm>
            <a:off x="5081650" y="1425039"/>
            <a:ext cx="655616" cy="584775"/>
          </a:xfrm>
          <a:prstGeom prst="rect">
            <a:avLst/>
          </a:prstGeom>
          <a:solidFill>
            <a:srgbClr val="D4BE9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>
                <a:cs typeface="Calibri"/>
              </a:rPr>
              <a:t>10</a:t>
            </a:r>
            <a:endParaRPr lang="el-GR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8B59C72-CFD2-EA2A-283B-BB0030B6D8C0}"/>
              </a:ext>
            </a:extLst>
          </p:cNvPr>
          <p:cNvSpPr txBox="1"/>
          <p:nvPr/>
        </p:nvSpPr>
        <p:spPr>
          <a:xfrm>
            <a:off x="6099959" y="1428998"/>
            <a:ext cx="4572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1A1A1A"/>
                </a:solidFill>
                <a:latin typeface="Georgia"/>
              </a:rPr>
              <a:t>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A6D657-A9BD-5A51-8B9A-5519895B7DC7}"/>
              </a:ext>
            </a:extLst>
          </p:cNvPr>
          <p:cNvSpPr txBox="1"/>
          <p:nvPr/>
        </p:nvSpPr>
        <p:spPr>
          <a:xfrm>
            <a:off x="6939643" y="1447304"/>
            <a:ext cx="65561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  <a:cs typeface="Calibri"/>
              </a:rPr>
              <a:t>12</a:t>
            </a: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776F3E4-9AFE-8DAB-8D7C-7337F350A4C4}"/>
              </a:ext>
            </a:extLst>
          </p:cNvPr>
          <p:cNvSpPr txBox="1"/>
          <p:nvPr/>
        </p:nvSpPr>
        <p:spPr>
          <a:xfrm>
            <a:off x="83127" y="2309751"/>
            <a:ext cx="600891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1A1A1A"/>
                </a:solidFill>
                <a:latin typeface="Georgia"/>
              </a:rPr>
              <a:t>Which god guided Paris’s arrow to strike Achilles’ only vulnerable point, his heel, and eventually kill him?</a:t>
            </a:r>
            <a:endParaRPr lang="en-US" sz="2400" dirty="0"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F0675B2-4450-9838-CD03-530905939887}"/>
              </a:ext>
            </a:extLst>
          </p:cNvPr>
          <p:cNvSpPr txBox="1"/>
          <p:nvPr/>
        </p:nvSpPr>
        <p:spPr>
          <a:xfrm>
            <a:off x="6246915" y="2565564"/>
            <a:ext cx="101187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Ares</a:t>
            </a:r>
            <a:endParaRPr lang="el-GR" sz="28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E658F12-BF84-F393-5E39-B4266F19A2EC}"/>
              </a:ext>
            </a:extLst>
          </p:cNvPr>
          <p:cNvSpPr txBox="1"/>
          <p:nvPr/>
        </p:nvSpPr>
        <p:spPr>
          <a:xfrm>
            <a:off x="7637318" y="2563090"/>
            <a:ext cx="1338447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Apollo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40EB822-333B-4D1C-7094-1F3BB7A1E7E7}"/>
              </a:ext>
            </a:extLst>
          </p:cNvPr>
          <p:cNvSpPr txBox="1"/>
          <p:nvPr/>
        </p:nvSpPr>
        <p:spPr>
          <a:xfrm>
            <a:off x="81642" y="3842161"/>
            <a:ext cx="6019303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What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is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name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Sparta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whose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wife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Helen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fled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Sparta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with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son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Troy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>
              <a:solidFill>
                <a:schemeClr val="bg1"/>
              </a:solidFill>
              <a:latin typeface="Georgia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l"/>
            <a:endParaRPr lang="el-GR" dirty="0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BDD933D-1FBF-7B2F-9D48-478F71D5C6C5}"/>
              </a:ext>
            </a:extLst>
          </p:cNvPr>
          <p:cNvSpPr txBox="1"/>
          <p:nvPr/>
        </p:nvSpPr>
        <p:spPr>
          <a:xfrm>
            <a:off x="5893129" y="3978233"/>
            <a:ext cx="208312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Agamemnon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0C32350-1FDC-91AF-B77A-4A7BCCD15B5C}"/>
              </a:ext>
            </a:extLst>
          </p:cNvPr>
          <p:cNvSpPr txBox="1"/>
          <p:nvPr/>
        </p:nvSpPr>
        <p:spPr>
          <a:xfrm>
            <a:off x="5898077" y="4534889"/>
            <a:ext cx="191736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Menelaus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2043D30-4609-407D-E06B-8A2B9B238F90}"/>
              </a:ext>
            </a:extLst>
          </p:cNvPr>
          <p:cNvSpPr txBox="1"/>
          <p:nvPr/>
        </p:nvSpPr>
        <p:spPr>
          <a:xfrm>
            <a:off x="84116" y="5237513"/>
            <a:ext cx="471252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Troy’s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finest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warrior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killed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by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Achilles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2F0ED87-370E-E2AE-4E2E-FC824170A8C3}"/>
              </a:ext>
            </a:extLst>
          </p:cNvPr>
          <p:cNvSpPr txBox="1"/>
          <p:nvPr/>
        </p:nvSpPr>
        <p:spPr>
          <a:xfrm>
            <a:off x="4725389" y="5356265"/>
            <a:ext cx="116773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Hector</a:t>
            </a:r>
            <a:endParaRPr lang="el-GR" sz="240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C6C1EE6-9A22-BDF1-843E-9A2597AB005C}"/>
              </a:ext>
            </a:extLst>
          </p:cNvPr>
          <p:cNvSpPr txBox="1"/>
          <p:nvPr/>
        </p:nvSpPr>
        <p:spPr>
          <a:xfrm>
            <a:off x="6159335" y="5357751"/>
            <a:ext cx="1001486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1A1A1A"/>
                </a:solidFill>
                <a:latin typeface="Georgia"/>
              </a:rPr>
              <a:t>Paris</a:t>
            </a:r>
          </a:p>
        </p:txBody>
      </p:sp>
      <p:pic>
        <p:nvPicPr>
          <p:cNvPr id="16" name="Εικόνα 16" descr="Εικόνα που περιέχει ομάδα, αρκετά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4DA700CF-AE3A-6B83-612A-BFE863ECA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828" y="414458"/>
            <a:ext cx="2743199" cy="2149812"/>
          </a:xfrm>
          <a:prstGeom prst="rect">
            <a:avLst/>
          </a:prstGeom>
        </p:spPr>
      </p:pic>
      <p:pic>
        <p:nvPicPr>
          <p:cNvPr id="17" name="Εικόνα 17" descr="Εικόνα που περιέχει κείμενο, υπαίθριος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34B1AF37-4412-ABB5-6E53-1F020D788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7438" y="2829074"/>
            <a:ext cx="2386941" cy="347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677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4000CA2-B81E-7C28-8964-F3583D6C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97" y="117722"/>
            <a:ext cx="10515600" cy="1325563"/>
          </a:xfrm>
        </p:spPr>
        <p:txBody>
          <a:bodyPr/>
          <a:lstStyle/>
          <a:p>
            <a:r>
              <a:rPr lang="el-GR" i="1" dirty="0">
                <a:solidFill>
                  <a:schemeClr val="bg1"/>
                </a:solidFill>
                <a:latin typeface="Georgia"/>
                <a:cs typeface="Calibri Light"/>
              </a:rPr>
              <a:t>The </a:t>
            </a:r>
            <a:r>
              <a:rPr lang="el-GR" i="1" dirty="0" err="1">
                <a:solidFill>
                  <a:schemeClr val="bg1"/>
                </a:solidFill>
                <a:latin typeface="Georgia"/>
                <a:cs typeface="Calibri Light"/>
              </a:rPr>
              <a:t>Trojan</a:t>
            </a:r>
            <a:r>
              <a:rPr lang="el-GR" i="1" dirty="0">
                <a:solidFill>
                  <a:schemeClr val="bg1"/>
                </a:solidFill>
                <a:latin typeface="Georgia"/>
                <a:cs typeface="Calibri Light"/>
              </a:rPr>
              <a:t> </a:t>
            </a:r>
            <a:r>
              <a:rPr lang="el-GR" i="1" dirty="0" err="1">
                <a:solidFill>
                  <a:schemeClr val="bg1"/>
                </a:solidFill>
                <a:latin typeface="Georgia"/>
                <a:cs typeface="Calibri Light"/>
              </a:rPr>
              <a:t>War</a:t>
            </a:r>
            <a:endParaRPr lang="el-GR" i="1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5CA6A00-34B8-A269-0945-A145FAE6D7D4}"/>
              </a:ext>
            </a:extLst>
          </p:cNvPr>
          <p:cNvSpPr txBox="1"/>
          <p:nvPr/>
        </p:nvSpPr>
        <p:spPr>
          <a:xfrm>
            <a:off x="84115" y="1323603"/>
            <a:ext cx="493023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Troy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withstood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a Greek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siege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for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how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many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years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6FFD862-25A2-8C22-75FC-23C199E701A2}"/>
              </a:ext>
            </a:extLst>
          </p:cNvPr>
          <p:cNvSpPr txBox="1"/>
          <p:nvPr/>
        </p:nvSpPr>
        <p:spPr>
          <a:xfrm>
            <a:off x="5081650" y="1425039"/>
            <a:ext cx="655616" cy="584775"/>
          </a:xfrm>
          <a:prstGeom prst="rect">
            <a:avLst/>
          </a:prstGeom>
          <a:solidFill>
            <a:srgbClr val="03FC7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>
                <a:cs typeface="Calibri"/>
              </a:rPr>
              <a:t>10</a:t>
            </a:r>
            <a:endParaRPr lang="el-GR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8B59C72-CFD2-EA2A-283B-BB0030B6D8C0}"/>
              </a:ext>
            </a:extLst>
          </p:cNvPr>
          <p:cNvSpPr txBox="1"/>
          <p:nvPr/>
        </p:nvSpPr>
        <p:spPr>
          <a:xfrm>
            <a:off x="6099959" y="1428998"/>
            <a:ext cx="4572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1A1A1A"/>
                </a:solidFill>
                <a:latin typeface="Georgia"/>
              </a:rPr>
              <a:t>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A6D657-A9BD-5A51-8B9A-5519895B7DC7}"/>
              </a:ext>
            </a:extLst>
          </p:cNvPr>
          <p:cNvSpPr txBox="1"/>
          <p:nvPr/>
        </p:nvSpPr>
        <p:spPr>
          <a:xfrm>
            <a:off x="6939643" y="1447304"/>
            <a:ext cx="65561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  <a:cs typeface="Calibri"/>
              </a:rPr>
              <a:t>12</a:t>
            </a: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776F3E4-9AFE-8DAB-8D7C-7337F350A4C4}"/>
              </a:ext>
            </a:extLst>
          </p:cNvPr>
          <p:cNvSpPr txBox="1"/>
          <p:nvPr/>
        </p:nvSpPr>
        <p:spPr>
          <a:xfrm>
            <a:off x="83127" y="2309751"/>
            <a:ext cx="600891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1A1A1A"/>
                </a:solidFill>
                <a:latin typeface="Georgia"/>
              </a:rPr>
              <a:t>Which god guided Paris’s arrow to strike Achilles’ only vulnerable point, his heel, and eventually kill him?</a:t>
            </a:r>
            <a:endParaRPr lang="en-US" sz="2400" dirty="0"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F0675B2-4450-9838-CD03-530905939887}"/>
              </a:ext>
            </a:extLst>
          </p:cNvPr>
          <p:cNvSpPr txBox="1"/>
          <p:nvPr/>
        </p:nvSpPr>
        <p:spPr>
          <a:xfrm>
            <a:off x="6246915" y="2565564"/>
            <a:ext cx="101187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Ares</a:t>
            </a:r>
            <a:endParaRPr lang="el-GR" sz="28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E658F12-BF84-F393-5E39-B4266F19A2EC}"/>
              </a:ext>
            </a:extLst>
          </p:cNvPr>
          <p:cNvSpPr txBox="1"/>
          <p:nvPr/>
        </p:nvSpPr>
        <p:spPr>
          <a:xfrm>
            <a:off x="7637318" y="2563090"/>
            <a:ext cx="1338447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Apollo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40EB822-333B-4D1C-7094-1F3BB7A1E7E7}"/>
              </a:ext>
            </a:extLst>
          </p:cNvPr>
          <p:cNvSpPr txBox="1"/>
          <p:nvPr/>
        </p:nvSpPr>
        <p:spPr>
          <a:xfrm>
            <a:off x="81642" y="3842161"/>
            <a:ext cx="6019303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What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is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name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Sparta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whose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wife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Helen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fled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Sparta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with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son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Troy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>
              <a:solidFill>
                <a:schemeClr val="bg1"/>
              </a:solidFill>
              <a:latin typeface="Georgia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l"/>
            <a:endParaRPr lang="el-GR" dirty="0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BDD933D-1FBF-7B2F-9D48-478F71D5C6C5}"/>
              </a:ext>
            </a:extLst>
          </p:cNvPr>
          <p:cNvSpPr txBox="1"/>
          <p:nvPr/>
        </p:nvSpPr>
        <p:spPr>
          <a:xfrm>
            <a:off x="5893129" y="3978233"/>
            <a:ext cx="208312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Agamemnon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0C32350-1FDC-91AF-B77A-4A7BCCD15B5C}"/>
              </a:ext>
            </a:extLst>
          </p:cNvPr>
          <p:cNvSpPr txBox="1"/>
          <p:nvPr/>
        </p:nvSpPr>
        <p:spPr>
          <a:xfrm>
            <a:off x="5898077" y="4534889"/>
            <a:ext cx="191736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Menelaus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2043D30-4609-407D-E06B-8A2B9B238F90}"/>
              </a:ext>
            </a:extLst>
          </p:cNvPr>
          <p:cNvSpPr txBox="1"/>
          <p:nvPr/>
        </p:nvSpPr>
        <p:spPr>
          <a:xfrm>
            <a:off x="84116" y="5237513"/>
            <a:ext cx="471252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Troy’s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finest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warrior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killed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by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Achilles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2F0ED87-370E-E2AE-4E2E-FC824170A8C3}"/>
              </a:ext>
            </a:extLst>
          </p:cNvPr>
          <p:cNvSpPr txBox="1"/>
          <p:nvPr/>
        </p:nvSpPr>
        <p:spPr>
          <a:xfrm>
            <a:off x="4725389" y="5356265"/>
            <a:ext cx="116773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Hector</a:t>
            </a:r>
            <a:endParaRPr lang="el-GR" sz="240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C6C1EE6-9A22-BDF1-843E-9A2597AB005C}"/>
              </a:ext>
            </a:extLst>
          </p:cNvPr>
          <p:cNvSpPr txBox="1"/>
          <p:nvPr/>
        </p:nvSpPr>
        <p:spPr>
          <a:xfrm>
            <a:off x="6159335" y="5357751"/>
            <a:ext cx="1001486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1A1A1A"/>
                </a:solidFill>
                <a:latin typeface="Georgia"/>
              </a:rPr>
              <a:t>Paris</a:t>
            </a:r>
          </a:p>
        </p:txBody>
      </p:sp>
      <p:pic>
        <p:nvPicPr>
          <p:cNvPr id="16" name="Εικόνα 16" descr="Εικόνα που περιέχει ομάδα, αρκετά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4DA700CF-AE3A-6B83-612A-BFE863ECA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828" y="414458"/>
            <a:ext cx="2743199" cy="2149812"/>
          </a:xfrm>
          <a:prstGeom prst="rect">
            <a:avLst/>
          </a:prstGeom>
        </p:spPr>
      </p:pic>
      <p:pic>
        <p:nvPicPr>
          <p:cNvPr id="17" name="Εικόνα 17" descr="Εικόνα που περιέχει κείμενο, υπαίθριος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34B1AF37-4412-ABB5-6E53-1F020D788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7438" y="2829074"/>
            <a:ext cx="2386941" cy="347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704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4000CA2-B81E-7C28-8964-F3583D6C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97" y="117722"/>
            <a:ext cx="10515600" cy="1325563"/>
          </a:xfrm>
        </p:spPr>
        <p:txBody>
          <a:bodyPr/>
          <a:lstStyle/>
          <a:p>
            <a:r>
              <a:rPr lang="el-GR" i="1" dirty="0">
                <a:solidFill>
                  <a:schemeClr val="bg1"/>
                </a:solidFill>
                <a:latin typeface="Georgia"/>
                <a:cs typeface="Calibri Light"/>
              </a:rPr>
              <a:t>The </a:t>
            </a:r>
            <a:r>
              <a:rPr lang="el-GR" i="1" dirty="0" err="1">
                <a:solidFill>
                  <a:schemeClr val="bg1"/>
                </a:solidFill>
                <a:latin typeface="Georgia"/>
                <a:cs typeface="Calibri Light"/>
              </a:rPr>
              <a:t>Trojan</a:t>
            </a:r>
            <a:r>
              <a:rPr lang="el-GR" i="1" dirty="0">
                <a:solidFill>
                  <a:schemeClr val="bg1"/>
                </a:solidFill>
                <a:latin typeface="Georgia"/>
                <a:cs typeface="Calibri Light"/>
              </a:rPr>
              <a:t> </a:t>
            </a:r>
            <a:r>
              <a:rPr lang="el-GR" i="1" dirty="0" err="1">
                <a:solidFill>
                  <a:schemeClr val="bg1"/>
                </a:solidFill>
                <a:latin typeface="Georgia"/>
                <a:cs typeface="Calibri Light"/>
              </a:rPr>
              <a:t>War</a:t>
            </a:r>
            <a:endParaRPr lang="el-GR" i="1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5CA6A00-34B8-A269-0945-A145FAE6D7D4}"/>
              </a:ext>
            </a:extLst>
          </p:cNvPr>
          <p:cNvSpPr txBox="1"/>
          <p:nvPr/>
        </p:nvSpPr>
        <p:spPr>
          <a:xfrm>
            <a:off x="84115" y="1323603"/>
            <a:ext cx="493023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Troy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withstood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a Greek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siege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for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how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many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years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6FFD862-25A2-8C22-75FC-23C199E701A2}"/>
              </a:ext>
            </a:extLst>
          </p:cNvPr>
          <p:cNvSpPr txBox="1"/>
          <p:nvPr/>
        </p:nvSpPr>
        <p:spPr>
          <a:xfrm>
            <a:off x="5081650" y="1425039"/>
            <a:ext cx="655616" cy="584775"/>
          </a:xfrm>
          <a:prstGeom prst="rect">
            <a:avLst/>
          </a:prstGeom>
          <a:solidFill>
            <a:srgbClr val="03FC7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>
                <a:cs typeface="Calibri"/>
              </a:rPr>
              <a:t>10</a:t>
            </a:r>
            <a:endParaRPr lang="el-GR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8B59C72-CFD2-EA2A-283B-BB0030B6D8C0}"/>
              </a:ext>
            </a:extLst>
          </p:cNvPr>
          <p:cNvSpPr txBox="1"/>
          <p:nvPr/>
        </p:nvSpPr>
        <p:spPr>
          <a:xfrm>
            <a:off x="6099959" y="1428998"/>
            <a:ext cx="4572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1A1A1A"/>
                </a:solidFill>
                <a:latin typeface="Georgia"/>
              </a:rPr>
              <a:t>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A6D657-A9BD-5A51-8B9A-5519895B7DC7}"/>
              </a:ext>
            </a:extLst>
          </p:cNvPr>
          <p:cNvSpPr txBox="1"/>
          <p:nvPr/>
        </p:nvSpPr>
        <p:spPr>
          <a:xfrm>
            <a:off x="6939643" y="1447304"/>
            <a:ext cx="65561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  <a:cs typeface="Calibri"/>
              </a:rPr>
              <a:t>12</a:t>
            </a: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776F3E4-9AFE-8DAB-8D7C-7337F350A4C4}"/>
              </a:ext>
            </a:extLst>
          </p:cNvPr>
          <p:cNvSpPr txBox="1"/>
          <p:nvPr/>
        </p:nvSpPr>
        <p:spPr>
          <a:xfrm>
            <a:off x="83127" y="2309751"/>
            <a:ext cx="600891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1A1A1A"/>
                </a:solidFill>
                <a:latin typeface="Georgia"/>
              </a:rPr>
              <a:t>Which god guided Paris’s arrow to strike Achilles’ only vulnerable point, his heel, and eventually kill him?</a:t>
            </a:r>
            <a:endParaRPr lang="en-US" sz="2400" dirty="0"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F0675B2-4450-9838-CD03-530905939887}"/>
              </a:ext>
            </a:extLst>
          </p:cNvPr>
          <p:cNvSpPr txBox="1"/>
          <p:nvPr/>
        </p:nvSpPr>
        <p:spPr>
          <a:xfrm>
            <a:off x="6246915" y="2565564"/>
            <a:ext cx="101187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Ares</a:t>
            </a:r>
            <a:endParaRPr lang="el-GR" sz="28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E658F12-BF84-F393-5E39-B4266F19A2EC}"/>
              </a:ext>
            </a:extLst>
          </p:cNvPr>
          <p:cNvSpPr txBox="1"/>
          <p:nvPr/>
        </p:nvSpPr>
        <p:spPr>
          <a:xfrm>
            <a:off x="7637318" y="2563090"/>
            <a:ext cx="1338447" cy="523220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Apollo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40EB822-333B-4D1C-7094-1F3BB7A1E7E7}"/>
              </a:ext>
            </a:extLst>
          </p:cNvPr>
          <p:cNvSpPr txBox="1"/>
          <p:nvPr/>
        </p:nvSpPr>
        <p:spPr>
          <a:xfrm>
            <a:off x="81642" y="3842161"/>
            <a:ext cx="6019303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What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is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name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Sparta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whose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wife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Helen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fled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Sparta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with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son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Troy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>
              <a:solidFill>
                <a:schemeClr val="bg1"/>
              </a:solidFill>
              <a:latin typeface="Georgia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l"/>
            <a:endParaRPr lang="el-GR" dirty="0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BDD933D-1FBF-7B2F-9D48-478F71D5C6C5}"/>
              </a:ext>
            </a:extLst>
          </p:cNvPr>
          <p:cNvSpPr txBox="1"/>
          <p:nvPr/>
        </p:nvSpPr>
        <p:spPr>
          <a:xfrm>
            <a:off x="5893129" y="3978233"/>
            <a:ext cx="208312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Agamemnon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0C32350-1FDC-91AF-B77A-4A7BCCD15B5C}"/>
              </a:ext>
            </a:extLst>
          </p:cNvPr>
          <p:cNvSpPr txBox="1"/>
          <p:nvPr/>
        </p:nvSpPr>
        <p:spPr>
          <a:xfrm>
            <a:off x="5898077" y="4534889"/>
            <a:ext cx="191736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Menelaus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2043D30-4609-407D-E06B-8A2B9B238F90}"/>
              </a:ext>
            </a:extLst>
          </p:cNvPr>
          <p:cNvSpPr txBox="1"/>
          <p:nvPr/>
        </p:nvSpPr>
        <p:spPr>
          <a:xfrm>
            <a:off x="84116" y="5237513"/>
            <a:ext cx="471252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Troy’s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finest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warrior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killed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by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Achilles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2F0ED87-370E-E2AE-4E2E-FC824170A8C3}"/>
              </a:ext>
            </a:extLst>
          </p:cNvPr>
          <p:cNvSpPr txBox="1"/>
          <p:nvPr/>
        </p:nvSpPr>
        <p:spPr>
          <a:xfrm>
            <a:off x="4725389" y="5356265"/>
            <a:ext cx="116773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Hector</a:t>
            </a:r>
            <a:endParaRPr lang="el-GR" sz="240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C6C1EE6-9A22-BDF1-843E-9A2597AB005C}"/>
              </a:ext>
            </a:extLst>
          </p:cNvPr>
          <p:cNvSpPr txBox="1"/>
          <p:nvPr/>
        </p:nvSpPr>
        <p:spPr>
          <a:xfrm>
            <a:off x="6159335" y="5357751"/>
            <a:ext cx="1001486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1A1A1A"/>
                </a:solidFill>
                <a:latin typeface="Georgia"/>
              </a:rPr>
              <a:t>Paris</a:t>
            </a:r>
          </a:p>
        </p:txBody>
      </p:sp>
      <p:pic>
        <p:nvPicPr>
          <p:cNvPr id="16" name="Εικόνα 16" descr="Εικόνα που περιέχει ομάδα, αρκετά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4DA700CF-AE3A-6B83-612A-BFE863ECA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828" y="414458"/>
            <a:ext cx="2743199" cy="2149812"/>
          </a:xfrm>
          <a:prstGeom prst="rect">
            <a:avLst/>
          </a:prstGeom>
        </p:spPr>
      </p:pic>
      <p:pic>
        <p:nvPicPr>
          <p:cNvPr id="17" name="Εικόνα 17" descr="Εικόνα που περιέχει κείμενο, υπαίθριος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34B1AF37-4412-ABB5-6E53-1F020D788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7438" y="2829074"/>
            <a:ext cx="2386941" cy="347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4992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4000CA2-B81E-7C28-8964-F3583D6C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97" y="117722"/>
            <a:ext cx="10515600" cy="1325563"/>
          </a:xfrm>
        </p:spPr>
        <p:txBody>
          <a:bodyPr/>
          <a:lstStyle/>
          <a:p>
            <a:r>
              <a:rPr lang="el-GR" i="1" dirty="0">
                <a:solidFill>
                  <a:schemeClr val="bg1"/>
                </a:solidFill>
                <a:latin typeface="Georgia"/>
                <a:cs typeface="Calibri Light"/>
              </a:rPr>
              <a:t>The </a:t>
            </a:r>
            <a:r>
              <a:rPr lang="el-GR" i="1" dirty="0" err="1">
                <a:solidFill>
                  <a:schemeClr val="bg1"/>
                </a:solidFill>
                <a:latin typeface="Georgia"/>
                <a:cs typeface="Calibri Light"/>
              </a:rPr>
              <a:t>Trojan</a:t>
            </a:r>
            <a:r>
              <a:rPr lang="el-GR" i="1" dirty="0">
                <a:solidFill>
                  <a:schemeClr val="bg1"/>
                </a:solidFill>
                <a:latin typeface="Georgia"/>
                <a:cs typeface="Calibri Light"/>
              </a:rPr>
              <a:t> </a:t>
            </a:r>
            <a:r>
              <a:rPr lang="el-GR" i="1" dirty="0" err="1">
                <a:solidFill>
                  <a:schemeClr val="bg1"/>
                </a:solidFill>
                <a:latin typeface="Georgia"/>
                <a:cs typeface="Calibri Light"/>
              </a:rPr>
              <a:t>War</a:t>
            </a:r>
            <a:endParaRPr lang="el-GR" i="1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5CA6A00-34B8-A269-0945-A145FAE6D7D4}"/>
              </a:ext>
            </a:extLst>
          </p:cNvPr>
          <p:cNvSpPr txBox="1"/>
          <p:nvPr/>
        </p:nvSpPr>
        <p:spPr>
          <a:xfrm>
            <a:off x="84115" y="1323603"/>
            <a:ext cx="493023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Troy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withstood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a Greek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siege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for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how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many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years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6FFD862-25A2-8C22-75FC-23C199E701A2}"/>
              </a:ext>
            </a:extLst>
          </p:cNvPr>
          <p:cNvSpPr txBox="1"/>
          <p:nvPr/>
        </p:nvSpPr>
        <p:spPr>
          <a:xfrm>
            <a:off x="5081650" y="1425039"/>
            <a:ext cx="655616" cy="584775"/>
          </a:xfrm>
          <a:prstGeom prst="rect">
            <a:avLst/>
          </a:prstGeom>
          <a:solidFill>
            <a:srgbClr val="03FC7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>
                <a:cs typeface="Calibri"/>
              </a:rPr>
              <a:t>10</a:t>
            </a:r>
            <a:endParaRPr lang="el-GR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8B59C72-CFD2-EA2A-283B-BB0030B6D8C0}"/>
              </a:ext>
            </a:extLst>
          </p:cNvPr>
          <p:cNvSpPr txBox="1"/>
          <p:nvPr/>
        </p:nvSpPr>
        <p:spPr>
          <a:xfrm>
            <a:off x="6099959" y="1428998"/>
            <a:ext cx="4572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1A1A1A"/>
                </a:solidFill>
                <a:latin typeface="Georgia"/>
              </a:rPr>
              <a:t>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A6D657-A9BD-5A51-8B9A-5519895B7DC7}"/>
              </a:ext>
            </a:extLst>
          </p:cNvPr>
          <p:cNvSpPr txBox="1"/>
          <p:nvPr/>
        </p:nvSpPr>
        <p:spPr>
          <a:xfrm>
            <a:off x="6939643" y="1447304"/>
            <a:ext cx="65561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  <a:cs typeface="Calibri"/>
              </a:rPr>
              <a:t>12</a:t>
            </a: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776F3E4-9AFE-8DAB-8D7C-7337F350A4C4}"/>
              </a:ext>
            </a:extLst>
          </p:cNvPr>
          <p:cNvSpPr txBox="1"/>
          <p:nvPr/>
        </p:nvSpPr>
        <p:spPr>
          <a:xfrm>
            <a:off x="83127" y="2309751"/>
            <a:ext cx="600891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1A1A1A"/>
                </a:solidFill>
                <a:latin typeface="Georgia"/>
              </a:rPr>
              <a:t>Which god guided Paris’s arrow to strike Achilles’ only vulnerable point, his heel, and eventually kill him?</a:t>
            </a:r>
            <a:endParaRPr lang="en-US" sz="2400" dirty="0"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F0675B2-4450-9838-CD03-530905939887}"/>
              </a:ext>
            </a:extLst>
          </p:cNvPr>
          <p:cNvSpPr txBox="1"/>
          <p:nvPr/>
        </p:nvSpPr>
        <p:spPr>
          <a:xfrm>
            <a:off x="6246915" y="2565564"/>
            <a:ext cx="101187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Ares</a:t>
            </a:r>
            <a:endParaRPr lang="el-GR" sz="28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E658F12-BF84-F393-5E39-B4266F19A2EC}"/>
              </a:ext>
            </a:extLst>
          </p:cNvPr>
          <p:cNvSpPr txBox="1"/>
          <p:nvPr/>
        </p:nvSpPr>
        <p:spPr>
          <a:xfrm>
            <a:off x="7637318" y="2563090"/>
            <a:ext cx="1338447" cy="523220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Apollo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40EB822-333B-4D1C-7094-1F3BB7A1E7E7}"/>
              </a:ext>
            </a:extLst>
          </p:cNvPr>
          <p:cNvSpPr txBox="1"/>
          <p:nvPr/>
        </p:nvSpPr>
        <p:spPr>
          <a:xfrm>
            <a:off x="81642" y="3842161"/>
            <a:ext cx="6019303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What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is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name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Sparta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whose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wife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Helen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fled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Sparta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with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son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Troy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>
              <a:solidFill>
                <a:schemeClr val="bg1"/>
              </a:solidFill>
              <a:latin typeface="Georgia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l"/>
            <a:endParaRPr lang="el-GR" dirty="0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BDD933D-1FBF-7B2F-9D48-478F71D5C6C5}"/>
              </a:ext>
            </a:extLst>
          </p:cNvPr>
          <p:cNvSpPr txBox="1"/>
          <p:nvPr/>
        </p:nvSpPr>
        <p:spPr>
          <a:xfrm>
            <a:off x="5893129" y="3978233"/>
            <a:ext cx="208312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Agamemnon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0C32350-1FDC-91AF-B77A-4A7BCCD15B5C}"/>
              </a:ext>
            </a:extLst>
          </p:cNvPr>
          <p:cNvSpPr txBox="1"/>
          <p:nvPr/>
        </p:nvSpPr>
        <p:spPr>
          <a:xfrm>
            <a:off x="5898077" y="4534889"/>
            <a:ext cx="1917369" cy="461665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Menelaus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2043D30-4609-407D-E06B-8A2B9B238F90}"/>
              </a:ext>
            </a:extLst>
          </p:cNvPr>
          <p:cNvSpPr txBox="1"/>
          <p:nvPr/>
        </p:nvSpPr>
        <p:spPr>
          <a:xfrm>
            <a:off x="84116" y="5237513"/>
            <a:ext cx="471252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Troy’s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finest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warrior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killed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by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Achilles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2F0ED87-370E-E2AE-4E2E-FC824170A8C3}"/>
              </a:ext>
            </a:extLst>
          </p:cNvPr>
          <p:cNvSpPr txBox="1"/>
          <p:nvPr/>
        </p:nvSpPr>
        <p:spPr>
          <a:xfrm>
            <a:off x="4725389" y="5356265"/>
            <a:ext cx="116773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Hector</a:t>
            </a:r>
            <a:endParaRPr lang="el-GR" sz="240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C6C1EE6-9A22-BDF1-843E-9A2597AB005C}"/>
              </a:ext>
            </a:extLst>
          </p:cNvPr>
          <p:cNvSpPr txBox="1"/>
          <p:nvPr/>
        </p:nvSpPr>
        <p:spPr>
          <a:xfrm>
            <a:off x="6159335" y="5357751"/>
            <a:ext cx="1001486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1A1A1A"/>
                </a:solidFill>
                <a:latin typeface="Georgia"/>
              </a:rPr>
              <a:t>Paris</a:t>
            </a:r>
          </a:p>
        </p:txBody>
      </p:sp>
      <p:pic>
        <p:nvPicPr>
          <p:cNvPr id="16" name="Εικόνα 16" descr="Εικόνα που περιέχει ομάδα, αρκετά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4DA700CF-AE3A-6B83-612A-BFE863ECA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828" y="414458"/>
            <a:ext cx="2743199" cy="2149812"/>
          </a:xfrm>
          <a:prstGeom prst="rect">
            <a:avLst/>
          </a:prstGeom>
        </p:spPr>
      </p:pic>
      <p:pic>
        <p:nvPicPr>
          <p:cNvPr id="17" name="Εικόνα 17" descr="Εικόνα που περιέχει κείμενο, υπαίθριος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34B1AF37-4412-ABB5-6E53-1F020D788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7438" y="2829074"/>
            <a:ext cx="2386941" cy="347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7947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4000CA2-B81E-7C28-8964-F3583D6C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97" y="117722"/>
            <a:ext cx="10515600" cy="1325563"/>
          </a:xfrm>
        </p:spPr>
        <p:txBody>
          <a:bodyPr/>
          <a:lstStyle/>
          <a:p>
            <a:r>
              <a:rPr lang="el-GR" i="1" dirty="0">
                <a:solidFill>
                  <a:schemeClr val="bg1"/>
                </a:solidFill>
                <a:latin typeface="Georgia"/>
                <a:cs typeface="Calibri Light"/>
              </a:rPr>
              <a:t>The </a:t>
            </a:r>
            <a:r>
              <a:rPr lang="el-GR" i="1" dirty="0" err="1">
                <a:solidFill>
                  <a:schemeClr val="bg1"/>
                </a:solidFill>
                <a:latin typeface="Georgia"/>
                <a:cs typeface="Calibri Light"/>
              </a:rPr>
              <a:t>Trojan</a:t>
            </a:r>
            <a:r>
              <a:rPr lang="el-GR" i="1" dirty="0">
                <a:solidFill>
                  <a:schemeClr val="bg1"/>
                </a:solidFill>
                <a:latin typeface="Georgia"/>
                <a:cs typeface="Calibri Light"/>
              </a:rPr>
              <a:t> </a:t>
            </a:r>
            <a:r>
              <a:rPr lang="el-GR" i="1" dirty="0" err="1">
                <a:solidFill>
                  <a:schemeClr val="bg1"/>
                </a:solidFill>
                <a:latin typeface="Georgia"/>
                <a:cs typeface="Calibri Light"/>
              </a:rPr>
              <a:t>War</a:t>
            </a:r>
            <a:endParaRPr lang="el-GR" i="1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5CA6A00-34B8-A269-0945-A145FAE6D7D4}"/>
              </a:ext>
            </a:extLst>
          </p:cNvPr>
          <p:cNvSpPr txBox="1"/>
          <p:nvPr/>
        </p:nvSpPr>
        <p:spPr>
          <a:xfrm>
            <a:off x="84115" y="1323603"/>
            <a:ext cx="493023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Troy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withstood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a Greek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siege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for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how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many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years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6FFD862-25A2-8C22-75FC-23C199E701A2}"/>
              </a:ext>
            </a:extLst>
          </p:cNvPr>
          <p:cNvSpPr txBox="1"/>
          <p:nvPr/>
        </p:nvSpPr>
        <p:spPr>
          <a:xfrm>
            <a:off x="5081650" y="1425039"/>
            <a:ext cx="655616" cy="584775"/>
          </a:xfrm>
          <a:prstGeom prst="rect">
            <a:avLst/>
          </a:prstGeom>
          <a:solidFill>
            <a:srgbClr val="03FC7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>
                <a:cs typeface="Calibri"/>
              </a:rPr>
              <a:t>10</a:t>
            </a:r>
            <a:endParaRPr lang="el-GR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8B59C72-CFD2-EA2A-283B-BB0030B6D8C0}"/>
              </a:ext>
            </a:extLst>
          </p:cNvPr>
          <p:cNvSpPr txBox="1"/>
          <p:nvPr/>
        </p:nvSpPr>
        <p:spPr>
          <a:xfrm>
            <a:off x="6099959" y="1428998"/>
            <a:ext cx="4572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1A1A1A"/>
                </a:solidFill>
                <a:latin typeface="Georgia"/>
              </a:rPr>
              <a:t>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A6D657-A9BD-5A51-8B9A-5519895B7DC7}"/>
              </a:ext>
            </a:extLst>
          </p:cNvPr>
          <p:cNvSpPr txBox="1"/>
          <p:nvPr/>
        </p:nvSpPr>
        <p:spPr>
          <a:xfrm>
            <a:off x="6939643" y="1447304"/>
            <a:ext cx="65561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  <a:cs typeface="Calibri"/>
              </a:rPr>
              <a:t>12</a:t>
            </a: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776F3E4-9AFE-8DAB-8D7C-7337F350A4C4}"/>
              </a:ext>
            </a:extLst>
          </p:cNvPr>
          <p:cNvSpPr txBox="1"/>
          <p:nvPr/>
        </p:nvSpPr>
        <p:spPr>
          <a:xfrm>
            <a:off x="83127" y="2309751"/>
            <a:ext cx="600891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1A1A1A"/>
                </a:solidFill>
                <a:latin typeface="Georgia"/>
              </a:rPr>
              <a:t>Which god guided Paris’s arrow to strike Achilles’ only vulnerable point, his heel, and eventually kill him?</a:t>
            </a:r>
            <a:endParaRPr lang="en-US" sz="2400" dirty="0"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F0675B2-4450-9838-CD03-530905939887}"/>
              </a:ext>
            </a:extLst>
          </p:cNvPr>
          <p:cNvSpPr txBox="1"/>
          <p:nvPr/>
        </p:nvSpPr>
        <p:spPr>
          <a:xfrm>
            <a:off x="6246915" y="2565564"/>
            <a:ext cx="101187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Ares</a:t>
            </a:r>
            <a:endParaRPr lang="el-GR" sz="28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E658F12-BF84-F393-5E39-B4266F19A2EC}"/>
              </a:ext>
            </a:extLst>
          </p:cNvPr>
          <p:cNvSpPr txBox="1"/>
          <p:nvPr/>
        </p:nvSpPr>
        <p:spPr>
          <a:xfrm>
            <a:off x="7637318" y="2563090"/>
            <a:ext cx="1338447" cy="523220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Apollo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40EB822-333B-4D1C-7094-1F3BB7A1E7E7}"/>
              </a:ext>
            </a:extLst>
          </p:cNvPr>
          <p:cNvSpPr txBox="1"/>
          <p:nvPr/>
        </p:nvSpPr>
        <p:spPr>
          <a:xfrm>
            <a:off x="81642" y="3842161"/>
            <a:ext cx="6019303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What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is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name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Sparta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whose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wife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Helen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fled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Sparta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with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son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Troy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>
              <a:solidFill>
                <a:schemeClr val="bg1"/>
              </a:solidFill>
              <a:latin typeface="Georgia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l"/>
            <a:endParaRPr lang="el-GR" dirty="0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BDD933D-1FBF-7B2F-9D48-478F71D5C6C5}"/>
              </a:ext>
            </a:extLst>
          </p:cNvPr>
          <p:cNvSpPr txBox="1"/>
          <p:nvPr/>
        </p:nvSpPr>
        <p:spPr>
          <a:xfrm>
            <a:off x="5893129" y="3978233"/>
            <a:ext cx="208312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Agamemnon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0C32350-1FDC-91AF-B77A-4A7BCCD15B5C}"/>
              </a:ext>
            </a:extLst>
          </p:cNvPr>
          <p:cNvSpPr txBox="1"/>
          <p:nvPr/>
        </p:nvSpPr>
        <p:spPr>
          <a:xfrm>
            <a:off x="5898077" y="4534889"/>
            <a:ext cx="1917369" cy="461665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Menelaus</a:t>
            </a:r>
            <a:endParaRPr lang="el-GR" sz="24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2043D30-4609-407D-E06B-8A2B9B238F90}"/>
              </a:ext>
            </a:extLst>
          </p:cNvPr>
          <p:cNvSpPr txBox="1"/>
          <p:nvPr/>
        </p:nvSpPr>
        <p:spPr>
          <a:xfrm>
            <a:off x="84116" y="5237513"/>
            <a:ext cx="471252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Troy’s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finest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warrior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,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killed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by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Achilles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2F0ED87-370E-E2AE-4E2E-FC824170A8C3}"/>
              </a:ext>
            </a:extLst>
          </p:cNvPr>
          <p:cNvSpPr txBox="1"/>
          <p:nvPr/>
        </p:nvSpPr>
        <p:spPr>
          <a:xfrm>
            <a:off x="4725389" y="5356265"/>
            <a:ext cx="1167739" cy="461665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400" dirty="0" err="1">
                <a:solidFill>
                  <a:schemeClr val="bg1"/>
                </a:solidFill>
                <a:latin typeface="Georgia"/>
                <a:cs typeface="Calibri"/>
              </a:rPr>
              <a:t>Hector</a:t>
            </a:r>
            <a:endParaRPr lang="el-GR" sz="240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C6C1EE6-9A22-BDF1-843E-9A2597AB005C}"/>
              </a:ext>
            </a:extLst>
          </p:cNvPr>
          <p:cNvSpPr txBox="1"/>
          <p:nvPr/>
        </p:nvSpPr>
        <p:spPr>
          <a:xfrm>
            <a:off x="6159335" y="5357751"/>
            <a:ext cx="1001486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1A1A1A"/>
                </a:solidFill>
                <a:latin typeface="Georgia"/>
              </a:rPr>
              <a:t>Paris</a:t>
            </a:r>
          </a:p>
        </p:txBody>
      </p:sp>
      <p:pic>
        <p:nvPicPr>
          <p:cNvPr id="16" name="Εικόνα 16" descr="Εικόνα που περιέχει ομάδα, αρκετά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4DA700CF-AE3A-6B83-612A-BFE863ECA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828" y="414458"/>
            <a:ext cx="2743199" cy="2149812"/>
          </a:xfrm>
          <a:prstGeom prst="rect">
            <a:avLst/>
          </a:prstGeom>
        </p:spPr>
      </p:pic>
      <p:pic>
        <p:nvPicPr>
          <p:cNvPr id="17" name="Εικόνα 17" descr="Εικόνα που περιέχει κείμενο, υπαίθριος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34B1AF37-4412-ABB5-6E53-1F020D788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7438" y="2829074"/>
            <a:ext cx="2386941" cy="347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7326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CDD5E41-8148-1A43-C91C-33C1358A3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26" y="38553"/>
            <a:ext cx="10515600" cy="1325563"/>
          </a:xfrm>
        </p:spPr>
        <p:txBody>
          <a:bodyPr/>
          <a:lstStyle/>
          <a:p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Alexander</a:t>
            </a:r>
            <a: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  <a:t> the </a:t>
            </a:r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Great</a:t>
            </a:r>
            <a:endParaRPr lang="el-GR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807DF65-C9EC-523D-8B6B-883D23205412}"/>
              </a:ext>
            </a:extLst>
          </p:cNvPr>
          <p:cNvSpPr txBox="1"/>
          <p:nvPr/>
        </p:nvSpPr>
        <p:spPr>
          <a:xfrm>
            <a:off x="66799" y="1194953"/>
            <a:ext cx="382731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Alexander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Great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initially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of: </a:t>
            </a:r>
            <a:endParaRPr lang="el-GR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chemeClr val="bg1"/>
              </a:solidFill>
              <a:latin typeface="Georgia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B7561CA-CC75-033E-C3FC-D268A2A67D14}"/>
              </a:ext>
            </a:extLst>
          </p:cNvPr>
          <p:cNvSpPr txBox="1"/>
          <p:nvPr/>
        </p:nvSpPr>
        <p:spPr>
          <a:xfrm>
            <a:off x="3753096" y="1622961"/>
            <a:ext cx="1588323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Persia</a:t>
            </a:r>
            <a:r>
              <a:rPr lang="el-GR" sz="3200" dirty="0">
                <a:solidFill>
                  <a:schemeClr val="bg1"/>
                </a:solidFill>
                <a:latin typeface="Georgia"/>
                <a:cs typeface="Calibri"/>
              </a:rPr>
              <a:t> </a:t>
            </a:r>
            <a:endParaRPr lang="el-GR" sz="32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C99E115-88F4-112E-0627-E3DB9DC28450}"/>
              </a:ext>
            </a:extLst>
          </p:cNvPr>
          <p:cNvSpPr txBox="1"/>
          <p:nvPr/>
        </p:nvSpPr>
        <p:spPr>
          <a:xfrm>
            <a:off x="5482442" y="1368137"/>
            <a:ext cx="206333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Macedon</a:t>
            </a:r>
            <a:endParaRPr lang="el-GR" sz="32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B12A993-C63A-E925-62D3-EA256ED51F9F}"/>
              </a:ext>
            </a:extLst>
          </p:cNvPr>
          <p:cNvSpPr txBox="1"/>
          <p:nvPr/>
        </p:nvSpPr>
        <p:spPr>
          <a:xfrm>
            <a:off x="66798" y="2261259"/>
            <a:ext cx="357001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Which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famous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figure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tutored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Alexander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when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he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a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child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22B41E5-852F-D896-7F2D-239BEC36AC70}"/>
              </a:ext>
            </a:extLst>
          </p:cNvPr>
          <p:cNvSpPr txBox="1"/>
          <p:nvPr/>
        </p:nvSpPr>
        <p:spPr>
          <a:xfrm>
            <a:off x="3485903" y="2575461"/>
            <a:ext cx="179366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Aristotle</a:t>
            </a:r>
            <a:endParaRPr lang="el-GR" sz="32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A68E7E-7C0C-8F4B-98E9-D05BFA8EB10F}"/>
              </a:ext>
            </a:extLst>
          </p:cNvPr>
          <p:cNvSpPr txBox="1"/>
          <p:nvPr/>
        </p:nvSpPr>
        <p:spPr>
          <a:xfrm>
            <a:off x="5616038" y="2572986"/>
            <a:ext cx="178377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Socrates</a:t>
            </a:r>
            <a:endParaRPr lang="el-GR" sz="32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7E51B88-64C8-E08B-EAAA-832E5C0707C9}"/>
              </a:ext>
            </a:extLst>
          </p:cNvPr>
          <p:cNvSpPr txBox="1"/>
          <p:nvPr/>
        </p:nvSpPr>
        <p:spPr>
          <a:xfrm>
            <a:off x="66798" y="3634344"/>
            <a:ext cx="317664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Alexander's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father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B3ABDB9-2BF8-C58C-B01D-A7F0F139A01A}"/>
              </a:ext>
            </a:extLst>
          </p:cNvPr>
          <p:cNvSpPr txBox="1"/>
          <p:nvPr/>
        </p:nvSpPr>
        <p:spPr>
          <a:xfrm>
            <a:off x="3243448" y="3651661"/>
            <a:ext cx="186788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Phillip</a:t>
            </a:r>
            <a:r>
              <a:rPr lang="el-GR" sz="3200" dirty="0">
                <a:solidFill>
                  <a:schemeClr val="bg1"/>
                </a:solidFill>
                <a:latin typeface="Georgia"/>
                <a:cs typeface="Calibri"/>
              </a:rPr>
              <a:t> II</a:t>
            </a:r>
            <a:endParaRPr lang="el-GR" sz="32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EBF4A52-3FAD-D0DC-2F45-74EF68FA7A32}"/>
              </a:ext>
            </a:extLst>
          </p:cNvPr>
          <p:cNvSpPr txBox="1"/>
          <p:nvPr/>
        </p:nvSpPr>
        <p:spPr>
          <a:xfrm>
            <a:off x="5462649" y="3646714"/>
            <a:ext cx="179614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 err="1">
                <a:solidFill>
                  <a:schemeClr val="bg1"/>
                </a:solidFill>
                <a:cs typeface="Calibri"/>
              </a:rPr>
              <a:t>Darius</a:t>
            </a:r>
            <a:r>
              <a:rPr lang="el-GR" sz="3200" dirty="0">
                <a:solidFill>
                  <a:schemeClr val="bg1"/>
                </a:solidFill>
                <a:cs typeface="Calibri"/>
              </a:rPr>
              <a:t> III</a:t>
            </a: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4F6F729-9A25-AFCB-86E7-755FD9D24135}"/>
              </a:ext>
            </a:extLst>
          </p:cNvPr>
          <p:cNvSpPr txBox="1"/>
          <p:nvPr/>
        </p:nvSpPr>
        <p:spPr>
          <a:xfrm>
            <a:off x="63335" y="4813465"/>
            <a:ext cx="425730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According to legend, what did Alexander's mother dream of before his birth?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037CCDC-2136-AEE3-46E7-367850D63557}"/>
              </a:ext>
            </a:extLst>
          </p:cNvPr>
          <p:cNvSpPr txBox="1"/>
          <p:nvPr/>
        </p:nvSpPr>
        <p:spPr>
          <a:xfrm>
            <a:off x="4228110" y="4814455"/>
            <a:ext cx="1157844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Dying</a:t>
            </a:r>
            <a:endParaRPr lang="el-GR" sz="2800">
              <a:solidFill>
                <a:schemeClr val="bg1"/>
              </a:solidFill>
              <a:latin typeface="Georgia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D4890EC-12FD-38C2-B5E1-290DCC1BF831}"/>
              </a:ext>
            </a:extLst>
          </p:cNvPr>
          <p:cNvSpPr txBox="1"/>
          <p:nvPr/>
        </p:nvSpPr>
        <p:spPr>
          <a:xfrm>
            <a:off x="5611091" y="4816929"/>
            <a:ext cx="1796142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Being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struck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by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a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thunder</a:t>
            </a:r>
            <a:endParaRPr lang="el-GR" sz="2800" dirty="0" err="1">
              <a:solidFill>
                <a:schemeClr val="bg1"/>
              </a:solidFill>
              <a:latin typeface="Georgia"/>
            </a:endParaRPr>
          </a:p>
        </p:txBody>
      </p:sp>
      <p:pic>
        <p:nvPicPr>
          <p:cNvPr id="15" name="Εικόνα 15" descr="Εικόνα που περιέχει κείμενο, βιβλί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E7C4A3B-FBD9-B605-2BDC-DA887C159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687" y="285998"/>
            <a:ext cx="2743200" cy="2743200"/>
          </a:xfrm>
          <a:prstGeom prst="rect">
            <a:avLst/>
          </a:prstGeom>
        </p:spPr>
      </p:pic>
      <p:pic>
        <p:nvPicPr>
          <p:cNvPr id="16" name="Εικόνα 16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EE1D229-6BCA-86D2-C711-7AD3C7AD7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5231" y="3368403"/>
            <a:ext cx="2743199" cy="328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4147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CDD5E41-8148-1A43-C91C-33C1358A3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26" y="38553"/>
            <a:ext cx="10515600" cy="1325563"/>
          </a:xfrm>
        </p:spPr>
        <p:txBody>
          <a:bodyPr/>
          <a:lstStyle/>
          <a:p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Alexander</a:t>
            </a:r>
            <a:r>
              <a:rPr lang="el-GR" dirty="0">
                <a:solidFill>
                  <a:schemeClr val="bg1"/>
                </a:solidFill>
                <a:latin typeface="Georgia"/>
                <a:cs typeface="Calibri Light"/>
              </a:rPr>
              <a:t> the </a:t>
            </a:r>
            <a:r>
              <a:rPr lang="el-GR" dirty="0" err="1">
                <a:solidFill>
                  <a:schemeClr val="bg1"/>
                </a:solidFill>
                <a:latin typeface="Georgia"/>
                <a:cs typeface="Calibri Light"/>
              </a:rPr>
              <a:t>Great</a:t>
            </a:r>
            <a:endParaRPr lang="el-GR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807DF65-C9EC-523D-8B6B-883D23205412}"/>
              </a:ext>
            </a:extLst>
          </p:cNvPr>
          <p:cNvSpPr txBox="1"/>
          <p:nvPr/>
        </p:nvSpPr>
        <p:spPr>
          <a:xfrm>
            <a:off x="66799" y="1194953"/>
            <a:ext cx="382731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Alexander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Great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initially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the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king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of: </a:t>
            </a:r>
            <a:endParaRPr lang="el-GR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chemeClr val="bg1"/>
              </a:solidFill>
              <a:latin typeface="Georgia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B7561CA-CC75-033E-C3FC-D268A2A67D14}"/>
              </a:ext>
            </a:extLst>
          </p:cNvPr>
          <p:cNvSpPr txBox="1"/>
          <p:nvPr/>
        </p:nvSpPr>
        <p:spPr>
          <a:xfrm>
            <a:off x="3753096" y="1622961"/>
            <a:ext cx="1588323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Persia</a:t>
            </a:r>
            <a:r>
              <a:rPr lang="el-GR" sz="3200" dirty="0">
                <a:solidFill>
                  <a:schemeClr val="bg1"/>
                </a:solidFill>
                <a:latin typeface="Georgia"/>
                <a:cs typeface="Calibri"/>
              </a:rPr>
              <a:t> </a:t>
            </a:r>
            <a:endParaRPr lang="el-GR" sz="32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C99E115-88F4-112E-0627-E3DB9DC28450}"/>
              </a:ext>
            </a:extLst>
          </p:cNvPr>
          <p:cNvSpPr txBox="1"/>
          <p:nvPr/>
        </p:nvSpPr>
        <p:spPr>
          <a:xfrm>
            <a:off x="5482442" y="1368137"/>
            <a:ext cx="2063336" cy="584775"/>
          </a:xfrm>
          <a:prstGeom prst="rect">
            <a:avLst/>
          </a:prstGeom>
          <a:solidFill>
            <a:srgbClr val="03FC73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Macedon</a:t>
            </a:r>
            <a:endParaRPr lang="el-GR" sz="32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B12A993-C63A-E925-62D3-EA256ED51F9F}"/>
              </a:ext>
            </a:extLst>
          </p:cNvPr>
          <p:cNvSpPr txBox="1"/>
          <p:nvPr/>
        </p:nvSpPr>
        <p:spPr>
          <a:xfrm>
            <a:off x="66798" y="2261259"/>
            <a:ext cx="357001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Which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famous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figure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tutored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Alexander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when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he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a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child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22B41E5-852F-D896-7F2D-239BEC36AC70}"/>
              </a:ext>
            </a:extLst>
          </p:cNvPr>
          <p:cNvSpPr txBox="1"/>
          <p:nvPr/>
        </p:nvSpPr>
        <p:spPr>
          <a:xfrm>
            <a:off x="3485903" y="2575461"/>
            <a:ext cx="179366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Aristotle</a:t>
            </a:r>
            <a:endParaRPr lang="el-GR" sz="32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A68E7E-7C0C-8F4B-98E9-D05BFA8EB10F}"/>
              </a:ext>
            </a:extLst>
          </p:cNvPr>
          <p:cNvSpPr txBox="1"/>
          <p:nvPr/>
        </p:nvSpPr>
        <p:spPr>
          <a:xfrm>
            <a:off x="5616038" y="2572986"/>
            <a:ext cx="178377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Socrates</a:t>
            </a:r>
            <a:endParaRPr lang="el-GR" sz="3200" dirty="0" err="1">
              <a:solidFill>
                <a:schemeClr val="bg1"/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7E51B88-64C8-E08B-EAAA-832E5C0707C9}"/>
              </a:ext>
            </a:extLst>
          </p:cNvPr>
          <p:cNvSpPr txBox="1"/>
          <p:nvPr/>
        </p:nvSpPr>
        <p:spPr>
          <a:xfrm>
            <a:off x="66798" y="3634344"/>
            <a:ext cx="317664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Who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was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Alexander's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 </a:t>
            </a:r>
            <a:r>
              <a:rPr lang="el-GR" sz="2400" dirty="0" err="1">
                <a:solidFill>
                  <a:schemeClr val="bg1"/>
                </a:solidFill>
                <a:latin typeface="Georgia"/>
                <a:ea typeface="+mn-lt"/>
                <a:cs typeface="+mn-lt"/>
              </a:rPr>
              <a:t>father</a:t>
            </a:r>
            <a:r>
              <a:rPr lang="el-GR" sz="2400" dirty="0">
                <a:solidFill>
                  <a:schemeClr val="bg1"/>
                </a:solidFill>
                <a:latin typeface="Georgia"/>
                <a:ea typeface="+mn-lt"/>
                <a:cs typeface="+mn-lt"/>
              </a:rPr>
              <a:t>?</a:t>
            </a:r>
            <a:endParaRPr lang="el-GR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B3ABDB9-2BF8-C58C-B01D-A7F0F139A01A}"/>
              </a:ext>
            </a:extLst>
          </p:cNvPr>
          <p:cNvSpPr txBox="1"/>
          <p:nvPr/>
        </p:nvSpPr>
        <p:spPr>
          <a:xfrm>
            <a:off x="3243448" y="3651661"/>
            <a:ext cx="186788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 err="1">
                <a:solidFill>
                  <a:schemeClr val="bg1"/>
                </a:solidFill>
                <a:latin typeface="Georgia"/>
                <a:cs typeface="Calibri"/>
              </a:rPr>
              <a:t>Phillip</a:t>
            </a:r>
            <a:r>
              <a:rPr lang="el-GR" sz="3200" dirty="0">
                <a:solidFill>
                  <a:schemeClr val="bg1"/>
                </a:solidFill>
                <a:latin typeface="Georgia"/>
                <a:cs typeface="Calibri"/>
              </a:rPr>
              <a:t> II</a:t>
            </a:r>
            <a:endParaRPr lang="el-GR" sz="32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EBF4A52-3FAD-D0DC-2F45-74EF68FA7A32}"/>
              </a:ext>
            </a:extLst>
          </p:cNvPr>
          <p:cNvSpPr txBox="1"/>
          <p:nvPr/>
        </p:nvSpPr>
        <p:spPr>
          <a:xfrm>
            <a:off x="5462649" y="3646714"/>
            <a:ext cx="179614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 err="1">
                <a:solidFill>
                  <a:schemeClr val="bg1"/>
                </a:solidFill>
                <a:cs typeface="Calibri"/>
              </a:rPr>
              <a:t>Darius</a:t>
            </a:r>
            <a:r>
              <a:rPr lang="el-GR" sz="3200" dirty="0">
                <a:solidFill>
                  <a:schemeClr val="bg1"/>
                </a:solidFill>
                <a:cs typeface="Calibri"/>
              </a:rPr>
              <a:t> III</a:t>
            </a: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4F6F729-9A25-AFCB-86E7-755FD9D24135}"/>
              </a:ext>
            </a:extLst>
          </p:cNvPr>
          <p:cNvSpPr txBox="1"/>
          <p:nvPr/>
        </p:nvSpPr>
        <p:spPr>
          <a:xfrm>
            <a:off x="63335" y="4813465"/>
            <a:ext cx="425730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Roboto"/>
                <a:cs typeface="Roboto"/>
              </a:rPr>
              <a:t>According to legend, what did Alexander's mother dream of before his birth?</a:t>
            </a:r>
            <a:endParaRPr lang="en-US" sz="2400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037CCDC-2136-AEE3-46E7-367850D63557}"/>
              </a:ext>
            </a:extLst>
          </p:cNvPr>
          <p:cNvSpPr txBox="1"/>
          <p:nvPr/>
        </p:nvSpPr>
        <p:spPr>
          <a:xfrm>
            <a:off x="4228110" y="4814455"/>
            <a:ext cx="1157844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Dying</a:t>
            </a:r>
            <a:endParaRPr lang="el-GR" sz="2800">
              <a:solidFill>
                <a:schemeClr val="bg1"/>
              </a:solidFill>
              <a:latin typeface="Georgia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D4890EC-12FD-38C2-B5E1-290DCC1BF831}"/>
              </a:ext>
            </a:extLst>
          </p:cNvPr>
          <p:cNvSpPr txBox="1"/>
          <p:nvPr/>
        </p:nvSpPr>
        <p:spPr>
          <a:xfrm>
            <a:off x="5611091" y="4816929"/>
            <a:ext cx="1796142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Being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struck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by</a:t>
            </a:r>
            <a:r>
              <a:rPr lang="el-GR" sz="2800" dirty="0">
                <a:solidFill>
                  <a:schemeClr val="bg1"/>
                </a:solidFill>
                <a:latin typeface="Georgia"/>
                <a:cs typeface="Calibri"/>
              </a:rPr>
              <a:t> a </a:t>
            </a:r>
            <a:r>
              <a:rPr lang="el-GR" sz="2800" dirty="0" err="1">
                <a:solidFill>
                  <a:schemeClr val="bg1"/>
                </a:solidFill>
                <a:latin typeface="Georgia"/>
                <a:cs typeface="Calibri"/>
              </a:rPr>
              <a:t>thunder</a:t>
            </a:r>
            <a:endParaRPr lang="el-GR" sz="2800" dirty="0" err="1">
              <a:solidFill>
                <a:schemeClr val="bg1"/>
              </a:solidFill>
              <a:latin typeface="Georgia"/>
            </a:endParaRPr>
          </a:p>
        </p:txBody>
      </p:sp>
      <p:pic>
        <p:nvPicPr>
          <p:cNvPr id="15" name="Εικόνα 15" descr="Εικόνα που περιέχει κείμενο, βιβλί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E7C4A3B-FBD9-B605-2BDC-DA887C159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687" y="285998"/>
            <a:ext cx="2743200" cy="2743200"/>
          </a:xfrm>
          <a:prstGeom prst="rect">
            <a:avLst/>
          </a:prstGeom>
        </p:spPr>
      </p:pic>
      <p:pic>
        <p:nvPicPr>
          <p:cNvPr id="16" name="Εικόνα 16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EE1D229-6BCA-86D2-C711-7AD3C7AD7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5231" y="3368403"/>
            <a:ext cx="2743199" cy="328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8079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1131</Words>
  <Application>Microsoft Office PowerPoint</Application>
  <PresentationFormat>Προσαρμογή</PresentationFormat>
  <Paragraphs>248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Office Theme</vt:lpstr>
      <vt:lpstr>Διαφάνεια 1</vt:lpstr>
      <vt:lpstr>The content</vt:lpstr>
      <vt:lpstr>The Trojan War</vt:lpstr>
      <vt:lpstr>The Trojan War</vt:lpstr>
      <vt:lpstr>The Trojan War</vt:lpstr>
      <vt:lpstr>The Trojan War</vt:lpstr>
      <vt:lpstr>The Trojan War</vt:lpstr>
      <vt:lpstr>Alexander the Great</vt:lpstr>
      <vt:lpstr>Alexander the Great</vt:lpstr>
      <vt:lpstr>Alexander the Great</vt:lpstr>
      <vt:lpstr>Alexander the Great</vt:lpstr>
      <vt:lpstr>Alexander the Great</vt:lpstr>
      <vt:lpstr>The Renaissance</vt:lpstr>
      <vt:lpstr>The Renaissance</vt:lpstr>
      <vt:lpstr>The Renaissance</vt:lpstr>
      <vt:lpstr>The Renaissance</vt:lpstr>
      <vt:lpstr>The Renaissance</vt:lpstr>
      <vt:lpstr>The Renaissance</vt:lpstr>
      <vt:lpstr>Thank  you for your  consideration!!!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Student</dc:creator>
  <cp:lastModifiedBy>Student</cp:lastModifiedBy>
  <cp:revision>615</cp:revision>
  <dcterms:created xsi:type="dcterms:W3CDTF">2023-02-02T17:04:37Z</dcterms:created>
  <dcterms:modified xsi:type="dcterms:W3CDTF">2023-02-15T07:20:23Z</dcterms:modified>
</cp:coreProperties>
</file>