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3" r:id="rId3"/>
    <p:sldId id="266" r:id="rId4"/>
    <p:sldId id="269" r:id="rId5"/>
    <p:sldId id="272" r:id="rId6"/>
    <p:sldId id="256" r:id="rId7"/>
    <p:sldId id="258" r:id="rId8"/>
    <p:sldId id="257" r:id="rId9"/>
    <p:sldId id="260" r:id="rId10"/>
    <p:sldId id="265" r:id="rId11"/>
    <p:sldId id="270" r:id="rId12"/>
    <p:sldId id="271" r:id="rId13"/>
    <p:sldId id="261" r:id="rId14"/>
    <p:sldId id="262" r:id="rId15"/>
    <p:sldId id="263" r:id="rId16"/>
    <p:sldId id="264" r:id="rId17"/>
    <p:sldId id="267" r:id="rId18"/>
    <p:sldId id="26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115" d="100"/>
          <a:sy n="115" d="100"/>
        </p:scale>
        <p:origin x="-40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BEA737-6AE9-4877-BFCE-B4852D10B16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481D3810-B982-47B5-88F6-5FA9CF2A5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34E61B45-BD24-41FF-A819-C1660812C5E7}"/>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7DF0248B-4FB8-47CC-9ADF-EF76299118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1597399-5BCC-4B11-A1CD-DED918156557}"/>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25225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037E1FE-E6A3-41CD-B426-22A5CFB12B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9425199E-E530-407E-BAD0-9C710629A62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57A1E33-C3FA-4F1C-9ECB-BB705DBAC4B2}"/>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1C7A4FE3-3D99-40C7-9B8A-FDD73D1C5C5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067B8FA-4837-4AD7-8844-2773D1BE25D9}"/>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356567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0C4C1CAA-7802-445D-A959-BF382B73DE2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6EE37EE1-A38E-4FC5-84B2-12135B842C4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A42DBBE3-D60A-4F25-8445-3CCEA9213AF7}"/>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63647BF3-F179-4A82-B367-E21CA94136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D79C8BC-8963-4309-8FEA-CD27873B342B}"/>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379791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12F03C-E362-455E-9114-261E54DA4A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C69B5FA8-F5C9-428F-A636-E2B9AE79D19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25E415E7-23C6-43EE-920E-E2A83DFC3CF7}"/>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8B1796BD-F2F3-47DD-83E3-44A1F5F937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998C3D88-EEDC-4F9D-8DD0-B17D4F319ECF}"/>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186852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45F80A8-2913-476D-82AA-281DE19A4FE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0DA81011-8BF2-48C5-9BD8-C55FA81C3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71EFDAA0-FF62-48CF-994E-752CDD620E77}"/>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F258AA3A-8B25-4E73-A714-6A841CCE9E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9E73F44E-0F9C-468E-AC19-8C21AA728F9F}"/>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318135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E898B4E-F9E0-45A1-9306-CD6D9466B4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AE2CAD04-94D5-4BA2-B5E0-7DBEAB8338F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16156697-6620-4E45-84C7-B181DD8D057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924F71E6-92BD-4D65-B74F-AB4FFE07AC5A}"/>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6" name="Θέση υποσέλιδου 5">
            <a:extLst>
              <a:ext uri="{FF2B5EF4-FFF2-40B4-BE49-F238E27FC236}">
                <a16:creationId xmlns="" xmlns:a16="http://schemas.microsoft.com/office/drawing/2014/main" id="{141CBA11-C2DB-4C2B-9012-0ACABDB1F79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E0E2DA4-124B-443F-A576-78AE3BA10940}"/>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107572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99C9B50-7F4E-4DB0-9866-A0A1CA66F4A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B30FEB5E-4F0D-4E4A-B269-F8E8AB5F3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CEC4A7DB-0A42-4EE9-B52F-A2663F50A8A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A9E84ADA-83E5-447B-A832-137B68857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950C28FF-B969-4200-A441-455A1AFCA54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9AAFA8D1-CBFE-4884-BB69-1E5BE810BE16}"/>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8" name="Θέση υποσέλιδου 7">
            <a:extLst>
              <a:ext uri="{FF2B5EF4-FFF2-40B4-BE49-F238E27FC236}">
                <a16:creationId xmlns="" xmlns:a16="http://schemas.microsoft.com/office/drawing/2014/main" id="{F9A11A8C-3D92-45EE-819B-7D0969DA346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804E9067-0139-464E-B354-242B6FFB9D7E}"/>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318278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5C84E6B-2395-4799-BAC2-EF8B9EC6DF7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A16E9211-B4C8-4D84-A429-5803695F449D}"/>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4" name="Θέση υποσέλιδου 3">
            <a:extLst>
              <a:ext uri="{FF2B5EF4-FFF2-40B4-BE49-F238E27FC236}">
                <a16:creationId xmlns="" xmlns:a16="http://schemas.microsoft.com/office/drawing/2014/main" id="{F4D4EFFB-6816-4ADF-AC7F-3781581E2DC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BF0D3E41-036D-4C1D-9B75-C88C0C4B438C}"/>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400880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30F0A07-A6B0-4600-8E59-8C9A9D251988}"/>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3" name="Θέση υποσέλιδου 2">
            <a:extLst>
              <a:ext uri="{FF2B5EF4-FFF2-40B4-BE49-F238E27FC236}">
                <a16:creationId xmlns="" xmlns:a16="http://schemas.microsoft.com/office/drawing/2014/main" id="{07B07127-5CF6-4A47-BE25-4D636DBD059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1B9C2614-EF24-4650-916A-45B00D7CEE8B}"/>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14888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DF95719-CDD0-4DEF-8263-77A2E289198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A4C2D129-C877-434D-93C4-E3A81E4E5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7653C341-629C-4DCA-AF4B-A5A40E9B9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8A1773C6-35A1-4EC5-A717-8E48D67C92C1}"/>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6" name="Θέση υποσέλιδου 5">
            <a:extLst>
              <a:ext uri="{FF2B5EF4-FFF2-40B4-BE49-F238E27FC236}">
                <a16:creationId xmlns="" xmlns:a16="http://schemas.microsoft.com/office/drawing/2014/main" id="{8944A817-AF4A-4A84-AAC3-7A1AA55760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F482ECF0-2336-4BEF-BF46-5304DD7A7C72}"/>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149047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C61AE50-8513-4621-B754-82805810841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A8A054DA-0288-475C-8D2E-5CC5C1C82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1D773F2E-A96A-4BF8-ACB9-96D669162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D58CCBCE-282C-4865-ABF3-4F56EEEBB4F0}"/>
              </a:ext>
            </a:extLst>
          </p:cNvPr>
          <p:cNvSpPr>
            <a:spLocks noGrp="1"/>
          </p:cNvSpPr>
          <p:nvPr>
            <p:ph type="dt" sz="half" idx="10"/>
          </p:nvPr>
        </p:nvSpPr>
        <p:spPr/>
        <p:txBody>
          <a:bodyPr/>
          <a:lstStyle/>
          <a:p>
            <a:fld id="{3A8419AA-D3FE-456F-9F0F-DF1EDEBFFA5E}" type="datetimeFigureOut">
              <a:rPr lang="el-GR" smtClean="0"/>
              <a:pPr/>
              <a:t>9/3/2025</a:t>
            </a:fld>
            <a:endParaRPr lang="el-GR"/>
          </a:p>
        </p:txBody>
      </p:sp>
      <p:sp>
        <p:nvSpPr>
          <p:cNvPr id="6" name="Θέση υποσέλιδου 5">
            <a:extLst>
              <a:ext uri="{FF2B5EF4-FFF2-40B4-BE49-F238E27FC236}">
                <a16:creationId xmlns="" xmlns:a16="http://schemas.microsoft.com/office/drawing/2014/main" id="{5C8F4986-B25A-4BAF-A640-732921F3970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83EF6B6F-E3B4-4699-ADD1-B140F3BDA34A}"/>
              </a:ext>
            </a:extLst>
          </p:cNvPr>
          <p:cNvSpPr>
            <a:spLocks noGrp="1"/>
          </p:cNvSpPr>
          <p:nvPr>
            <p:ph type="sldNum" sz="quarter" idx="12"/>
          </p:nvPr>
        </p:nvSpPr>
        <p:spPr/>
        <p:txBody>
          <a:body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92959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46128635-EF26-4FB0-9521-07076EDEA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4F3D1B29-EE59-405C-8171-5A3279550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1D18DA5-E3D2-45E0-ADAF-329A82FBF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419AA-D3FE-456F-9F0F-DF1EDEBFFA5E}" type="datetimeFigureOut">
              <a:rPr lang="el-GR" smtClean="0"/>
              <a:pPr/>
              <a:t>9/3/2025</a:t>
            </a:fld>
            <a:endParaRPr lang="el-GR"/>
          </a:p>
        </p:txBody>
      </p:sp>
      <p:sp>
        <p:nvSpPr>
          <p:cNvPr id="5" name="Θέση υποσέλιδου 4">
            <a:extLst>
              <a:ext uri="{FF2B5EF4-FFF2-40B4-BE49-F238E27FC236}">
                <a16:creationId xmlns="" xmlns:a16="http://schemas.microsoft.com/office/drawing/2014/main" id="{F081E67D-520B-43A8-ABA4-9CE06BCD2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491912EA-CFDA-49DC-83F4-6279A3D43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C0D55-DD3E-437E-A18B-800A7EE82BC1}" type="slidenum">
              <a:rPr lang="el-GR" smtClean="0"/>
              <a:pPr/>
              <a:t>‹#›</a:t>
            </a:fld>
            <a:endParaRPr lang="el-GR"/>
          </a:p>
        </p:txBody>
      </p:sp>
    </p:spTree>
    <p:extLst>
      <p:ext uri="{BB962C8B-B14F-4D97-AF65-F5344CB8AC3E}">
        <p14:creationId xmlns="" xmlns:p14="http://schemas.microsoft.com/office/powerpoint/2010/main" val="340586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ythfolklore.net/aesopica/milowinter/7.ht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greek-language.gr/greekLang/modern_greek/tools/lexica/triantafyll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reek-language.gr/digitalResources/ancient_greek/tools/liddell-scott/search.html?lq=%CE%BC%CE%AC%CF%84%CE%B1%CE%B9%CE%BF%CF%82%5b%E1%BE%B0%5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search.freefind.com/find.html?id=91648941&amp;pageid=r&amp;mode=ALL&amp;n=0&amp;_charset_=UTF-8&amp;bcd=%C3%B7&amp;query=vanit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1DF58E6-0354-44B1-9204-4481EFD5E40D}"/>
              </a:ext>
            </a:extLst>
          </p:cNvPr>
          <p:cNvSpPr>
            <a:spLocks noGrp="1"/>
          </p:cNvSpPr>
          <p:nvPr>
            <p:ph type="title"/>
          </p:nvPr>
        </p:nvSpPr>
        <p:spPr/>
        <p:txBody>
          <a:bodyPr>
            <a:normAutofit/>
          </a:bodyPr>
          <a:lstStyle/>
          <a:p>
            <a:r>
              <a:rPr lang="el-GR" dirty="0">
                <a:latin typeface="Comic Sans MS" panose="030F0702030302020204" pitchFamily="66" charset="0"/>
                <a:ea typeface="Cascadia Code" panose="020B0609020000020004" pitchFamily="49" charset="0"/>
                <a:cs typeface="Cascadia Code" panose="020B0609020000020004" pitchFamily="49" charset="0"/>
              </a:rPr>
              <a:t>Μύθοι του Αισώπου </a:t>
            </a:r>
            <a:br>
              <a:rPr lang="el-GR" dirty="0">
                <a:latin typeface="Comic Sans MS" panose="030F0702030302020204" pitchFamily="66" charset="0"/>
                <a:ea typeface="Cascadia Code" panose="020B0609020000020004" pitchFamily="49" charset="0"/>
                <a:cs typeface="Cascadia Code" panose="020B0609020000020004" pitchFamily="49" charset="0"/>
              </a:rPr>
            </a:br>
            <a:r>
              <a:rPr lang="el-GR" dirty="0">
                <a:latin typeface="Comic Sans MS" panose="030F0702030302020204" pitchFamily="66" charset="0"/>
                <a:ea typeface="Cascadia Code" panose="020B0609020000020004" pitchFamily="49" charset="0"/>
                <a:cs typeface="Cascadia Code" panose="020B0609020000020004" pitchFamily="49" charset="0"/>
              </a:rPr>
              <a:t>με θέμα τη ματαιοδοξία</a:t>
            </a:r>
          </a:p>
        </p:txBody>
      </p:sp>
      <p:pic>
        <p:nvPicPr>
          <p:cNvPr id="5" name="Θέση περιεχομένου 4">
            <a:extLst>
              <a:ext uri="{FF2B5EF4-FFF2-40B4-BE49-F238E27FC236}">
                <a16:creationId xmlns="" xmlns:a16="http://schemas.microsoft.com/office/drawing/2014/main" id="{EE206EFA-756B-4F98-9E59-DC828E33B072}"/>
              </a:ext>
            </a:extLst>
          </p:cNvPr>
          <p:cNvPicPr>
            <a:picLocks noGrp="1" noChangeAspect="1"/>
          </p:cNvPicPr>
          <p:nvPr>
            <p:ph idx="1"/>
          </p:nvPr>
        </p:nvPicPr>
        <p:blipFill>
          <a:blip r:embed="rId2" cstate="print"/>
          <a:stretch>
            <a:fillRect/>
          </a:stretch>
        </p:blipFill>
        <p:spPr>
          <a:xfrm>
            <a:off x="3662083" y="1807696"/>
            <a:ext cx="5063375" cy="4351338"/>
          </a:xfrm>
        </p:spPr>
      </p:pic>
    </p:spTree>
    <p:extLst>
      <p:ext uri="{BB962C8B-B14F-4D97-AF65-F5344CB8AC3E}">
        <p14:creationId xmlns="" xmlns:p14="http://schemas.microsoft.com/office/powerpoint/2010/main" val="369025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CDF05E8-ABE8-4418-A46C-BAAA394B831A}"/>
              </a:ext>
            </a:extLst>
          </p:cNvPr>
          <p:cNvSpPr>
            <a:spLocks noGrp="1"/>
          </p:cNvSpPr>
          <p:nvPr>
            <p:ph type="title"/>
          </p:nvPr>
        </p:nvSpPr>
        <p:spPr/>
        <p:txBody>
          <a:bodyPr/>
          <a:lstStyle/>
          <a:p>
            <a:r>
              <a:rPr lang="el-GR" dirty="0">
                <a:latin typeface="Comic Sans MS" panose="030F0702030302020204" pitchFamily="66" charset="0"/>
              </a:rPr>
              <a:t>Το παγόνι και το λελέκι</a:t>
            </a:r>
          </a:p>
        </p:txBody>
      </p:sp>
      <p:pic>
        <p:nvPicPr>
          <p:cNvPr id="3" name="Εικόνα 2" descr="THE PEACOCK AND THE CRANE">
            <a:extLst>
              <a:ext uri="{FF2B5EF4-FFF2-40B4-BE49-F238E27FC236}">
                <a16:creationId xmlns="" xmlns:a16="http://schemas.microsoft.com/office/drawing/2014/main" id="{7BEAAEA2-5E0C-4EF4-81A6-C8F19697AFF7}"/>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4701" y="1874072"/>
            <a:ext cx="3535680" cy="4831080"/>
          </a:xfrm>
          <a:prstGeom prst="rect">
            <a:avLst/>
          </a:prstGeom>
          <a:noFill/>
          <a:ln>
            <a:noFill/>
          </a:ln>
        </p:spPr>
      </p:pic>
    </p:spTree>
    <p:extLst>
      <p:ext uri="{BB962C8B-B14F-4D97-AF65-F5344CB8AC3E}">
        <p14:creationId xmlns="" xmlns:p14="http://schemas.microsoft.com/office/powerpoint/2010/main" val="244966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DE0F4CD-DCFA-4D99-9079-A48A24353CB1}"/>
              </a:ext>
            </a:extLst>
          </p:cNvPr>
          <p:cNvSpPr>
            <a:spLocks noGrp="1"/>
          </p:cNvSpPr>
          <p:nvPr>
            <p:ph type="title"/>
          </p:nvPr>
        </p:nvSpPr>
        <p:spPr/>
        <p:txBody>
          <a:bodyPr/>
          <a:lstStyle/>
          <a:p>
            <a:r>
              <a:rPr lang="el-GR" dirty="0">
                <a:latin typeface="Comic Sans MS" panose="030F0702030302020204" pitchFamily="66" charset="0"/>
              </a:rPr>
              <a:t>Ο Ερμής και ο Τειρεσίας</a:t>
            </a:r>
          </a:p>
        </p:txBody>
      </p:sp>
      <p:pic>
        <p:nvPicPr>
          <p:cNvPr id="4" name="Εικόνα 3">
            <a:extLst>
              <a:ext uri="{FF2B5EF4-FFF2-40B4-BE49-F238E27FC236}">
                <a16:creationId xmlns="" xmlns:a16="http://schemas.microsoft.com/office/drawing/2014/main" id="{8B0ED660-8B8B-4956-8736-A38CAAFD3607}"/>
              </a:ext>
            </a:extLst>
          </p:cNvPr>
          <p:cNvPicPr>
            <a:picLocks noChangeAspect="1"/>
          </p:cNvPicPr>
          <p:nvPr/>
        </p:nvPicPr>
        <p:blipFill>
          <a:blip r:embed="rId2" cstate="print"/>
          <a:stretch>
            <a:fillRect/>
          </a:stretch>
        </p:blipFill>
        <p:spPr>
          <a:xfrm>
            <a:off x="3541058" y="1989717"/>
            <a:ext cx="6365809" cy="3586072"/>
          </a:xfrm>
          <a:prstGeom prst="rect">
            <a:avLst/>
          </a:prstGeom>
        </p:spPr>
      </p:pic>
    </p:spTree>
    <p:extLst>
      <p:ext uri="{BB962C8B-B14F-4D97-AF65-F5344CB8AC3E}">
        <p14:creationId xmlns="" xmlns:p14="http://schemas.microsoft.com/office/powerpoint/2010/main" val="366995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9B7C236-1A9A-4742-9B78-239F1966CF1F}"/>
              </a:ext>
            </a:extLst>
          </p:cNvPr>
          <p:cNvSpPr>
            <a:spLocks noGrp="1"/>
          </p:cNvSpPr>
          <p:nvPr>
            <p:ph type="title"/>
          </p:nvPr>
        </p:nvSpPr>
        <p:spPr/>
        <p:txBody>
          <a:bodyPr/>
          <a:lstStyle/>
          <a:p>
            <a:r>
              <a:rPr lang="el-GR" dirty="0">
                <a:latin typeface="Comic Sans MS" panose="030F0702030302020204" pitchFamily="66" charset="0"/>
              </a:rPr>
              <a:t>Ο Ερμής και το άγαλμα</a:t>
            </a:r>
          </a:p>
        </p:txBody>
      </p:sp>
      <p:pic>
        <p:nvPicPr>
          <p:cNvPr id="5" name="Θέση περιεχομένου 4">
            <a:extLst>
              <a:ext uri="{FF2B5EF4-FFF2-40B4-BE49-F238E27FC236}">
                <a16:creationId xmlns="" xmlns:a16="http://schemas.microsoft.com/office/drawing/2014/main" id="{8BF4B7DE-7034-4BD7-80DD-4AECE9AF9C5D}"/>
              </a:ext>
            </a:extLst>
          </p:cNvPr>
          <p:cNvPicPr>
            <a:picLocks noGrp="1" noChangeAspect="1"/>
          </p:cNvPicPr>
          <p:nvPr>
            <p:ph idx="1"/>
          </p:nvPr>
        </p:nvPicPr>
        <p:blipFill>
          <a:blip r:embed="rId2" cstate="print"/>
          <a:stretch>
            <a:fillRect/>
          </a:stretch>
        </p:blipFill>
        <p:spPr>
          <a:xfrm>
            <a:off x="2832497" y="1825625"/>
            <a:ext cx="6527006" cy="4351338"/>
          </a:xfrm>
        </p:spPr>
      </p:pic>
    </p:spTree>
    <p:extLst>
      <p:ext uri="{BB962C8B-B14F-4D97-AF65-F5344CB8AC3E}">
        <p14:creationId xmlns="" xmlns:p14="http://schemas.microsoft.com/office/powerpoint/2010/main" val="82907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17134C8-6DC5-4FF0-B977-00881053A61D}"/>
              </a:ext>
            </a:extLst>
          </p:cNvPr>
          <p:cNvSpPr>
            <a:spLocks noGrp="1"/>
          </p:cNvSpPr>
          <p:nvPr>
            <p:ph type="title"/>
          </p:nvPr>
        </p:nvSpPr>
        <p:spPr/>
        <p:txBody>
          <a:bodyPr>
            <a:normAutofit fontScale="90000"/>
          </a:bodyPr>
          <a:lstStyle/>
          <a:p>
            <a:r>
              <a:rPr lang="el-GR" dirty="0"/>
              <a:t>Ο αετός και η κουρούνα</a:t>
            </a:r>
            <a:br>
              <a:rPr lang="el-GR" dirty="0"/>
            </a:br>
            <a:r>
              <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http://mythfolklore.net/aesopica/milowinter/7.htm</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4" name="TextBox 3">
            <a:extLst>
              <a:ext uri="{FF2B5EF4-FFF2-40B4-BE49-F238E27FC236}">
                <a16:creationId xmlns="" xmlns:a16="http://schemas.microsoft.com/office/drawing/2014/main" id="{698A7165-ADAA-4871-A265-C527DED462B0}"/>
              </a:ext>
            </a:extLst>
          </p:cNvPr>
          <p:cNvSpPr txBox="1"/>
          <p:nvPr/>
        </p:nvSpPr>
        <p:spPr>
          <a:xfrm>
            <a:off x="1568824" y="1837764"/>
            <a:ext cx="8821270" cy="3943324"/>
          </a:xfrm>
          <a:prstGeom prst="rect">
            <a:avLst/>
          </a:prstGeom>
          <a:noFill/>
        </p:spPr>
        <p:txBody>
          <a:bodyPr wrap="square">
            <a:spAutoFit/>
          </a:bodyPr>
          <a:lstStyle/>
          <a:p>
            <a:pPr>
              <a:lnSpc>
                <a:spcPct val="107000"/>
              </a:lnSpc>
              <a:spcAft>
                <a:spcPts val="800"/>
              </a:spcAft>
            </a:pPr>
            <a:r>
              <a:rPr lang="el-GR" sz="1800" b="1" dirty="0">
                <a:effectLst/>
                <a:latin typeface="Comic Sans MS" panose="030F0702030302020204" pitchFamily="66" charset="0"/>
                <a:ea typeface="Calibri" panose="020F0502020204030204" pitchFamily="34" charset="0"/>
                <a:cs typeface="Times New Roman" panose="02020603050405020304" pitchFamily="18" charset="0"/>
              </a:rPr>
              <a:t>Ο αετός και η κουρούνα</a:t>
            </a:r>
            <a:endParaRPr lang="el-GR" sz="18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Ένας αετός, εφορμώντας προς τα κάτω με τα ισχυρά φτερά του, έπιασε ένα αρνί με τα νύχια του και το πήγε στη φωλιά του. Μια κάργια είδε το κατόρθωμα και στο ανόητο κεφάλι της ήρθε η ιδέα ότι ήταν αρκετά δυνατή και μεγάλη να κάνει ό,τι έκανε ο αετός. Έτσι με δυνατό θόρυβο των φτερών και τίναγμα, κατέβηκε στην πλάτη από ένα μεγάλο κριάρι. Αλλά όταν προσπάθησε να  σηκωθεί ξανά, ανακάλυψε ότι δεν μπορούσε, επειδή τα νύχια της μπερδεύτηκαν στο μαλλί. Και τόσο απείχε από το να κουβαλήσει μακριά το κριάρι, που το κριάρι σχεδόν δεν κατάλαβε ότι ήταν πάνω του. Ένας βοσκός είδε την κάργια και κατάλαβε τι συνέβη. Έπιασε το πουλί και έδεσε τα φτερά του. Εκείνο το απόγευμα έδωσε την κάργια στα παιδιά του. </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 Τι αστείο πουλί» είπαν γελώντας, ¨τι είναι, πατέρα;»</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«Είναι μια κάργια, παιδιά μου. Αλλά αν την ρωτήσετε, θα σας πει ότι είναι αετός</a:t>
            </a:r>
          </a:p>
        </p:txBody>
      </p:sp>
    </p:spTree>
    <p:extLst>
      <p:ext uri="{BB962C8B-B14F-4D97-AF65-F5344CB8AC3E}">
        <p14:creationId xmlns="" xmlns:p14="http://schemas.microsoft.com/office/powerpoint/2010/main" val="86983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7F8C355-EA82-49B0-BA05-C4A6EB5E32A9}"/>
              </a:ext>
            </a:extLst>
          </p:cNvPr>
          <p:cNvSpPr>
            <a:spLocks noGrp="1"/>
          </p:cNvSpPr>
          <p:nvPr>
            <p:ph type="title"/>
          </p:nvPr>
        </p:nvSpPr>
        <p:spPr/>
        <p:txBody>
          <a:bodyPr/>
          <a:lstStyle/>
          <a:p>
            <a:endParaRPr lang="el-GR"/>
          </a:p>
        </p:txBody>
      </p:sp>
      <p:pic>
        <p:nvPicPr>
          <p:cNvPr id="3" name="Εικόνα 2" descr="THE EAGLE AND THE JACKDAW">
            <a:extLst>
              <a:ext uri="{FF2B5EF4-FFF2-40B4-BE49-F238E27FC236}">
                <a16:creationId xmlns="" xmlns:a16="http://schemas.microsoft.com/office/drawing/2014/main" id="{0D344D5D-D554-41DF-80BF-810CD8DCAE3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845820"/>
            <a:ext cx="3657600" cy="5166360"/>
          </a:xfrm>
          <a:prstGeom prst="rect">
            <a:avLst/>
          </a:prstGeom>
          <a:noFill/>
          <a:ln>
            <a:noFill/>
          </a:ln>
        </p:spPr>
      </p:pic>
    </p:spTree>
    <p:extLst>
      <p:ext uri="{BB962C8B-B14F-4D97-AF65-F5344CB8AC3E}">
        <p14:creationId xmlns="" xmlns:p14="http://schemas.microsoft.com/office/powerpoint/2010/main" val="109805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40070C4-8748-47BA-BF83-1AE7D75734E9}"/>
              </a:ext>
            </a:extLst>
          </p:cNvPr>
          <p:cNvSpPr>
            <a:spLocks noGrp="1"/>
          </p:cNvSpPr>
          <p:nvPr>
            <p:ph type="title"/>
          </p:nvPr>
        </p:nvSpPr>
        <p:spPr/>
        <p:txBody>
          <a:bodyPr/>
          <a:lstStyle/>
          <a:p>
            <a:r>
              <a:rPr lang="el-GR" dirty="0">
                <a:latin typeface="Comic Sans MS" panose="030F0702030302020204" pitchFamily="66" charset="0"/>
              </a:rPr>
              <a:t>Η χελώνα και οι πάπιες</a:t>
            </a:r>
          </a:p>
        </p:txBody>
      </p:sp>
      <p:pic>
        <p:nvPicPr>
          <p:cNvPr id="4" name="Θέση περιεχομένου 3" descr="THE TORTOISE AND THE DUCKS">
            <a:extLst>
              <a:ext uri="{FF2B5EF4-FFF2-40B4-BE49-F238E27FC236}">
                <a16:creationId xmlns="" xmlns:a16="http://schemas.microsoft.com/office/drawing/2014/main" id="{912CF8B7-B3D7-4CA4-AF28-B8BADF3F875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41694" y="2816842"/>
            <a:ext cx="3711388" cy="3822550"/>
          </a:xfrm>
          <a:prstGeom prst="rect">
            <a:avLst/>
          </a:prstGeom>
          <a:noFill/>
          <a:ln>
            <a:noFill/>
          </a:ln>
        </p:spPr>
      </p:pic>
    </p:spTree>
    <p:extLst>
      <p:ext uri="{BB962C8B-B14F-4D97-AF65-F5344CB8AC3E}">
        <p14:creationId xmlns="" xmlns:p14="http://schemas.microsoft.com/office/powerpoint/2010/main" val="127826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523EFA-EAA8-4109-830C-277238157D63}"/>
              </a:ext>
            </a:extLst>
          </p:cNvPr>
          <p:cNvSpPr>
            <a:spLocks noGrp="1"/>
          </p:cNvSpPr>
          <p:nvPr>
            <p:ph type="title"/>
          </p:nvPr>
        </p:nvSpPr>
        <p:spPr/>
        <p:txBody>
          <a:bodyPr/>
          <a:lstStyle/>
          <a:p>
            <a:r>
              <a:rPr lang="el-GR" dirty="0"/>
              <a:t>Η χελώνα και οι πάπιες</a:t>
            </a:r>
          </a:p>
        </p:txBody>
      </p:sp>
      <p:sp>
        <p:nvSpPr>
          <p:cNvPr id="3" name="Θέση περιεχομένου 2">
            <a:extLst>
              <a:ext uri="{FF2B5EF4-FFF2-40B4-BE49-F238E27FC236}">
                <a16:creationId xmlns="" xmlns:a16="http://schemas.microsoft.com/office/drawing/2014/main" id="{355F3BF8-6BF6-4834-AF2E-BAB85AEB8877}"/>
              </a:ext>
            </a:extLst>
          </p:cNvPr>
          <p:cNvSpPr>
            <a:spLocks noGrp="1"/>
          </p:cNvSpPr>
          <p:nvPr>
            <p:ph idx="1"/>
          </p:nvPr>
        </p:nvSpPr>
        <p:spPr/>
        <p:txBody>
          <a:bodyPr>
            <a:normAutofit fontScale="62500" lnSpcReduction="20000"/>
          </a:bodyPr>
          <a:lstStyle/>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χελώνα κουβαλά το σπίτι της στην πλάτη της. Όσο σκληρά και να προσπαθήσει, δεν μπορεί να αφήσει το σπίτι της. Λένε ότι την τιμώρησε ο Δίας, επειδή τεμπέλιαζε και έμενε στο σπίτι και δεν πήγε στους γάμους του Δία, αν και ήταν ιδιαίτερη προσκεκλημένη.</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Μετά από κάποια χρόνια, η χελώνα άρχισε να εύχεται να είχε πάει σε αυτόν τον γάμο. Βλέποντας τα πουλιά να πετούν και τα ζώα να τρέχουν και να βλέπουν τα αξιοθέατα, ένιωσε δυστυχής και ανικανοποίητη. Ήθελε και αυτή να δει τον κόσμο, αλλά με το σπίτι στην πλάτη της και τα μικρά και κοντά πόδια δεν μπορούσε να το κάνει. </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Μια μέρα συνάντησε ένα ζευγάρι πάπιες και είπε το πρόβλημά της. </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 Μπορούμε να σε βοηθήσουμε να δεις τον κόσμο» είπαν οι πάπιες. « Κράτα αυτό το κλαδί με τα δόντια σου και εμείς θα σε κουβαλήσουμε στον αέρα να δεις όλη την ύπαιθρο. Αλλά μείνε σιωπηλή, αλλιώς θα το μετανιώσεις».</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χελώνα ήταν πράγματι πολύ χαρούμενη. Κράτησε το κλαδί σταθερά με τα δόντια της, οι πάπιες το έπιασαν η καθεμιά από μία άκρη, και ανέβηκαν πάνω στα σύννεφα. </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Τότε πέρασε ένα κοράκι. Έμεινε έκπληκτο από το παράξενο θέαμα και φώναξε: « μπορείς να γίνεις ο βασιλιάς από τις χελώνες»</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 Γιατί, βέβαια…» είπε η χελώνα.</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Άνοιξε ανόητα το στόμα της και άφησε το κλαδί, έπεσε κάτω και συνετρίβη στα βράχια.</a:t>
            </a:r>
          </a:p>
          <a:p>
            <a:pPr>
              <a:lnSpc>
                <a:spcPct val="107000"/>
              </a:lnSpc>
              <a:spcAft>
                <a:spcPts val="800"/>
              </a:spcAft>
            </a:pPr>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ανόητη περιέργεια και η ματαιοδοξία φέρνουν δυστυχία.</a:t>
            </a:r>
          </a:p>
          <a:p>
            <a:endParaRPr lang="el-GR" dirty="0"/>
          </a:p>
        </p:txBody>
      </p:sp>
    </p:spTree>
    <p:extLst>
      <p:ext uri="{BB962C8B-B14F-4D97-AF65-F5344CB8AC3E}">
        <p14:creationId xmlns="" xmlns:p14="http://schemas.microsoft.com/office/powerpoint/2010/main" val="230683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 xmlns:a16="http://schemas.microsoft.com/office/drawing/2014/main" id="{5BCA9098-7994-484A-856D-B59DD8BB2569}"/>
              </a:ext>
            </a:extLst>
          </p:cNvPr>
          <p:cNvPicPr>
            <a:picLocks noGrp="1" noChangeAspect="1"/>
          </p:cNvPicPr>
          <p:nvPr>
            <p:ph idx="1"/>
          </p:nvPr>
        </p:nvPicPr>
        <p:blipFill>
          <a:blip r:embed="rId2" cstate="print"/>
          <a:stretch>
            <a:fillRect/>
          </a:stretch>
        </p:blipFill>
        <p:spPr>
          <a:xfrm>
            <a:off x="1156237" y="1520825"/>
            <a:ext cx="4751713" cy="4351338"/>
          </a:xfrm>
        </p:spPr>
      </p:pic>
    </p:spTree>
    <p:extLst>
      <p:ext uri="{BB962C8B-B14F-4D97-AF65-F5344CB8AC3E}">
        <p14:creationId xmlns="" xmlns:p14="http://schemas.microsoft.com/office/powerpoint/2010/main" val="177559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 xmlns:a16="http://schemas.microsoft.com/office/drawing/2014/main" id="{FF3002B2-CDE8-4CC3-82BC-6224A0A7A6F0}"/>
              </a:ext>
            </a:extLst>
          </p:cNvPr>
          <p:cNvPicPr>
            <a:picLocks noChangeAspect="1"/>
          </p:cNvPicPr>
          <p:nvPr/>
        </p:nvPicPr>
        <p:blipFill>
          <a:blip r:embed="rId2" cstate="print"/>
          <a:stretch>
            <a:fillRect/>
          </a:stretch>
        </p:blipFill>
        <p:spPr>
          <a:xfrm>
            <a:off x="1306727" y="174402"/>
            <a:ext cx="9018482" cy="6170980"/>
          </a:xfrm>
          <a:prstGeom prst="rect">
            <a:avLst/>
          </a:prstGeom>
        </p:spPr>
      </p:pic>
    </p:spTree>
    <p:extLst>
      <p:ext uri="{BB962C8B-B14F-4D97-AF65-F5344CB8AC3E}">
        <p14:creationId xmlns="" xmlns:p14="http://schemas.microsoft.com/office/powerpoint/2010/main" val="175789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B781216-2F4F-479C-8FAE-FB02E9861B66}"/>
              </a:ext>
            </a:extLst>
          </p:cNvPr>
          <p:cNvSpPr>
            <a:spLocks noGrp="1"/>
          </p:cNvSpPr>
          <p:nvPr>
            <p:ph type="title"/>
          </p:nvPr>
        </p:nvSpPr>
        <p:spPr/>
        <p:txBody>
          <a:bodyPr>
            <a:normAutofit fontScale="90000"/>
          </a:bodyPr>
          <a:lstStyle/>
          <a:p>
            <a:r>
              <a:rPr lang="el-GR" sz="2000" dirty="0">
                <a:latin typeface="Comic Sans MS" panose="030F0702030302020204" pitchFamily="66" charset="0"/>
              </a:rPr>
              <a:t>Εργασία στα αρχαία Ελληνικά της </a:t>
            </a:r>
            <a:r>
              <a:rPr lang="el-GR" sz="2000" dirty="0" err="1">
                <a:latin typeface="Comic Sans MS" panose="030F0702030302020204" pitchFamily="66" charset="0"/>
              </a:rPr>
              <a:t>Α΄</a:t>
            </a:r>
            <a:r>
              <a:rPr lang="el-GR" sz="2000" dirty="0" err="1" smtClean="0">
                <a:latin typeface="Comic Sans MS" panose="030F0702030302020204" pitchFamily="66" charset="0"/>
              </a:rPr>
              <a:t>Γυμνασίου</a:t>
            </a: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Χρήστος </a:t>
            </a:r>
            <a:r>
              <a:rPr lang="el-GR" sz="2000" dirty="0" err="1">
                <a:latin typeface="Comic Sans MS" panose="030F0702030302020204" pitchFamily="66" charset="0"/>
              </a:rPr>
              <a:t>Βαλταδώρος</a:t>
            </a: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Γιάννης Γκούμας</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Δημήτρης </a:t>
            </a:r>
            <a:r>
              <a:rPr lang="el-GR" sz="2000" dirty="0" err="1">
                <a:latin typeface="Comic Sans MS" panose="030F0702030302020204" pitchFamily="66" charset="0"/>
              </a:rPr>
              <a:t>Εμφιεντζόγλου</a:t>
            </a: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Γιώργος Παπακώστας</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dirty="0"/>
              <a:t/>
            </a:r>
            <a:br>
              <a:rPr lang="el-GR" dirty="0"/>
            </a:br>
            <a:endParaRPr lang="el-GR" dirty="0"/>
          </a:p>
        </p:txBody>
      </p:sp>
    </p:spTree>
    <p:extLst>
      <p:ext uri="{BB962C8B-B14F-4D97-AF65-F5344CB8AC3E}">
        <p14:creationId xmlns="" xmlns:p14="http://schemas.microsoft.com/office/powerpoint/2010/main" val="184882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2071F9A-3C43-486B-B1D2-02221574C320}"/>
              </a:ext>
            </a:extLst>
          </p:cNvPr>
          <p:cNvSpPr>
            <a:spLocks noGrp="1"/>
          </p:cNvSpPr>
          <p:nvPr>
            <p:ph type="title"/>
          </p:nvPr>
        </p:nvSpPr>
        <p:spPr/>
        <p:txBody>
          <a:bodyPr/>
          <a:lstStyle/>
          <a:p>
            <a:r>
              <a:rPr lang="el-GR" dirty="0"/>
              <a:t>Ματαιοδοξία</a:t>
            </a:r>
          </a:p>
        </p:txBody>
      </p:sp>
      <p:sp>
        <p:nvSpPr>
          <p:cNvPr id="3" name="Θέση περιεχομένου 2">
            <a:extLst>
              <a:ext uri="{FF2B5EF4-FFF2-40B4-BE49-F238E27FC236}">
                <a16:creationId xmlns="" xmlns:a16="http://schemas.microsoft.com/office/drawing/2014/main" id="{B6D5584C-6D15-4196-8245-A448859F71FA}"/>
              </a:ext>
            </a:extLst>
          </p:cNvPr>
          <p:cNvSpPr>
            <a:spLocks noGrp="1"/>
          </p:cNvSpPr>
          <p:nvPr>
            <p:ph idx="1"/>
          </p:nvPr>
        </p:nvSpPr>
        <p:spPr/>
        <p:txBody>
          <a:bodyPr>
            <a:normAutofit fontScale="92500" lnSpcReduction="10000"/>
          </a:bodyPr>
          <a:lstStyle/>
          <a:p>
            <a:pPr algn="just"/>
            <a:r>
              <a:rPr lang="el-GR" dirty="0">
                <a:latin typeface="Comic Sans MS" panose="030F0702030302020204" pitchFamily="66" charset="0"/>
              </a:rPr>
              <a:t>Η ματαιοδοξία αφορά την διογκωμένη υπερηφάνεια για την αξία του εαυτού τα επιτεύγματα ή την εξωτερική εμφάνιση κάποιου. Η ματαιοδοξία, ο ναρκισσισμός και η υπεροψία, αποτελούν πάντα ανεπιθύμητα χαρακτηριστικά</a:t>
            </a:r>
            <a:r>
              <a:rPr lang="el-GR" dirty="0"/>
              <a:t>.</a:t>
            </a:r>
          </a:p>
          <a:p>
            <a:pPr algn="just"/>
            <a:r>
              <a:rPr lang="el-GR" b="1" i="0" dirty="0">
                <a:solidFill>
                  <a:srgbClr val="333333"/>
                </a:solidFill>
                <a:effectLst/>
                <a:latin typeface="Comic Sans MS" panose="030F0702030302020204" pitchFamily="66" charset="0"/>
              </a:rPr>
              <a:t>ματαιόδοξος -η -ο</a:t>
            </a:r>
            <a:r>
              <a:rPr lang="el-GR" b="0" i="0" dirty="0">
                <a:solidFill>
                  <a:srgbClr val="333333"/>
                </a:solidFill>
                <a:effectLst/>
                <a:latin typeface="Comic Sans MS" panose="030F0702030302020204" pitchFamily="66" charset="0"/>
              </a:rPr>
              <a:t> [</a:t>
            </a:r>
            <a:r>
              <a:rPr lang="en-US" b="0" i="0" dirty="0" err="1">
                <a:solidFill>
                  <a:srgbClr val="333333"/>
                </a:solidFill>
                <a:effectLst/>
                <a:latin typeface="Comic Sans MS" panose="030F0702030302020204" pitchFamily="66" charset="0"/>
              </a:rPr>
              <a:t>mateó</a:t>
            </a:r>
            <a:r>
              <a:rPr lang="el-GR" b="0" i="0" dirty="0">
                <a:solidFill>
                  <a:srgbClr val="333333"/>
                </a:solidFill>
                <a:effectLst/>
                <a:latin typeface="Comic Sans MS" panose="030F0702030302020204" pitchFamily="66" charset="0"/>
              </a:rPr>
              <a:t>δ</a:t>
            </a:r>
            <a:r>
              <a:rPr lang="en-US" b="0" i="0" dirty="0" err="1">
                <a:solidFill>
                  <a:srgbClr val="333333"/>
                </a:solidFill>
                <a:effectLst/>
                <a:latin typeface="Comic Sans MS" panose="030F0702030302020204" pitchFamily="66" charset="0"/>
              </a:rPr>
              <a:t>oksos</a:t>
            </a:r>
            <a:r>
              <a:rPr lang="en-US" b="0" i="0" dirty="0">
                <a:solidFill>
                  <a:srgbClr val="333333"/>
                </a:solidFill>
                <a:effectLst/>
                <a:latin typeface="Comic Sans MS" panose="030F0702030302020204" pitchFamily="66" charset="0"/>
              </a:rPr>
              <a:t>] </a:t>
            </a:r>
            <a:r>
              <a:rPr lang="el-GR" b="0" i="0" dirty="0">
                <a:solidFill>
                  <a:srgbClr val="446688"/>
                </a:solidFill>
                <a:effectLst/>
                <a:latin typeface="Comic Sans MS" panose="030F0702030302020204" pitchFamily="66" charset="0"/>
              </a:rPr>
              <a:t>Ε5</a:t>
            </a:r>
            <a:r>
              <a:rPr lang="el-GR" b="0" i="0" dirty="0">
                <a:solidFill>
                  <a:srgbClr val="333333"/>
                </a:solidFill>
                <a:effectLst/>
                <a:latin typeface="Comic Sans MS" panose="030F0702030302020204" pitchFamily="66" charset="0"/>
              </a:rPr>
              <a:t> </a:t>
            </a:r>
            <a:r>
              <a:rPr lang="el-GR" b="1" i="0" dirty="0">
                <a:solidFill>
                  <a:srgbClr val="333333"/>
                </a:solidFill>
                <a:effectLst/>
                <a:latin typeface="Comic Sans MS" panose="030F0702030302020204" pitchFamily="66" charset="0"/>
              </a:rPr>
              <a:t>:</a:t>
            </a:r>
            <a:r>
              <a:rPr lang="el-GR" b="0" i="0" dirty="0">
                <a:solidFill>
                  <a:srgbClr val="333333"/>
                </a:solidFill>
                <a:effectLst/>
                <a:latin typeface="Comic Sans MS" panose="030F0702030302020204" pitchFamily="66" charset="0"/>
              </a:rPr>
              <a:t> (για πρόσ.) που επιδιώκει ή υπερηφανεύεται για κτ., το οποίο συνήθ. είναι ασήμαντο· κενόδοξος: ~</a:t>
            </a:r>
            <a:r>
              <a:rPr lang="el-GR" b="0" i="1" dirty="0">
                <a:solidFill>
                  <a:srgbClr val="333333"/>
                </a:solidFill>
                <a:effectLst/>
                <a:latin typeface="Comic Sans MS" panose="030F0702030302020204" pitchFamily="66" charset="0"/>
              </a:rPr>
              <a:t> άνθρωπος.</a:t>
            </a:r>
            <a:r>
              <a:rPr lang="el-GR" b="0" i="0" dirty="0">
                <a:solidFill>
                  <a:srgbClr val="333333"/>
                </a:solidFill>
                <a:effectLst/>
                <a:latin typeface="Comic Sans MS" panose="030F0702030302020204" pitchFamily="66" charset="0"/>
              </a:rPr>
              <a:t> </a:t>
            </a:r>
            <a:r>
              <a:rPr lang="en-US" b="0" i="1" dirty="0">
                <a:solidFill>
                  <a:srgbClr val="333333"/>
                </a:solidFill>
                <a:effectLst/>
                <a:latin typeface="Comic Sans MS" panose="030F0702030302020204" pitchFamily="66" charset="0"/>
              </a:rPr>
              <a:t>M</a:t>
            </a:r>
            <a:r>
              <a:rPr lang="el-GR" b="0" i="1" dirty="0" err="1">
                <a:solidFill>
                  <a:srgbClr val="333333"/>
                </a:solidFill>
                <a:effectLst/>
                <a:latin typeface="Comic Sans MS" panose="030F0702030302020204" pitchFamily="66" charset="0"/>
              </a:rPr>
              <a:t>αταιόδοξες</a:t>
            </a:r>
            <a:r>
              <a:rPr lang="el-GR" b="0" i="1" dirty="0">
                <a:solidFill>
                  <a:srgbClr val="333333"/>
                </a:solidFill>
                <a:effectLst/>
                <a:latin typeface="Comic Sans MS" panose="030F0702030302020204" pitchFamily="66" charset="0"/>
              </a:rPr>
              <a:t> γυναίκες.</a:t>
            </a:r>
            <a:r>
              <a:rPr lang="el-GR" b="0" i="0" dirty="0">
                <a:solidFill>
                  <a:srgbClr val="333333"/>
                </a:solidFill>
                <a:effectLst/>
                <a:latin typeface="Comic Sans MS" panose="030F0702030302020204" pitchFamily="66" charset="0"/>
              </a:rPr>
              <a:t> || για την αντίστοιχη συμπεριφορά: </a:t>
            </a:r>
            <a:r>
              <a:rPr lang="en-US" b="0" i="1" dirty="0">
                <a:solidFill>
                  <a:srgbClr val="333333"/>
                </a:solidFill>
                <a:effectLst/>
                <a:latin typeface="Comic Sans MS" panose="030F0702030302020204" pitchFamily="66" charset="0"/>
              </a:rPr>
              <a:t>M</a:t>
            </a:r>
            <a:r>
              <a:rPr lang="el-GR" b="0" i="1" dirty="0" err="1">
                <a:solidFill>
                  <a:srgbClr val="333333"/>
                </a:solidFill>
                <a:effectLst/>
                <a:latin typeface="Comic Sans MS" panose="030F0702030302020204" pitchFamily="66" charset="0"/>
              </a:rPr>
              <a:t>αταιόδοξη</a:t>
            </a:r>
            <a:r>
              <a:rPr lang="el-GR" b="0" i="1" dirty="0">
                <a:solidFill>
                  <a:srgbClr val="333333"/>
                </a:solidFill>
                <a:effectLst/>
                <a:latin typeface="Comic Sans MS" panose="030F0702030302020204" pitchFamily="66" charset="0"/>
              </a:rPr>
              <a:t> πράξη.</a:t>
            </a:r>
            <a:r>
              <a:rPr lang="el-GR" b="0" i="0" dirty="0">
                <a:solidFill>
                  <a:srgbClr val="333333"/>
                </a:solidFill>
                <a:effectLst/>
                <a:latin typeface="Comic Sans MS" panose="030F0702030302020204" pitchFamily="66" charset="0"/>
              </a:rPr>
              <a:t> </a:t>
            </a:r>
            <a:r>
              <a:rPr lang="el-GR" b="1" dirty="0">
                <a:latin typeface="Comic Sans MS" panose="030F0702030302020204" pitchFamily="66" charset="0"/>
              </a:rPr>
              <a:t>ματαιόδοξα</a:t>
            </a:r>
            <a:r>
              <a:rPr lang="el-GR" dirty="0">
                <a:latin typeface="Comic Sans MS" panose="030F0702030302020204" pitchFamily="66" charset="0"/>
              </a:rPr>
              <a:t> ΕΠ</a:t>
            </a:r>
            <a:r>
              <a:rPr lang="en-US" dirty="0">
                <a:latin typeface="Comic Sans MS" panose="030F0702030302020204" pitchFamily="66" charset="0"/>
              </a:rPr>
              <a:t>I</a:t>
            </a:r>
            <a:r>
              <a:rPr lang="el-GR" dirty="0">
                <a:latin typeface="Comic Sans MS" panose="030F0702030302020204" pitchFamily="66" charset="0"/>
              </a:rPr>
              <a:t>ΡΡ.[λόγ. </a:t>
            </a:r>
            <a:r>
              <a:rPr lang="el-GR" i="1" dirty="0" err="1">
                <a:effectLst/>
                <a:latin typeface="Comic Sans MS" panose="030F0702030302020204" pitchFamily="66" charset="0"/>
              </a:rPr>
              <a:t>μάται</a:t>
            </a:r>
            <a:r>
              <a:rPr lang="el-GR" i="1" dirty="0">
                <a:effectLst/>
                <a:latin typeface="Comic Sans MS" panose="030F0702030302020204" pitchFamily="66" charset="0"/>
              </a:rPr>
              <a:t>(</a:t>
            </a:r>
            <a:r>
              <a:rPr lang="el-GR" i="1" dirty="0" err="1">
                <a:effectLst/>
                <a:latin typeface="Comic Sans MS" panose="030F0702030302020204" pitchFamily="66" charset="0"/>
              </a:rPr>
              <a:t>ος</a:t>
            </a:r>
            <a:r>
              <a:rPr lang="el-GR" i="1" dirty="0">
                <a:effectLst/>
                <a:latin typeface="Comic Sans MS" panose="030F0702030302020204" pitchFamily="66" charset="0"/>
              </a:rPr>
              <a:t>) -ο-</a:t>
            </a:r>
            <a:r>
              <a:rPr lang="el-GR" dirty="0">
                <a:latin typeface="Comic Sans MS" panose="030F0702030302020204" pitchFamily="66" charset="0"/>
              </a:rPr>
              <a:t> + </a:t>
            </a:r>
            <a:r>
              <a:rPr lang="el-GR" i="1" dirty="0" err="1">
                <a:effectLst/>
                <a:latin typeface="Comic Sans MS" panose="030F0702030302020204" pitchFamily="66" charset="0"/>
              </a:rPr>
              <a:t>δόξ</a:t>
            </a:r>
            <a:r>
              <a:rPr lang="el-GR" i="1" dirty="0">
                <a:effectLst/>
                <a:latin typeface="Comic Sans MS" panose="030F0702030302020204" pitchFamily="66" charset="0"/>
              </a:rPr>
              <a:t>(α) -</a:t>
            </a:r>
            <a:r>
              <a:rPr lang="el-GR" i="1" dirty="0" err="1">
                <a:effectLst/>
                <a:latin typeface="Comic Sans MS" panose="030F0702030302020204" pitchFamily="66" charset="0"/>
              </a:rPr>
              <a:t>ος</a:t>
            </a:r>
            <a:r>
              <a:rPr lang="el-GR" dirty="0">
                <a:latin typeface="Comic Sans MS" panose="030F0702030302020204" pitchFamily="66" charset="0"/>
              </a:rPr>
              <a:t> μτφρδ. παλ. γαλλ. </a:t>
            </a:r>
            <a:r>
              <a:rPr lang="en-US" dirty="0" err="1">
                <a:latin typeface="Comic Sans MS" panose="030F0702030302020204" pitchFamily="66" charset="0"/>
              </a:rPr>
              <a:t>vaneglorios</a:t>
            </a:r>
            <a:r>
              <a:rPr lang="en-US" dirty="0">
                <a:latin typeface="Comic Sans MS" panose="030F0702030302020204" pitchFamily="66" charset="0"/>
              </a:rPr>
              <a:t> </a:t>
            </a:r>
            <a:r>
              <a:rPr lang="el-GR" dirty="0">
                <a:latin typeface="Comic Sans MS" panose="030F0702030302020204" pitchFamily="66" charset="0"/>
              </a:rPr>
              <a:t>ή ιταλ. </a:t>
            </a:r>
            <a:r>
              <a:rPr lang="en-US" dirty="0" err="1">
                <a:latin typeface="Comic Sans MS" panose="030F0702030302020204" pitchFamily="66" charset="0"/>
              </a:rPr>
              <a:t>vanaglo</a:t>
            </a:r>
            <a:r>
              <a:rPr lang="en-US" dirty="0">
                <a:latin typeface="Comic Sans MS" panose="030F0702030302020204" pitchFamily="66" charset="0"/>
              </a:rPr>
              <a:t> </a:t>
            </a:r>
            <a:r>
              <a:rPr lang="en-US" dirty="0" err="1">
                <a:latin typeface="Comic Sans MS" panose="030F0702030302020204" pitchFamily="66" charset="0"/>
              </a:rPr>
              <a:t>rioso</a:t>
            </a:r>
            <a:r>
              <a:rPr lang="en-US" dirty="0">
                <a:latin typeface="Comic Sans MS" panose="030F0702030302020204" pitchFamily="66" charset="0"/>
              </a:rPr>
              <a:t> </a:t>
            </a:r>
            <a:r>
              <a:rPr lang="el-GR" dirty="0">
                <a:latin typeface="Comic Sans MS" panose="030F0702030302020204" pitchFamily="66" charset="0"/>
              </a:rPr>
              <a:t>μτφρδ. του ελνστ. </a:t>
            </a:r>
            <a:r>
              <a:rPr lang="el-GR" i="1" dirty="0">
                <a:effectLst/>
                <a:latin typeface="Comic Sans MS" panose="030F0702030302020204" pitchFamily="66" charset="0"/>
              </a:rPr>
              <a:t>κενόδοξος</a:t>
            </a:r>
            <a:r>
              <a:rPr lang="el-GR" dirty="0">
                <a:latin typeface="Comic Sans MS" panose="030F0702030302020204" pitchFamily="66" charset="0"/>
              </a:rPr>
              <a:t> (πρβ. </a:t>
            </a:r>
            <a:r>
              <a:rPr lang="el-GR" i="1" dirty="0">
                <a:effectLst/>
                <a:latin typeface="Comic Sans MS" panose="030F0702030302020204" pitchFamily="66" charset="0"/>
              </a:rPr>
              <a:t>ματαιοδοξία</a:t>
            </a:r>
            <a:r>
              <a:rPr lang="el-GR" dirty="0">
                <a:latin typeface="Comic Sans MS" panose="030F0702030302020204" pitchFamily="66" charset="0"/>
              </a:rPr>
              <a:t>)]</a:t>
            </a:r>
          </a:p>
          <a:p>
            <a:pPr algn="just"/>
            <a:r>
              <a:rPr lang="en-US" dirty="0">
                <a:latin typeface="Comic Sans MS" panose="030F0702030302020204" pitchFamily="66" charset="0"/>
                <a:hlinkClick r:id="rId2"/>
              </a:rPr>
              <a:t>https://www.greek-language.gr/greekLang/modern_greek/tools/lexica/triantafyllid</a:t>
            </a:r>
            <a:endParaRPr lang="el-GR" dirty="0">
              <a:latin typeface="Comic Sans MS" panose="030F0702030302020204" pitchFamily="66" charset="0"/>
            </a:endParaRPr>
          </a:p>
          <a:p>
            <a:pPr algn="just"/>
            <a:endParaRPr lang="el-GR" dirty="0">
              <a:latin typeface="Comic Sans MS" panose="030F0702030302020204" pitchFamily="66" charset="0"/>
            </a:endParaRPr>
          </a:p>
          <a:p>
            <a:pPr algn="just"/>
            <a:endParaRPr lang="el-GR" dirty="0">
              <a:latin typeface="Comic Sans MS" panose="030F0702030302020204" pitchFamily="66" charset="0"/>
            </a:endParaRPr>
          </a:p>
          <a:p>
            <a:pPr algn="just"/>
            <a:endParaRPr lang="el-GR" dirty="0"/>
          </a:p>
        </p:txBody>
      </p:sp>
    </p:spTree>
    <p:extLst>
      <p:ext uri="{BB962C8B-B14F-4D97-AF65-F5344CB8AC3E}">
        <p14:creationId xmlns="" xmlns:p14="http://schemas.microsoft.com/office/powerpoint/2010/main" val="133544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3732C10C-23A1-4A3F-8905-9DD2CB09CB5E}"/>
              </a:ext>
            </a:extLst>
          </p:cNvPr>
          <p:cNvSpPr>
            <a:spLocks noChangeArrowheads="1"/>
          </p:cNvSpPr>
          <p:nvPr/>
        </p:nvSpPr>
        <p:spPr bwMode="auto">
          <a:xfrm>
            <a:off x="0" y="-430887"/>
            <a:ext cx="461665" cy="861774"/>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indent="-457200"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Char char="•"/>
              <a:tabLst/>
            </a:pPr>
            <a:r>
              <a:rPr kumimoji="0" lang="el-GR" altLang="el-GR"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r>
            <a:br>
              <a:rPr kumimoji="0" lang="el-GR" altLang="el-GR"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el-GR" altLang="el-GR"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 xmlns:a16="http://schemas.microsoft.com/office/drawing/2014/main" id="{AFFAAF25-7BFF-41A1-A902-90B90CFABA88}"/>
              </a:ext>
            </a:extLst>
          </p:cNvPr>
          <p:cNvSpPr txBox="1"/>
          <p:nvPr/>
        </p:nvSpPr>
        <p:spPr>
          <a:xfrm>
            <a:off x="2987489" y="2690627"/>
            <a:ext cx="6136340" cy="3600986"/>
          </a:xfrm>
          <a:prstGeom prst="rect">
            <a:avLst/>
          </a:prstGeom>
          <a:noFill/>
        </p:spPr>
        <p:txBody>
          <a:bodyPr wrap="square">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2000" b="1"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μάταιος[ᾰ]</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-α</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-ον</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και </a:t>
            </a:r>
            <a:r>
              <a:rPr kumimoji="0" lang="el-GR" altLang="el-GR" sz="2000" b="1"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a:t>
            </a:r>
            <a:r>
              <a:rPr kumimoji="0" lang="el-GR" altLang="el-GR" sz="2000" b="1" i="0" u="none" strike="noStrike" cap="none" normalizeH="0" baseline="0" dirty="0" err="1">
                <a:ln>
                  <a:noFill/>
                </a:ln>
                <a:solidFill>
                  <a:srgbClr val="333333"/>
                </a:solidFill>
                <a:effectLst/>
                <a:latin typeface="Comic Sans MS" panose="030F0702030302020204" pitchFamily="66" charset="0"/>
                <a:cs typeface="Calibri" panose="020F0502020204030204" pitchFamily="34" charset="0"/>
              </a:rPr>
              <a:t>ος</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-ον</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err="1">
                <a:ln>
                  <a:noFill/>
                </a:ln>
                <a:solidFill>
                  <a:srgbClr val="333333"/>
                </a:solidFill>
                <a:effectLst/>
                <a:latin typeface="Comic Sans MS" panose="030F0702030302020204" pitchFamily="66" charset="0"/>
                <a:cs typeface="Calibri" panose="020F0502020204030204" pitchFamily="34" charset="0"/>
              </a:rPr>
              <a:t>μάτη</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777777"/>
                </a:solidFill>
                <a:effectLst/>
                <a:latin typeface="Comic Sans MS" panose="030F0702030302020204" pitchFamily="66" charset="0"/>
                <a:cs typeface="Calibri" panose="020F0502020204030204" pitchFamily="34" charset="0"/>
              </a:rPr>
              <a:t>I.</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μάταιος, κενός, ανωφελής, ασήμαντος, επιπόλαιος, σε </a:t>
            </a:r>
            <a:r>
              <a:rPr kumimoji="0" lang="el-GR" altLang="el-GR" sz="2000" b="0" i="0" u="none" strike="noStrike" cap="none" normalizeH="0" baseline="0" dirty="0" err="1">
                <a:ln>
                  <a:noFill/>
                </a:ln>
                <a:solidFill>
                  <a:srgbClr val="005580"/>
                </a:solidFill>
                <a:effectLst/>
                <a:latin typeface="Comic Sans MS" panose="030F0702030302020204" pitchFamily="66" charset="0"/>
                <a:cs typeface="Calibri" panose="020F0502020204030204" pitchFamily="34" charset="0"/>
              </a:rPr>
              <a:t>Θέογν</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0" u="none" strike="noStrike" cap="none" normalizeH="0" baseline="0" dirty="0" err="1">
                <a:ln>
                  <a:noFill/>
                </a:ln>
                <a:solidFill>
                  <a:srgbClr val="005580"/>
                </a:solidFill>
                <a:effectLst/>
                <a:latin typeface="Comic Sans MS" panose="030F0702030302020204" pitchFamily="66" charset="0"/>
                <a:cs typeface="Calibri" panose="020F0502020204030204" pitchFamily="34" charset="0"/>
              </a:rPr>
              <a:t>Ηρόδ</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Αττ.</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777777"/>
                </a:solidFill>
                <a:effectLst/>
                <a:latin typeface="Comic Sans MS" panose="030F0702030302020204" pitchFamily="66" charset="0"/>
                <a:cs typeface="Calibri" panose="020F0502020204030204" pitchFamily="34" charset="0"/>
              </a:rPr>
              <a:t>II.</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απερίσκεπτος, παράτολμος, αναιδής, βέβηλος, ασεβής, σε </a:t>
            </a:r>
            <a:r>
              <a:rPr kumimoji="0" lang="el-GR" altLang="el-GR" sz="2000" b="0" i="0" u="none" strike="noStrike" cap="none" normalizeH="0" baseline="0" dirty="0" err="1">
                <a:ln>
                  <a:noFill/>
                </a:ln>
                <a:solidFill>
                  <a:srgbClr val="005580"/>
                </a:solidFill>
                <a:effectLst/>
                <a:latin typeface="Comic Sans MS" panose="030F0702030302020204" pitchFamily="66" charset="0"/>
                <a:cs typeface="Calibri" panose="020F0502020204030204" pitchFamily="34" charset="0"/>
              </a:rPr>
              <a:t>Αισχύλ</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1" u="none" strike="noStrike" cap="none" normalizeH="0" baseline="0" dirty="0" err="1">
                <a:ln>
                  <a:noFill/>
                </a:ln>
                <a:solidFill>
                  <a:srgbClr val="333333"/>
                </a:solidFill>
                <a:effectLst/>
                <a:latin typeface="Comic Sans MS" panose="030F0702030302020204" pitchFamily="66" charset="0"/>
                <a:cs typeface="Calibri" panose="020F0502020204030204" pitchFamily="34" charset="0"/>
              </a:rPr>
              <a:t>τὸ</a:t>
            </a:r>
            <a:r>
              <a:rPr kumimoji="0" lang="el-GR" altLang="el-GR" sz="2000" b="0" i="1"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1" u="none" strike="noStrike" cap="none" normalizeH="0" baseline="0" dirty="0" err="1">
                <a:ln>
                  <a:noFill/>
                </a:ln>
                <a:solidFill>
                  <a:srgbClr val="333333"/>
                </a:solidFill>
                <a:effectLst/>
                <a:latin typeface="Comic Sans MS" panose="030F0702030302020204" pitchFamily="66" charset="0"/>
                <a:cs typeface="Calibri" panose="020F0502020204030204" pitchFamily="34" charset="0"/>
              </a:rPr>
              <a:t>μὴ</a:t>
            </a:r>
            <a:r>
              <a:rPr kumimoji="0" lang="el-GR" altLang="el-GR" sz="2000" b="0" i="1"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1" u="none" strike="noStrike" cap="none" normalizeH="0" baseline="0" dirty="0" err="1">
                <a:ln>
                  <a:noFill/>
                </a:ln>
                <a:solidFill>
                  <a:srgbClr val="333333"/>
                </a:solidFill>
                <a:effectLst/>
                <a:latin typeface="Comic Sans MS" panose="030F0702030302020204" pitchFamily="66" charset="0"/>
                <a:cs typeface="Calibri" panose="020F0502020204030204" pitchFamily="34" charset="0"/>
              </a:rPr>
              <a:t>μάταιον</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σοβαρότητα, βαρύτητα, </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στον ίδ.</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1" i="0" u="none" strike="noStrike" cap="none" normalizeH="0" baseline="0" dirty="0">
                <a:ln>
                  <a:noFill/>
                </a:ln>
                <a:solidFill>
                  <a:srgbClr val="777777"/>
                </a:solidFill>
                <a:effectLst/>
                <a:latin typeface="Comic Sans MS" panose="030F0702030302020204" pitchFamily="66" charset="0"/>
                <a:cs typeface="Calibri" panose="020F0502020204030204" pitchFamily="34" charset="0"/>
              </a:rPr>
              <a:t>III.</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επίρρ.</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a:t>
            </a:r>
            <a:r>
              <a:rPr kumimoji="0" lang="el-GR" altLang="el-GR" sz="2000" b="0" i="1"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-ως</a:t>
            </a:r>
            <a:r>
              <a:rPr kumimoji="0" lang="el-GR" altLang="el-GR" sz="2000" b="0" i="0" u="none" strike="noStrike" cap="none" normalizeH="0" baseline="0" dirty="0">
                <a:ln>
                  <a:noFill/>
                </a:ln>
                <a:solidFill>
                  <a:srgbClr val="333333"/>
                </a:solidFill>
                <a:effectLst/>
                <a:latin typeface="Comic Sans MS" panose="030F0702030302020204" pitchFamily="66" charset="0"/>
                <a:cs typeface="Calibri" panose="020F0502020204030204" pitchFamily="34" charset="0"/>
              </a:rPr>
              <a:t>, ανωφελώς, χωρίς υπόβαθρο, σε </a:t>
            </a:r>
            <a:r>
              <a:rPr kumimoji="0" lang="el-GR" altLang="el-GR" sz="2000" b="0" i="0" u="none" strike="noStrike" cap="none" normalizeH="0" baseline="0" dirty="0" err="1">
                <a:ln>
                  <a:noFill/>
                </a:ln>
                <a:solidFill>
                  <a:srgbClr val="005580"/>
                </a:solidFill>
                <a:effectLst/>
                <a:latin typeface="Comic Sans MS" panose="030F0702030302020204" pitchFamily="66" charset="0"/>
                <a:cs typeface="Calibri" panose="020F0502020204030204" pitchFamily="34" charset="0"/>
              </a:rPr>
              <a:t>Σοφ</a:t>
            </a:r>
            <a:r>
              <a:rPr kumimoji="0" lang="el-GR" altLang="el-GR" sz="2000" b="0" i="0" u="none" strike="noStrike" cap="none" normalizeH="0" baseline="0" dirty="0">
                <a:ln>
                  <a:noFill/>
                </a:ln>
                <a:solidFill>
                  <a:srgbClr val="005580"/>
                </a:solidFill>
                <a:effectLst/>
                <a:latin typeface="Comic Sans MS" panose="030F0702030302020204" pitchFamily="66" charset="0"/>
                <a:cs typeface="Calibri" panose="020F0502020204030204" pitchFamily="34" charset="0"/>
              </a:rPr>
              <a:t>.</a:t>
            </a:r>
          </a:p>
          <a:p>
            <a:pPr marL="457200" marR="0" lvl="1" indent="-457200" algn="l" defTabSz="914400" rtl="0" eaLnBrk="0" fontAlgn="base" latinLnBrk="0" hangingPunct="0">
              <a:lnSpc>
                <a:spcPct val="100000"/>
              </a:lnSpc>
              <a:spcBef>
                <a:spcPct val="0"/>
              </a:spcBef>
              <a:spcAft>
                <a:spcPct val="0"/>
              </a:spcAft>
              <a:buClrTx/>
              <a:buSzTx/>
              <a:buFontTx/>
              <a:buNone/>
              <a:tabLst/>
            </a:pPr>
            <a:endParaRPr lang="el-GR" altLang="el-GR" sz="1300" dirty="0">
              <a:solidFill>
                <a:srgbClr val="005580"/>
              </a:solidFill>
              <a:latin typeface="Calibri" panose="020F0502020204030204" pitchFamily="34" charset="0"/>
              <a:cs typeface="Calibri" panose="020F050202020403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l-GR" altLang="el-GR" sz="1300" b="0" i="0" u="none" strike="noStrike" cap="none" normalizeH="0" baseline="0" dirty="0">
              <a:ln>
                <a:noFill/>
              </a:ln>
              <a:solidFill>
                <a:srgbClr val="005580"/>
              </a:solidFill>
              <a:effectLst/>
              <a:latin typeface="Calibri" panose="020F0502020204030204" pitchFamily="34" charset="0"/>
              <a:cs typeface="Calibri" panose="020F050202020403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l-GR" sz="1300" b="0" i="0" u="none" strike="noStrike" cap="none" normalizeH="0" baseline="0" dirty="0">
                <a:ln>
                  <a:noFill/>
                </a:ln>
                <a:solidFill>
                  <a:srgbClr val="333333"/>
                </a:solidFill>
                <a:effectLst/>
                <a:latin typeface="Calibri" panose="020F0502020204030204" pitchFamily="34" charset="0"/>
                <a:cs typeface="Calibri" panose="020F0502020204030204" pitchFamily="34" charset="0"/>
                <a:hlinkClick r:id="rId2"/>
              </a:rPr>
              <a:t>https://www.greek-language.gr/digitalResources/ancient_greek/tools/liddell-scott/search.html?lq=%CE%BC%CE%AC%CF%84%CE%B1%CE%B9%CE%BF%CF%82%5B%E1%BE%B0%5D</a:t>
            </a:r>
            <a:endParaRPr kumimoji="0" lang="el-GR" altLang="el-GR" sz="13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l-GR" altLang="el-GR" sz="13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l-GR" altLang="el-GR" sz="1000" b="0" i="0" u="none" strike="noStrike" cap="none" normalizeH="0" baseline="0" dirty="0">
                <a:ln>
                  <a:noFill/>
                </a:ln>
                <a:solidFill>
                  <a:srgbClr val="999999"/>
                </a:solidFill>
                <a:effectLst/>
                <a:latin typeface="Calibri" panose="020F0502020204030204" pitchFamily="34" charset="0"/>
                <a:cs typeface="Calibri" panose="020F0502020204030204" pitchFamily="34" charset="0"/>
                <a:hlinkClick r:id="rId2"/>
              </a:rPr>
              <a:t>1</a:t>
            </a:r>
            <a:endParaRPr kumimoji="0" lang="el-GR" altLang="el-GR" sz="1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27480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BD33898-C78F-40A0-A4D3-1A624AC1B9D0}"/>
              </a:ext>
            </a:extLst>
          </p:cNvPr>
          <p:cNvSpPr txBox="1"/>
          <p:nvPr/>
        </p:nvSpPr>
        <p:spPr>
          <a:xfrm>
            <a:off x="977153" y="1622612"/>
            <a:ext cx="8166847" cy="1754326"/>
          </a:xfrm>
          <a:prstGeom prst="rect">
            <a:avLst/>
          </a:prstGeom>
          <a:noFill/>
        </p:spPr>
        <p:txBody>
          <a:bodyPr wrap="square">
            <a:spAutoFit/>
          </a:bodyPr>
          <a:lstStyle/>
          <a:p>
            <a:pPr algn="just"/>
            <a:r>
              <a:rPr lang="el-GR" dirty="0">
                <a:latin typeface="Comic Sans MS" panose="030F0702030302020204" pitchFamily="66" charset="0"/>
              </a:rPr>
              <a:t>Η ματαιοδοξία επίσης υπάρχει σε κάθε άνθρωπο. Και επειδή δεν κάνει καλή εντύπωση αν κανείς παρουσιάζει τη ματαιοδοξία του εντελώς απροκάλυπτη στην κοινή θέα, βρίσκεται αυτή τις πιο πολλές φορές καλά κρυμμένη και παίρνει τις πιο διαφορετικές μορφές. Μας επιτρέπεται η υπόθεση ότι ένας άνθρωπος του οποίου η ματαιοδοξία είναι ιδιαίτερα μεγάλη έχει μια πολύ μικρή εκτίμηση στον εαυτό του, πράγμα που συνήθως ο ίδιος το αγνοεί.</a:t>
            </a:r>
          </a:p>
        </p:txBody>
      </p:sp>
    </p:spTree>
    <p:extLst>
      <p:ext uri="{BB962C8B-B14F-4D97-AF65-F5344CB8AC3E}">
        <p14:creationId xmlns="" xmlns:p14="http://schemas.microsoft.com/office/powerpoint/2010/main" val="370591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A415FAC-A16A-4FF1-8389-161B1D6AC5EB}"/>
              </a:ext>
            </a:extLst>
          </p:cNvPr>
          <p:cNvSpPr>
            <a:spLocks noGrp="1"/>
          </p:cNvSpPr>
          <p:nvPr>
            <p:ph type="ctrTitle" idx="4294967295"/>
          </p:nvPr>
        </p:nvSpPr>
        <p:spPr>
          <a:xfrm>
            <a:off x="0" y="0"/>
            <a:ext cx="10174288" cy="3509963"/>
          </a:xfrm>
        </p:spPr>
        <p:txBody>
          <a:bodyPr>
            <a:normAutofit/>
          </a:bodyPr>
          <a:lstStyle/>
          <a:p>
            <a:pPr>
              <a:lnSpc>
                <a:spcPct val="107000"/>
              </a:lnSpc>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br>
            <a:endParaRPr lang="el-GR" dirty="0"/>
          </a:p>
        </p:txBody>
      </p:sp>
      <p:sp>
        <p:nvSpPr>
          <p:cNvPr id="7" name="TextBox 6">
            <a:extLst>
              <a:ext uri="{FF2B5EF4-FFF2-40B4-BE49-F238E27FC236}">
                <a16:creationId xmlns="" xmlns:a16="http://schemas.microsoft.com/office/drawing/2014/main" id="{9389EB5A-F97C-498D-8CB9-2D2BF250748C}"/>
              </a:ext>
            </a:extLst>
          </p:cNvPr>
          <p:cNvSpPr txBox="1"/>
          <p:nvPr/>
        </p:nvSpPr>
        <p:spPr>
          <a:xfrm>
            <a:off x="3048000" y="335846"/>
            <a:ext cx="6096000" cy="7017306"/>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https://search.freefind.com/find.html?id=91648941&amp;pageid=r&amp;mode=ALL&amp;n=0&amp;_charset_=UTF-8&amp;bcd=%C3%B7&amp;query=vanity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Κατάλογος έργων με θέμα τη ματαιοδοξία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Το παγόνι και το λελέκι</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Το περιστέρι και το κοράκι</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Το γαϊδούρι που κουβαλά μια εικόνα</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n-US" sz="1800" dirty="0">
                <a:effectLst/>
                <a:latin typeface="Comic Sans MS" panose="030F0702030302020204" pitchFamily="66" charset="0"/>
                <a:ea typeface="Calibri" panose="020F0502020204030204" pitchFamily="34" charset="0"/>
                <a:cs typeface="Times New Roman" panose="02020603050405020304" pitchFamily="18" charset="0"/>
              </a:rPr>
              <a:t>To </a:t>
            </a:r>
            <a:r>
              <a:rPr lang="el-GR" sz="1800" dirty="0">
                <a:effectLst/>
                <a:latin typeface="Comic Sans MS" panose="030F0702030302020204" pitchFamily="66" charset="0"/>
                <a:ea typeface="Calibri" panose="020F0502020204030204" pitchFamily="34" charset="0"/>
                <a:cs typeface="Times New Roman" panose="02020603050405020304" pitchFamily="18" charset="0"/>
              </a:rPr>
              <a:t>περιστέρι και τα δανεισμένα φτερά</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Τα πουλιά, το παγόνι και τα φτερά του</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αετός και η κουρούνα</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αετός και το περιστέρι</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Ερμής και Τειρεσίας</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πρίγκιπας</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Τα δυο δοχεία</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Ερμής και το άγαλμα</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χελώνα και οι πάπιες</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ποταμός και η πηγή</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συμμαχία θηρίων και ψαριών</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Ο κούκος και το γεράκι</a:t>
            </a:r>
          </a:p>
          <a:p>
            <a:r>
              <a:rPr lang="el-GR" dirty="0">
                <a:latin typeface="Comic Sans MS" panose="030F0702030302020204" pitchFamily="66" charset="0"/>
                <a:ea typeface="Calibri" panose="020F0502020204030204" pitchFamily="34" charset="0"/>
                <a:cs typeface="Times New Roman" panose="02020603050405020304" pitchFamily="18" charset="0"/>
              </a:rPr>
              <a:t>Η αλεπού και το κοράκι</a:t>
            </a:r>
          </a:p>
          <a:p>
            <a:r>
              <a:rPr lang="el-GR" sz="1800" dirty="0">
                <a:effectLst/>
                <a:latin typeface="Comic Sans MS" panose="030F0702030302020204" pitchFamily="66" charset="0"/>
                <a:ea typeface="Calibri" panose="020F0502020204030204" pitchFamily="34" charset="0"/>
                <a:cs typeface="Times New Roman" panose="02020603050405020304" pitchFamily="18" charset="0"/>
              </a:rPr>
              <a:t>Η λεοπάρδαλη και η αλεπού</a:t>
            </a:r>
          </a:p>
          <a:p>
            <a:r>
              <a:rPr lang="el-GR" dirty="0">
                <a:latin typeface="Comic Sans MS" panose="030F0702030302020204" pitchFamily="66" charset="0"/>
                <a:ea typeface="Calibri" panose="020F0502020204030204" pitchFamily="34" charset="0"/>
                <a:cs typeface="Times New Roman" panose="02020603050405020304" pitchFamily="18" charset="0"/>
              </a:rPr>
              <a:t>Ο αετός και η κουρούνα/ Η χελώνα και οι πάπιες</a:t>
            </a:r>
            <a:r>
              <a:rPr lang="el-GR" sz="1800" dirty="0">
                <a:effectLst/>
                <a:latin typeface="Comic Sans MS" panose="030F0702030302020204" pitchFamily="66" charset="0"/>
                <a:ea typeface="Calibri" panose="020F0502020204030204" pitchFamily="34" charset="0"/>
                <a:cs typeface="Times New Roman" panose="02020603050405020304" pitchFamily="18" charset="0"/>
              </a:rPr>
              <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r>
              <a:rPr lang="el-GR" sz="1800" dirty="0">
                <a:effectLst/>
                <a:latin typeface="Comic Sans MS" panose="030F0702030302020204" pitchFamily="66" charset="0"/>
                <a:ea typeface="Calibri" panose="020F0502020204030204" pitchFamily="34" charset="0"/>
                <a:cs typeface="Times New Roman" panose="02020603050405020304" pitchFamily="18" charset="0"/>
              </a:rPr>
              <a:t> </a:t>
            </a:r>
            <a:br>
              <a:rPr lang="el-GR" sz="1800" dirty="0">
                <a:effectLst/>
                <a:latin typeface="Comic Sans MS" panose="030F0702030302020204" pitchFamily="66" charset="0"/>
                <a:ea typeface="Calibri" panose="020F0502020204030204" pitchFamily="34" charset="0"/>
                <a:cs typeface="Times New Roman" panose="02020603050405020304" pitchFamily="18" charset="0"/>
              </a:rPr>
            </a:br>
            <a:endParaRPr lang="el-GR" dirty="0">
              <a:latin typeface="Comic Sans MS" panose="030F0702030302020204" pitchFamily="66" charset="0"/>
            </a:endParaRPr>
          </a:p>
        </p:txBody>
      </p:sp>
    </p:spTree>
    <p:extLst>
      <p:ext uri="{BB962C8B-B14F-4D97-AF65-F5344CB8AC3E}">
        <p14:creationId xmlns="" xmlns:p14="http://schemas.microsoft.com/office/powerpoint/2010/main" val="57316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09711755-1EA0-44DC-8CDB-A3993605C3B2}"/>
              </a:ext>
            </a:extLst>
          </p:cNvPr>
          <p:cNvSpPr>
            <a:spLocks noGrp="1"/>
          </p:cNvSpPr>
          <p:nvPr>
            <p:ph type="title"/>
          </p:nvPr>
        </p:nvSpPr>
        <p:spPr/>
        <p:txBody>
          <a:bodyPr/>
          <a:lstStyle/>
          <a:p>
            <a:r>
              <a:rPr lang="el-GR" dirty="0">
                <a:latin typeface="Comic Sans MS" panose="030F0702030302020204" pitchFamily="66" charset="0"/>
              </a:rPr>
              <a:t>Η λεοπάρδαλη και η αλεπού</a:t>
            </a:r>
          </a:p>
        </p:txBody>
      </p:sp>
      <p:pic>
        <p:nvPicPr>
          <p:cNvPr id="4" name="Εικόνα 3">
            <a:extLst>
              <a:ext uri="{FF2B5EF4-FFF2-40B4-BE49-F238E27FC236}">
                <a16:creationId xmlns="" xmlns:a16="http://schemas.microsoft.com/office/drawing/2014/main" id="{D234498B-7247-42B0-9FE6-77F3D67097BA}"/>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1809750"/>
            <a:ext cx="4572000" cy="3238500"/>
          </a:xfrm>
          <a:prstGeom prst="rect">
            <a:avLst/>
          </a:prstGeom>
          <a:noFill/>
          <a:ln>
            <a:noFill/>
          </a:ln>
        </p:spPr>
      </p:pic>
    </p:spTree>
    <p:extLst>
      <p:ext uri="{BB962C8B-B14F-4D97-AF65-F5344CB8AC3E}">
        <p14:creationId xmlns="" xmlns:p14="http://schemas.microsoft.com/office/powerpoint/2010/main" val="188175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56D9A17-4948-419A-ABE3-DDF5EFEAD4E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32F6F4C3-6448-43F5-BEFB-185C5B3DC4AC}"/>
              </a:ext>
            </a:extLst>
          </p:cNvPr>
          <p:cNvSpPr>
            <a:spLocks noGrp="1"/>
          </p:cNvSpPr>
          <p:nvPr>
            <p:ph idx="1"/>
          </p:nvPr>
        </p:nvSpPr>
        <p:spPr/>
        <p:txBody>
          <a:bodyPr/>
          <a:lstStyle/>
          <a:p>
            <a:r>
              <a:rPr lang="el-GR" dirty="0">
                <a:latin typeface="Comic Sans MS" panose="030F0702030302020204" pitchFamily="66" charset="0"/>
              </a:rPr>
              <a:t>Τα βατράχια επιθυμούν βασιλιά</a:t>
            </a:r>
          </a:p>
        </p:txBody>
      </p:sp>
      <p:sp>
        <p:nvSpPr>
          <p:cNvPr id="4" name="Θέση κειμένου 3">
            <a:extLst>
              <a:ext uri="{FF2B5EF4-FFF2-40B4-BE49-F238E27FC236}">
                <a16:creationId xmlns="" xmlns:a16="http://schemas.microsoft.com/office/drawing/2014/main" id="{8234746E-B2BA-439A-8BCE-E9FBB6C3DA65}"/>
              </a:ext>
            </a:extLst>
          </p:cNvPr>
          <p:cNvSpPr>
            <a:spLocks noGrp="1"/>
          </p:cNvSpPr>
          <p:nvPr>
            <p:ph type="body" sz="half" idx="2"/>
          </p:nvPr>
        </p:nvSpPr>
        <p:spPr/>
        <p:txBody>
          <a:bodyPr/>
          <a:lstStyle/>
          <a:p>
            <a:endParaRPr lang="el-GR" dirty="0"/>
          </a:p>
        </p:txBody>
      </p:sp>
      <p:pic>
        <p:nvPicPr>
          <p:cNvPr id="5" name="Εικόνα 4">
            <a:extLst>
              <a:ext uri="{FF2B5EF4-FFF2-40B4-BE49-F238E27FC236}">
                <a16:creationId xmlns="" xmlns:a16="http://schemas.microsoft.com/office/drawing/2014/main" id="{4CBF44F8-C025-4B6A-A2E5-2124C46A84B4}"/>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48250" y="1539240"/>
            <a:ext cx="2095500" cy="3779520"/>
          </a:xfrm>
          <a:prstGeom prst="rect">
            <a:avLst/>
          </a:prstGeom>
          <a:noFill/>
          <a:ln>
            <a:noFill/>
          </a:ln>
        </p:spPr>
      </p:pic>
    </p:spTree>
    <p:extLst>
      <p:ext uri="{BB962C8B-B14F-4D97-AF65-F5344CB8AC3E}">
        <p14:creationId xmlns="" xmlns:p14="http://schemas.microsoft.com/office/powerpoint/2010/main" val="99575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 xmlns:a16="http://schemas.microsoft.com/office/drawing/2014/main" id="{94240171-5AA2-4852-B9BF-6BB589A97038}"/>
              </a:ext>
            </a:extLst>
          </p:cNvPr>
          <p:cNvSpPr>
            <a:spLocks noGrp="1"/>
          </p:cNvSpPr>
          <p:nvPr>
            <p:ph type="title"/>
          </p:nvPr>
        </p:nvSpPr>
        <p:spPr/>
        <p:txBody>
          <a:bodyPr/>
          <a:lstStyle/>
          <a:p>
            <a:r>
              <a:rPr lang="el-GR" dirty="0">
                <a:latin typeface="Comic Sans MS" panose="030F0702030302020204" pitchFamily="66" charset="0"/>
              </a:rPr>
              <a:t>Η αλεπού και το κοράκι</a:t>
            </a:r>
          </a:p>
        </p:txBody>
      </p:sp>
      <p:pic>
        <p:nvPicPr>
          <p:cNvPr id="7" name="Θέση περιεχομένου 6">
            <a:extLst>
              <a:ext uri="{FF2B5EF4-FFF2-40B4-BE49-F238E27FC236}">
                <a16:creationId xmlns="" xmlns:a16="http://schemas.microsoft.com/office/drawing/2014/main" id="{D48D75DA-C0AF-4CF7-A544-9514594BB165}"/>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120" y="2676710"/>
            <a:ext cx="2889265" cy="999661"/>
          </a:xfrm>
          <a:prstGeom prst="rect">
            <a:avLst/>
          </a:prstGeom>
          <a:noFill/>
          <a:ln>
            <a:noFill/>
          </a:ln>
        </p:spPr>
      </p:pic>
      <p:pic>
        <p:nvPicPr>
          <p:cNvPr id="8" name="Εικόνα 7">
            <a:extLst>
              <a:ext uri="{FF2B5EF4-FFF2-40B4-BE49-F238E27FC236}">
                <a16:creationId xmlns="" xmlns:a16="http://schemas.microsoft.com/office/drawing/2014/main" id="{875829CE-81D1-4D07-B629-1084B258F50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8059" y="3676371"/>
            <a:ext cx="4518660" cy="2247900"/>
          </a:xfrm>
          <a:prstGeom prst="rect">
            <a:avLst/>
          </a:prstGeom>
          <a:noFill/>
          <a:ln>
            <a:noFill/>
          </a:ln>
        </p:spPr>
      </p:pic>
    </p:spTree>
    <p:extLst>
      <p:ext uri="{BB962C8B-B14F-4D97-AF65-F5344CB8AC3E}">
        <p14:creationId xmlns="" xmlns:p14="http://schemas.microsoft.com/office/powerpoint/2010/main" val="2226028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621</Words>
  <Application>Microsoft Office PowerPoint</Application>
  <PresentationFormat>Προσαρμογή</PresentationFormat>
  <Paragraphs>43</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Μύθοι του Αισώπου  με θέμα τη ματαιοδοξία</vt:lpstr>
      <vt:lpstr>Εργασία στα αρχαία Ελληνικά της Α΄Γυμνασίου  Χρήστος Βαλταδώρος  Γιάννης Γκούμας  Δημήτρης Εμφιεντζόγλου  Γιώργος Παπακώστας   </vt:lpstr>
      <vt:lpstr>Ματαιοδοξία</vt:lpstr>
      <vt:lpstr>Διαφάνεια 4</vt:lpstr>
      <vt:lpstr>Διαφάνεια 5</vt:lpstr>
      <vt:lpstr>   </vt:lpstr>
      <vt:lpstr>Η λεοπάρδαλη και η αλεπού</vt:lpstr>
      <vt:lpstr>Διαφάνεια 8</vt:lpstr>
      <vt:lpstr>Η αλεπού και το κοράκι</vt:lpstr>
      <vt:lpstr>Το παγόνι και το λελέκι</vt:lpstr>
      <vt:lpstr>Ο Ερμής και ο Τειρεσίας</vt:lpstr>
      <vt:lpstr>Ο Ερμής και το άγαλμα</vt:lpstr>
      <vt:lpstr>Ο αετός και η κουρούνα http://mythfolklore.net/aesopica/milowinter/7.htm </vt:lpstr>
      <vt:lpstr>Διαφάνεια 14</vt:lpstr>
      <vt:lpstr>Η χελώνα και οι πάπιες</vt:lpstr>
      <vt:lpstr>Η χελώνα και οι πάπιες</vt:lpstr>
      <vt:lpstr>Διαφάνεια 17</vt:lpstr>
      <vt:lpstr>Διαφάνεια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Μύθοι του Αισώπου με θέμα τη ματαιοδοξία</dc:title>
  <dc:creator>User</dc:creator>
  <cp:lastModifiedBy>user</cp:lastModifiedBy>
  <cp:revision>19</cp:revision>
  <dcterms:created xsi:type="dcterms:W3CDTF">2025-02-16T14:13:46Z</dcterms:created>
  <dcterms:modified xsi:type="dcterms:W3CDTF">2025-03-09T10:08:53Z</dcterms:modified>
</cp:coreProperties>
</file>