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8" r:id="rId5"/>
    <p:sldId id="275" r:id="rId6"/>
    <p:sldId id="284" r:id="rId7"/>
    <p:sldId id="290" r:id="rId8"/>
    <p:sldId id="289" r:id="rId9"/>
    <p:sldId id="291" r:id="rId10"/>
    <p:sldId id="292" r:id="rId11"/>
    <p:sldId id="294" r:id="rId12"/>
    <p:sldId id="295" r:id="rId13"/>
    <p:sldId id="297" r:id="rId14"/>
    <p:sldId id="298" r:id="rId15"/>
    <p:sldId id="299" r:id="rId16"/>
    <p:sldId id="300" r:id="rId17"/>
    <p:sldId id="303" r:id="rId18"/>
    <p:sldId id="301" r:id="rId19"/>
    <p:sldId id="304" r:id="rId20"/>
    <p:sldId id="302" r:id="rId21"/>
    <p:sldId id="305" r:id="rId22"/>
    <p:sldId id="306" r:id="rId23"/>
    <p:sldId id="307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94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10/17/2021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10/17/2021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6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ros-delta.gr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d-nestosvistonis.g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fd-nestosvistonis.g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kerkini.g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oreaskv.gr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axiosdelta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pp.g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mvrakikos.e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fdlmes.g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trofylianationalpark.g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reenagenda.gr/wp-content/uploads/2021/01/loyroy2-600-x-40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reenagenda.gr/wp-content/uploads/2021/01/loyroy2-600-x-40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kby.gr/ekby/el/EKBY_home_e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reenagenda.gr/wp-content/uploads/2021/01/loyroy2-600-x-40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Ευάγγελος Γουνόπουλος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D159F-9824-4C63-B611-C4FEDFA5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ελληνικοί υγρότοποι της Σύμβασης </a:t>
            </a:r>
            <a:r>
              <a:rPr lang="el-GR" dirty="0" err="1"/>
              <a:t>Ραμσάρ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031F3-8DDA-4D78-9CCF-F1A7E03EF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06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16" y="1453068"/>
            <a:ext cx="3428728" cy="710716"/>
          </a:xfrm>
        </p:spPr>
        <p:txBody>
          <a:bodyPr/>
          <a:lstStyle/>
          <a:p>
            <a:r>
              <a:rPr lang="el-GR" dirty="0"/>
              <a:t>1. Δέλτα Έβρου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11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pic>
        <p:nvPicPr>
          <p:cNvPr id="7" name="Εικόνα 11" descr="ΔΕΛΤΑ ΕΒΡΟΥ">
            <a:extLst>
              <a:ext uri="{FF2B5EF4-FFF2-40B4-BE49-F238E27FC236}">
                <a16:creationId xmlns:a16="http://schemas.microsoft.com/office/drawing/2014/main" id="{2E2BF568-B3EE-41FA-A7A4-A2ED05AE9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384" y="1627239"/>
            <a:ext cx="6829969" cy="45305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867268" y="5788453"/>
            <a:ext cx="29696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www.evros-delta.gr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71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16" y="1549444"/>
            <a:ext cx="3376476" cy="2583741"/>
          </a:xfrm>
        </p:spPr>
        <p:txBody>
          <a:bodyPr>
            <a:noAutofit/>
          </a:bodyPr>
          <a:lstStyle/>
          <a:p>
            <a:r>
              <a:rPr lang="el-GR" sz="2800" dirty="0"/>
              <a:t>2. Λίμνη </a:t>
            </a:r>
            <a:r>
              <a:rPr lang="el-GR" sz="2800" dirty="0" err="1"/>
              <a:t>Βιστονίδα</a:t>
            </a:r>
            <a:r>
              <a:rPr lang="el-GR" sz="2800" dirty="0"/>
              <a:t>, Πόρτο-</a:t>
            </a:r>
            <a:r>
              <a:rPr lang="el-GR" sz="2800" dirty="0" err="1"/>
              <a:t>Λάγος</a:t>
            </a:r>
            <a:r>
              <a:rPr lang="el-GR" sz="2800" dirty="0"/>
              <a:t>, Λίμνη </a:t>
            </a:r>
            <a:r>
              <a:rPr lang="el-GR" sz="2800" dirty="0" err="1"/>
              <a:t>Ισμαρίδα</a:t>
            </a:r>
            <a:r>
              <a:rPr lang="el-GR" sz="2800" dirty="0"/>
              <a:t> και παρακείμενες λιμνοθάλασσες | Ν.  Ξάνθης και Ροδόπης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12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727931" y="5769737"/>
            <a:ext cx="31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www.fd-nestosvistonis.gr</a:t>
            </a:r>
            <a:endParaRPr lang="el-GR" dirty="0"/>
          </a:p>
        </p:txBody>
      </p:sp>
      <p:pic>
        <p:nvPicPr>
          <p:cNvPr id="8" name="Εικόνα 12" descr="ΛΙΜΝΗ ΒΙΣΤΟΝΙΔΑ">
            <a:extLst>
              <a:ext uri="{FF2B5EF4-FFF2-40B4-BE49-F238E27FC236}">
                <a16:creationId xmlns:a16="http://schemas.microsoft.com/office/drawing/2014/main" id="{245D7339-FAD2-470C-A440-9702A9D31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269" y="1549444"/>
            <a:ext cx="6919033" cy="4589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0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509" y="2435708"/>
            <a:ext cx="3454854" cy="1183566"/>
          </a:xfrm>
        </p:spPr>
        <p:txBody>
          <a:bodyPr>
            <a:noAutofit/>
          </a:bodyPr>
          <a:lstStyle/>
          <a:p>
            <a:r>
              <a:rPr lang="el-GR" sz="2800" dirty="0"/>
              <a:t>3. Δέλτα Νέστου και παρακείμενες λιμνοθάλασσες | νότια των Ν. Καβάλας και Ξάνθης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13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387112" y="5682389"/>
            <a:ext cx="31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www.fd-nestosvistonis.gr</a:t>
            </a:r>
            <a:endParaRPr lang="el-GR" dirty="0"/>
          </a:p>
        </p:txBody>
      </p:sp>
      <p:pic>
        <p:nvPicPr>
          <p:cNvPr id="10" name="Εικόνα 13" descr="ΔΕΛΤΑ ΝΕΣΤΟΥ">
            <a:extLst>
              <a:ext uri="{FF2B5EF4-FFF2-40B4-BE49-F238E27FC236}">
                <a16:creationId xmlns:a16="http://schemas.microsoft.com/office/drawing/2014/main" id="{0E6FE8CE-627D-490E-9560-F870FD701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05" y="1533525"/>
            <a:ext cx="6906822" cy="458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8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65" y="1909385"/>
            <a:ext cx="3100251" cy="1183566"/>
          </a:xfrm>
        </p:spPr>
        <p:txBody>
          <a:bodyPr>
            <a:noAutofit/>
          </a:bodyPr>
          <a:lstStyle/>
          <a:p>
            <a:r>
              <a:rPr lang="el-GR" sz="2800" dirty="0"/>
              <a:t>4. Τεχνητή λίμνη Κερκίνη | βορειοδυτικά του </a:t>
            </a:r>
            <a:r>
              <a:rPr lang="el-GR" sz="2800" dirty="0" err="1"/>
              <a:t>Ν.Σερρών</a:t>
            </a:r>
            <a:endParaRPr lang="el-GR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14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641685" y="5748439"/>
            <a:ext cx="3100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www.kerkini.gr</a:t>
            </a:r>
            <a:endParaRPr lang="el-GR" dirty="0"/>
          </a:p>
        </p:txBody>
      </p:sp>
      <p:pic>
        <p:nvPicPr>
          <p:cNvPr id="7" name="Εικόνα 15" descr="ΛΙΜΝΗ ΚΕΡΚΙΝΗ">
            <a:extLst>
              <a:ext uri="{FF2B5EF4-FFF2-40B4-BE49-F238E27FC236}">
                <a16:creationId xmlns:a16="http://schemas.microsoft.com/office/drawing/2014/main" id="{C5069E2C-1FFC-4AD9-A704-1D9743FB3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56" y="1459653"/>
            <a:ext cx="7048060" cy="4675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4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459653"/>
            <a:ext cx="3281185" cy="1183566"/>
          </a:xfrm>
        </p:spPr>
        <p:txBody>
          <a:bodyPr>
            <a:noAutofit/>
          </a:bodyPr>
          <a:lstStyle/>
          <a:p>
            <a:r>
              <a:rPr lang="el-GR" sz="2800" dirty="0"/>
              <a:t>5. Λίμνες Βόλβη και Κορώνεια | Ν. Θεσσαλονίκης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15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637716" y="5656288"/>
            <a:ext cx="31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www.foreaskv.gr</a:t>
            </a:r>
            <a:endParaRPr lang="el-GR" dirty="0"/>
          </a:p>
        </p:txBody>
      </p:sp>
      <p:pic>
        <p:nvPicPr>
          <p:cNvPr id="8" name="Εικόνα 14" descr="ΛΙΜΝΕΣ ΒΟΛΒΗ ΚΟΡΩΝΕΙΑ">
            <a:extLst>
              <a:ext uri="{FF2B5EF4-FFF2-40B4-BE49-F238E27FC236}">
                <a16:creationId xmlns:a16="http://schemas.microsoft.com/office/drawing/2014/main" id="{6E415B6C-B3BE-4BB4-84F9-B55070440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04" y="1459653"/>
            <a:ext cx="6883367" cy="4565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716" y="1577884"/>
            <a:ext cx="3533231" cy="1183566"/>
          </a:xfrm>
        </p:spPr>
        <p:txBody>
          <a:bodyPr>
            <a:noAutofit/>
          </a:bodyPr>
          <a:lstStyle/>
          <a:p>
            <a:r>
              <a:rPr lang="el-GR" sz="2800" dirty="0"/>
              <a:t>6. Δέλτα Αξιού, Λουδία, Αλιάκμονα | Ν. Θεσσαλονίκης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16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637716" y="5659993"/>
            <a:ext cx="31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www.axiosdelta.gr</a:t>
            </a:r>
            <a:endParaRPr lang="el-GR" dirty="0"/>
          </a:p>
        </p:txBody>
      </p:sp>
      <p:pic>
        <p:nvPicPr>
          <p:cNvPr id="7" name="Εικόνα 16" descr="ΔΕΛΤΑ ΑΞΙΟΥ">
            <a:extLst>
              <a:ext uri="{FF2B5EF4-FFF2-40B4-BE49-F238E27FC236}">
                <a16:creationId xmlns:a16="http://schemas.microsoft.com/office/drawing/2014/main" id="{C9754427-F026-4FBB-A5CB-2BED3D341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773" y="1533525"/>
            <a:ext cx="6777588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67" y="1473683"/>
            <a:ext cx="3332934" cy="1183566"/>
          </a:xfrm>
        </p:spPr>
        <p:txBody>
          <a:bodyPr>
            <a:noAutofit/>
          </a:bodyPr>
          <a:lstStyle/>
          <a:p>
            <a:r>
              <a:rPr lang="el-GR" sz="2800" dirty="0"/>
              <a:t>7. Λίμνη Μικρή Πρέσπα | Δυτική Μακεδονία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17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543867" y="5575085"/>
            <a:ext cx="2612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www.spp.gr</a:t>
            </a:r>
            <a:endParaRPr lang="el-GR" dirty="0"/>
          </a:p>
        </p:txBody>
      </p:sp>
      <p:pic>
        <p:nvPicPr>
          <p:cNvPr id="8" name="Εικόνα 17" descr="ΛΙΜΝΗ ΠΡΕΣΠΑ">
            <a:extLst>
              <a:ext uri="{FF2B5EF4-FFF2-40B4-BE49-F238E27FC236}">
                <a16:creationId xmlns:a16="http://schemas.microsoft.com/office/drawing/2014/main" id="{F4886289-DEB7-45C6-A8FB-0936861E5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727" y="1459653"/>
            <a:ext cx="6917489" cy="4588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8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42" y="1539895"/>
            <a:ext cx="3196046" cy="1183566"/>
          </a:xfrm>
        </p:spPr>
        <p:txBody>
          <a:bodyPr>
            <a:noAutofit/>
          </a:bodyPr>
          <a:lstStyle/>
          <a:p>
            <a:r>
              <a:rPr lang="el-GR" sz="2800" dirty="0"/>
              <a:t>8. Κόλπος Αμβρακικού | Δυτική Ελλάδα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18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637716" y="5759164"/>
            <a:ext cx="31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www.amvrakikos.eu</a:t>
            </a:r>
            <a:endParaRPr lang="el-GR" dirty="0"/>
          </a:p>
        </p:txBody>
      </p:sp>
      <p:pic>
        <p:nvPicPr>
          <p:cNvPr id="7" name="Εικόνα 18" descr="ΑΜΒΡΑΚΙΚΟΣ">
            <a:extLst>
              <a:ext uri="{FF2B5EF4-FFF2-40B4-BE49-F238E27FC236}">
                <a16:creationId xmlns:a16="http://schemas.microsoft.com/office/drawing/2014/main" id="{3B8679FD-A735-4D73-89A1-FA2FD50EA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36" y="1539895"/>
            <a:ext cx="6917489" cy="4588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34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065" y="1629318"/>
            <a:ext cx="3446145" cy="1183566"/>
          </a:xfrm>
        </p:spPr>
        <p:txBody>
          <a:bodyPr>
            <a:noAutofit/>
          </a:bodyPr>
          <a:lstStyle/>
          <a:p>
            <a:r>
              <a:rPr lang="el-GR" sz="2800" dirty="0"/>
              <a:t>9. Λιμνοθάλασσες Μεσολογγίου | </a:t>
            </a:r>
            <a:r>
              <a:rPr lang="en-GB" sz="2800" dirty="0"/>
              <a:t>N. </a:t>
            </a:r>
            <a:r>
              <a:rPr lang="el-GR" sz="2800" dirty="0"/>
              <a:t>Μεσολογγίου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19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637716" y="5857893"/>
            <a:ext cx="3196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www.fdlmes.gr</a:t>
            </a:r>
            <a:endParaRPr lang="el-GR" dirty="0"/>
          </a:p>
        </p:txBody>
      </p:sp>
      <p:pic>
        <p:nvPicPr>
          <p:cNvPr id="7" name="Εικόνα 19" descr="ΛΙΜΝ ΜΕΣΟΛΟΓΓΙΟΥ">
            <a:extLst>
              <a:ext uri="{FF2B5EF4-FFF2-40B4-BE49-F238E27FC236}">
                <a16:creationId xmlns:a16="http://schemas.microsoft.com/office/drawing/2014/main" id="{362A643D-C210-4FCA-B324-7B17D58F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44" y="1629318"/>
            <a:ext cx="6931518" cy="4597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4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θα παρουσιάσουμε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είναι υδροβιότοπος</a:t>
            </a:r>
            <a:endParaRPr lang="en-US" dirty="0"/>
          </a:p>
          <a:p>
            <a:r>
              <a:rPr lang="el-GR" dirty="0"/>
              <a:t>Η σημασία των υδροβιότοπων</a:t>
            </a:r>
            <a:endParaRPr lang="en-US" dirty="0"/>
          </a:p>
          <a:p>
            <a:r>
              <a:rPr lang="el-GR" dirty="0"/>
              <a:t>Απειλές για τους υδροβιότοπους</a:t>
            </a:r>
          </a:p>
          <a:p>
            <a:r>
              <a:rPr lang="el-GR" dirty="0"/>
              <a:t>Η σύμβαση </a:t>
            </a:r>
            <a:r>
              <a:rPr lang="el-GR" dirty="0" err="1"/>
              <a:t>Ραμσάρ</a:t>
            </a:r>
            <a:endParaRPr lang="el-GR" dirty="0"/>
          </a:p>
          <a:p>
            <a:r>
              <a:rPr lang="el-GR" dirty="0"/>
              <a:t>Οι ελληνικοί υδροβιότοποι της Σύμβασης </a:t>
            </a:r>
            <a:r>
              <a:rPr lang="el-GR" dirty="0" err="1"/>
              <a:t>Ραμσάρ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EFFA-B3E2-49B5-9D1D-4952C093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1094692"/>
            <a:ext cx="3385185" cy="1183566"/>
          </a:xfrm>
        </p:spPr>
        <p:txBody>
          <a:bodyPr>
            <a:noAutofit/>
          </a:bodyPr>
          <a:lstStyle/>
          <a:p>
            <a:r>
              <a:rPr lang="el-GR" sz="2800" dirty="0"/>
              <a:t>10. Λιμνοθάλασσες </a:t>
            </a:r>
            <a:r>
              <a:rPr lang="el-GR" sz="2800" dirty="0" err="1"/>
              <a:t>Κοτυχίου</a:t>
            </a:r>
            <a:r>
              <a:rPr lang="el-GR" sz="2800" dirty="0"/>
              <a:t> | Ν. Ηλείας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FA813-4090-4A34-8AE2-254FD158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t>20</a:t>
            </a:fld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6B2D-A31B-4519-9D47-3F30ACA5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400BE-2A78-4DA2-B96E-5527FCE1A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5BB3-0192-4AB6-AF75-FE235041BEC3}"/>
              </a:ext>
            </a:extLst>
          </p:cNvPr>
          <p:cNvSpPr txBox="1"/>
          <p:nvPr/>
        </p:nvSpPr>
        <p:spPr>
          <a:xfrm>
            <a:off x="1552575" y="5794414"/>
            <a:ext cx="365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www.strofylianationalpark.gr</a:t>
            </a:r>
            <a:endParaRPr lang="el-GR" dirty="0"/>
          </a:p>
        </p:txBody>
      </p:sp>
      <p:pic>
        <p:nvPicPr>
          <p:cNvPr id="7" name="Εικόνα 20" descr="ΛΙΜΝ ΚΟΤΥΧΙΟΥ">
            <a:extLst>
              <a:ext uri="{FF2B5EF4-FFF2-40B4-BE49-F238E27FC236}">
                <a16:creationId xmlns:a16="http://schemas.microsoft.com/office/drawing/2014/main" id="{8EFD79AC-3968-4624-ACEA-163E2CB4E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01" y="1459653"/>
            <a:ext cx="6946390" cy="4607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93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Ευάγγελος Γουνόπουλος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 descr="Εικόνα που περιέχει ερωδιός, υδρόβιο πουλί, λιμνούλα&#10;&#10;Περιγραφή που δημιουργήθηκε αυτόματα">
            <a:hlinkClick r:id="rId2"/>
            <a:extLst>
              <a:ext uri="{FF2B5EF4-FFF2-40B4-BE49-F238E27FC236}">
                <a16:creationId xmlns:a16="http://schemas.microsoft.com/office/drawing/2014/main" id="{11EBC838-0CB9-42C9-AA6C-04030524F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"/>
          <a:stretch/>
        </p:blipFill>
        <p:spPr bwMode="auto">
          <a:xfrm>
            <a:off x="1637716" y="0"/>
            <a:ext cx="10552518" cy="6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339A6-0935-47E6-AEFF-D3CA8A8ED33E}"/>
              </a:ext>
            </a:extLst>
          </p:cNvPr>
          <p:cNvSpPr/>
          <p:nvPr/>
        </p:nvSpPr>
        <p:spPr>
          <a:xfrm>
            <a:off x="1637716" y="-4257"/>
            <a:ext cx="10552518" cy="658617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5" y="276087"/>
            <a:ext cx="9144260" cy="1183566"/>
          </a:xfrm>
        </p:spPr>
        <p:txBody>
          <a:bodyPr/>
          <a:lstStyle/>
          <a:p>
            <a:r>
              <a:rPr lang="el-GR" b="1" dirty="0"/>
              <a:t>Τι είναι οι Υδροβιότοποι;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5" y="1566001"/>
            <a:ext cx="9144260" cy="4620682"/>
          </a:xfrm>
        </p:spPr>
        <p:txBody>
          <a:bodyPr/>
          <a:lstStyle/>
          <a:p>
            <a:r>
              <a:rPr lang="el-GR" dirty="0"/>
              <a:t>Περιοχές που συνδυάζουν το υδάτινο με το χερσαίο περιβάλλον δίνοντας τη δυνατότητα συνύπαρξης σε πολλούς διαφορετικούς οργανισμούς.</a:t>
            </a:r>
          </a:p>
          <a:p>
            <a:r>
              <a:rPr lang="el-GR" dirty="0"/>
              <a:t> Σύμφωνα με τη σύμβαση </a:t>
            </a:r>
            <a:r>
              <a:rPr lang="el-GR" dirty="0" err="1"/>
              <a:t>Ramsar</a:t>
            </a:r>
            <a:r>
              <a:rPr lang="el-GR" dirty="0"/>
              <a:t>, «εκτάσεις που καλύπτονται φυσικά ή τεχνητά, μόνιμα ή εποχιακά από στάσιμα ή ρέοντα γλυκά, υφάλμυρα ή αλμυρά νερά, στις οποίες συμπεριλαμβάνονται και οι εκτάσεις που καλύπτονται από θαλάσσιο νερό, του οποίου το βάθος δεν υπερβαίνει τα 6 μέτρα κατά την άμπωτη»</a:t>
            </a:r>
          </a:p>
          <a:p>
            <a:endParaRPr lang="en-1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 descr="Εικόνα που περιέχει ερωδιός, υδρόβιο πουλί, λιμνούλα&#10;&#10;Περιγραφή που δημιουργήθηκε αυτόματα">
            <a:hlinkClick r:id="rId2"/>
            <a:extLst>
              <a:ext uri="{FF2B5EF4-FFF2-40B4-BE49-F238E27FC236}">
                <a16:creationId xmlns:a16="http://schemas.microsoft.com/office/drawing/2014/main" id="{11EBC838-0CB9-42C9-AA6C-04030524F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"/>
          <a:stretch/>
        </p:blipFill>
        <p:spPr bwMode="auto">
          <a:xfrm>
            <a:off x="1637716" y="0"/>
            <a:ext cx="10552518" cy="6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339A6-0935-47E6-AEFF-D3CA8A8ED33E}"/>
              </a:ext>
            </a:extLst>
          </p:cNvPr>
          <p:cNvSpPr/>
          <p:nvPr/>
        </p:nvSpPr>
        <p:spPr>
          <a:xfrm>
            <a:off x="1637716" y="-4257"/>
            <a:ext cx="10552518" cy="658617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5" y="276087"/>
            <a:ext cx="9144260" cy="1183566"/>
          </a:xfrm>
        </p:spPr>
        <p:txBody>
          <a:bodyPr/>
          <a:lstStyle/>
          <a:p>
            <a:r>
              <a:rPr lang="el-GR" b="1" dirty="0"/>
              <a:t>Βασικά στοιχεία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5" y="1566001"/>
            <a:ext cx="9144260" cy="4882424"/>
          </a:xfrm>
        </p:spPr>
        <p:txBody>
          <a:bodyPr>
            <a:normAutofit/>
          </a:bodyPr>
          <a:lstStyle/>
          <a:p>
            <a:r>
              <a:rPr lang="el-GR" dirty="0"/>
              <a:t>411 υγρότοποι στην Ελλάδα (απογραφή 2000 από ΕΚΒΥ</a:t>
            </a:r>
            <a:r>
              <a:rPr lang="el-GR" baseline="30000" dirty="0"/>
              <a:t>1</a:t>
            </a:r>
            <a:r>
              <a:rPr lang="el-GR" dirty="0"/>
              <a:t>). </a:t>
            </a:r>
          </a:p>
          <a:p>
            <a:r>
              <a:rPr lang="el-GR" dirty="0"/>
              <a:t>Οι περισσότεροι βρίσκονται στη βόρεια Ελλάδα</a:t>
            </a:r>
          </a:p>
          <a:p>
            <a:r>
              <a:rPr lang="el-GR" dirty="0"/>
              <a:t>Από αυτούς, 10 υγρότοποι έχουν χαρακτηρισθεί ως Υγρότοποι Διεθνούς Σημασίας (συνθήκη </a:t>
            </a:r>
            <a:r>
              <a:rPr lang="el-GR" dirty="0" err="1"/>
              <a:t>Ραμσάρ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1. </a:t>
            </a:r>
            <a:r>
              <a:rPr lang="en-GB" dirty="0">
                <a:hlinkClick r:id="rId4"/>
              </a:rPr>
              <a:t>https://www.ekby.gr/ekby/el/EKBY_home_el.html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7" descr="Εικόνα που περιέχει ερωδιός, υδρόβιο πουλί, λιμνούλα&#10;&#10;Περιγραφή που δημιουργήθηκε αυτόματα">
            <a:hlinkClick r:id="rId2"/>
            <a:extLst>
              <a:ext uri="{FF2B5EF4-FFF2-40B4-BE49-F238E27FC236}">
                <a16:creationId xmlns:a16="http://schemas.microsoft.com/office/drawing/2014/main" id="{11EBC838-0CB9-42C9-AA6C-04030524F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1"/>
          <a:stretch/>
        </p:blipFill>
        <p:spPr bwMode="auto">
          <a:xfrm>
            <a:off x="1637716" y="0"/>
            <a:ext cx="10552518" cy="64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339A6-0935-47E6-AEFF-D3CA8A8ED33E}"/>
              </a:ext>
            </a:extLst>
          </p:cNvPr>
          <p:cNvSpPr/>
          <p:nvPr/>
        </p:nvSpPr>
        <p:spPr>
          <a:xfrm>
            <a:off x="1637716" y="-4257"/>
            <a:ext cx="10552518" cy="658617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5" y="276087"/>
            <a:ext cx="9144260" cy="1183566"/>
          </a:xfrm>
        </p:spPr>
        <p:txBody>
          <a:bodyPr/>
          <a:lstStyle/>
          <a:p>
            <a:r>
              <a:rPr lang="el-GR" b="1" dirty="0"/>
              <a:t>Η σημασία τους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5" y="1566001"/>
            <a:ext cx="9144260" cy="4620682"/>
          </a:xfrm>
        </p:spPr>
        <p:txBody>
          <a:bodyPr/>
          <a:lstStyle/>
          <a:p>
            <a:r>
              <a:rPr lang="el-GR" dirty="0"/>
              <a:t>Αποτελούν σταθμούς στο ταξίδι των αποδημητικών πουλιών.</a:t>
            </a:r>
          </a:p>
          <a:p>
            <a:r>
              <a:rPr lang="el-GR" dirty="0"/>
              <a:t>Ευνοούν την ανάπτυξη πλούσιας βλάστησης που δίνει τη δυνατότητα επιβίωσης σε πλήθος οργανισμών.</a:t>
            </a:r>
          </a:p>
          <a:p>
            <a:r>
              <a:rPr lang="el-GR" dirty="0"/>
              <a:t>Ρυθμίζουν την υδρομηχανική ισορροπία και το κλίμα της περιοχής.</a:t>
            </a:r>
          </a:p>
          <a:p>
            <a:r>
              <a:rPr lang="el-GR" dirty="0"/>
              <a:t>Μετριάζουν τον καύσωνα και το υπερβολικό ψύχος.</a:t>
            </a:r>
          </a:p>
          <a:p>
            <a:r>
              <a:rPr lang="el-GR" dirty="0"/>
              <a:t>Λειτουργούν ως αποθήκες νερού.</a:t>
            </a:r>
          </a:p>
          <a:p>
            <a:r>
              <a:rPr lang="el-GR" dirty="0"/>
              <a:t>Χώροι αναψυχής.</a:t>
            </a:r>
          </a:p>
          <a:p>
            <a:r>
              <a:rPr lang="el-GR" dirty="0"/>
              <a:t>Αντιπλημμυρική και αντιδιαβρωτική αξία.</a:t>
            </a:r>
          </a:p>
          <a:p>
            <a:r>
              <a:rPr lang="el-GR" dirty="0"/>
              <a:t>Προστασία από το φαινόμενο του θερμοκηπίου.</a:t>
            </a:r>
          </a:p>
          <a:p>
            <a:r>
              <a:rPr lang="el-GR" dirty="0"/>
              <a:t>Ρυθμίζουν το κλίμα της περιοχής όπου βρίσκονται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21">
            <a:extLst>
              <a:ext uri="{FF2B5EF4-FFF2-40B4-BE49-F238E27FC236}">
                <a16:creationId xmlns:a16="http://schemas.microsoft.com/office/drawing/2014/main" id="{6045ECD0-721E-4713-913A-9FA9546D63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3"/>
          <a:stretch/>
        </p:blipFill>
        <p:spPr bwMode="auto">
          <a:xfrm>
            <a:off x="1637715" y="95282"/>
            <a:ext cx="10426767" cy="6395606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339A6-0935-47E6-AEFF-D3CA8A8ED33E}"/>
              </a:ext>
            </a:extLst>
          </p:cNvPr>
          <p:cNvSpPr/>
          <p:nvPr/>
        </p:nvSpPr>
        <p:spPr>
          <a:xfrm>
            <a:off x="1639482" y="0"/>
            <a:ext cx="10552518" cy="658617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5" y="276087"/>
            <a:ext cx="9144260" cy="1183566"/>
          </a:xfrm>
        </p:spPr>
        <p:txBody>
          <a:bodyPr/>
          <a:lstStyle/>
          <a:p>
            <a:r>
              <a:rPr lang="el-GR" b="1" dirty="0"/>
              <a:t>Απειλές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5" y="1566001"/>
            <a:ext cx="9144260" cy="4620682"/>
          </a:xfrm>
        </p:spPr>
        <p:txBody>
          <a:bodyPr/>
          <a:lstStyle/>
          <a:p>
            <a:r>
              <a:rPr lang="el-GR" dirty="0"/>
              <a:t>Ρύπανση και μόλυνση του περιβάλλοντος.</a:t>
            </a:r>
          </a:p>
          <a:p>
            <a:r>
              <a:rPr lang="el-GR" dirty="0"/>
              <a:t>Υποβάθμιση της ποιότητας του νερού τους από αστικά και βιομηχανικά απόβλητα.</a:t>
            </a:r>
          </a:p>
          <a:p>
            <a:r>
              <a:rPr lang="el-GR" dirty="0"/>
              <a:t>Καταλήγουν ως απορροή </a:t>
            </a:r>
            <a:r>
              <a:rPr lang="el-GR" dirty="0" err="1"/>
              <a:t>αγροχημικών</a:t>
            </a:r>
            <a:r>
              <a:rPr lang="el-GR" dirty="0"/>
              <a:t> φαρμάκων.</a:t>
            </a:r>
          </a:p>
          <a:p>
            <a:r>
              <a:rPr lang="el-GR" dirty="0" err="1"/>
              <a:t>Υπερβόσκηση</a:t>
            </a:r>
            <a:r>
              <a:rPr lang="el-GR" dirty="0"/>
              <a:t>, </a:t>
            </a:r>
            <a:r>
              <a:rPr lang="el-GR" dirty="0" err="1"/>
              <a:t>υπερθήρευση</a:t>
            </a:r>
            <a:r>
              <a:rPr lang="el-GR" dirty="0"/>
              <a:t>, παράνομη υλοτομία, </a:t>
            </a:r>
            <a:r>
              <a:rPr lang="el-GR" dirty="0" err="1"/>
              <a:t>υπεραλίευση</a:t>
            </a:r>
            <a:r>
              <a:rPr lang="el-GR" dirty="0"/>
              <a:t> και </a:t>
            </a:r>
            <a:r>
              <a:rPr lang="el-GR" dirty="0" err="1"/>
              <a:t>υπεράντληση</a:t>
            </a:r>
            <a:r>
              <a:rPr lang="el-GR" dirty="0"/>
              <a:t> των υδάτων τους.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2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9" descr="ΛΙΜΝ ΜΕΣΟΛΟΓΓΙΟΥ">
            <a:extLst>
              <a:ext uri="{FF2B5EF4-FFF2-40B4-BE49-F238E27FC236}">
                <a16:creationId xmlns:a16="http://schemas.microsoft.com/office/drawing/2014/main" id="{B0D18864-6064-4BCF-B6C1-2F09C45F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/>
          <a:stretch/>
        </p:blipFill>
        <p:spPr bwMode="auto">
          <a:xfrm>
            <a:off x="1642156" y="64447"/>
            <a:ext cx="10480175" cy="65095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339A6-0935-47E6-AEFF-D3CA8A8ED33E}"/>
              </a:ext>
            </a:extLst>
          </p:cNvPr>
          <p:cNvSpPr/>
          <p:nvPr/>
        </p:nvSpPr>
        <p:spPr>
          <a:xfrm>
            <a:off x="1639482" y="-18187"/>
            <a:ext cx="10552518" cy="658617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5" y="276087"/>
            <a:ext cx="9144260" cy="1183566"/>
          </a:xfrm>
        </p:spPr>
        <p:txBody>
          <a:bodyPr/>
          <a:lstStyle/>
          <a:p>
            <a:r>
              <a:rPr lang="el-GR" b="1" dirty="0"/>
              <a:t>Σύμβαση </a:t>
            </a:r>
            <a:r>
              <a:rPr lang="el-GR" b="1" dirty="0" err="1"/>
              <a:t>Ραμσάρ</a:t>
            </a:r>
            <a:r>
              <a:rPr lang="el-GR" b="1" dirty="0"/>
              <a:t> για τους υδροβιότοπους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5" y="1566001"/>
            <a:ext cx="9144260" cy="4620682"/>
          </a:xfrm>
        </p:spPr>
        <p:txBody>
          <a:bodyPr>
            <a:normAutofit/>
          </a:bodyPr>
          <a:lstStyle/>
          <a:p>
            <a:r>
              <a:rPr lang="el-GR" dirty="0"/>
              <a:t>Υπογράφηκε στην πόλη </a:t>
            </a:r>
            <a:r>
              <a:rPr lang="el-GR" dirty="0" err="1"/>
              <a:t>Ραμσάρ</a:t>
            </a:r>
            <a:r>
              <a:rPr lang="el-GR" dirty="0"/>
              <a:t> του Ιράν στις 2 Φεβρουαρίου 1971.</a:t>
            </a:r>
          </a:p>
          <a:p>
            <a:r>
              <a:rPr lang="el-GR" dirty="0"/>
              <a:t>Η Ελλάδα ήταν η έβδομη χώρα που υπέγραψε τη σύμβαση, το Δεκέμβριο του 1975.</a:t>
            </a:r>
          </a:p>
          <a:p>
            <a:r>
              <a:rPr lang="el-GR" dirty="0"/>
              <a:t>Επίσημο όνομα: </a:t>
            </a:r>
            <a:r>
              <a:rPr lang="el-GR" b="1" dirty="0"/>
              <a:t>Σύμβαση για τους Υγροτόπους Διεθνούς Σημασίας ειδικά ως Ενδιαιτήματα Υδρόβιων Πτηνών</a:t>
            </a:r>
            <a:r>
              <a:rPr lang="el-GR" dirty="0"/>
              <a:t>.</a:t>
            </a:r>
          </a:p>
          <a:p>
            <a:r>
              <a:rPr lang="el-GR" dirty="0"/>
              <a:t>Αντανακλά τη σημασία της διατήρησης και ορθολογικής χρήσης των υγροτόπων ως ενδιαιτήματα για τα υδρόβια πτηνά.</a:t>
            </a:r>
          </a:p>
          <a:p>
            <a:r>
              <a:rPr lang="el-GR" dirty="0"/>
              <a:t>Αργότερα διευρύνθηκε το πεδίο εφαρμογής της.</a:t>
            </a:r>
          </a:p>
          <a:p>
            <a:r>
              <a:rPr lang="el-GR" dirty="0"/>
              <a:t>Αποσκοπεί στην προστασία και τη συνετή χρήση όλων των υγροτόπων.</a:t>
            </a:r>
          </a:p>
          <a:p>
            <a:r>
              <a:rPr lang="el-GR" dirty="0"/>
              <a:t>Περιλαμβάνονται περισσότεροι από </a:t>
            </a:r>
            <a:r>
              <a:rPr lang="el-GR" b="1" dirty="0"/>
              <a:t>2.200</a:t>
            </a:r>
            <a:r>
              <a:rPr lang="el-GR" dirty="0"/>
              <a:t> υγρότοποι από </a:t>
            </a:r>
            <a:r>
              <a:rPr lang="el-GR" b="1" dirty="0"/>
              <a:t>168</a:t>
            </a:r>
            <a:r>
              <a:rPr lang="el-GR" dirty="0"/>
              <a:t> χώρες!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8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9" descr="ΛΙΜΝ ΜΕΣΟΛΟΓΓΙΟΥ">
            <a:extLst>
              <a:ext uri="{FF2B5EF4-FFF2-40B4-BE49-F238E27FC236}">
                <a16:creationId xmlns:a16="http://schemas.microsoft.com/office/drawing/2014/main" id="{B0D18864-6064-4BCF-B6C1-2F09C45F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/>
          <a:stretch/>
        </p:blipFill>
        <p:spPr bwMode="auto">
          <a:xfrm>
            <a:off x="1642156" y="64447"/>
            <a:ext cx="10480175" cy="65095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339A6-0935-47E6-AEFF-D3CA8A8ED33E}"/>
              </a:ext>
            </a:extLst>
          </p:cNvPr>
          <p:cNvSpPr/>
          <p:nvPr/>
        </p:nvSpPr>
        <p:spPr>
          <a:xfrm>
            <a:off x="1639482" y="-18187"/>
            <a:ext cx="10552518" cy="658617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5" y="276087"/>
            <a:ext cx="9144260" cy="1183566"/>
          </a:xfrm>
        </p:spPr>
        <p:txBody>
          <a:bodyPr/>
          <a:lstStyle/>
          <a:p>
            <a:r>
              <a:rPr lang="el-GR" b="1" dirty="0"/>
              <a:t>Σύμβαση </a:t>
            </a:r>
            <a:r>
              <a:rPr lang="el-GR" b="1" dirty="0" err="1"/>
              <a:t>Ραμσάρ</a:t>
            </a:r>
            <a:r>
              <a:rPr lang="el-GR" b="1" dirty="0"/>
              <a:t> για τους υδροβιότοπους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6" y="1566001"/>
            <a:ext cx="9779222" cy="45387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Οι χώρες που υπέγραψαν τη σύμβαση συμφωνούν στα εξής:</a:t>
            </a:r>
          </a:p>
          <a:p>
            <a:r>
              <a:rPr lang="el-GR" dirty="0"/>
              <a:t>Οι υγροβιότοποι είναι φυσικοί πόροι με μεγάλη αξία.</a:t>
            </a:r>
          </a:p>
          <a:p>
            <a:r>
              <a:rPr lang="el-GR" dirty="0"/>
              <a:t>Αποτελούν ενδιαιτήματα σπάνιων ειδών χλωρίδας και πανίδας και κυρίως </a:t>
            </a:r>
            <a:r>
              <a:rPr lang="el-GR" dirty="0" err="1"/>
              <a:t>ορνιθοπανίδας</a:t>
            </a:r>
            <a:r>
              <a:rPr lang="el-GR" dirty="0"/>
              <a:t>.</a:t>
            </a:r>
          </a:p>
          <a:p>
            <a:r>
              <a:rPr lang="el-GR" dirty="0"/>
              <a:t>Τα υδρόβια πουλιά μεταναστεύουν εποχιακά και πρέπει να προστατεύονται.</a:t>
            </a:r>
          </a:p>
          <a:p>
            <a:r>
              <a:rPr lang="el-GR" dirty="0"/>
              <a:t>Τα οικοσυστήματα πρέπει να προστατευτούν.</a:t>
            </a:r>
          </a:p>
          <a:p>
            <a:r>
              <a:rPr lang="el-GR" dirty="0"/>
              <a:t>Να μη γίνει μετατροπή των </a:t>
            </a:r>
            <a:r>
              <a:rPr lang="el-GR" dirty="0" err="1"/>
              <a:t>υγροβιοτόπων</a:t>
            </a:r>
            <a:r>
              <a:rPr lang="el-GR" dirty="0"/>
              <a:t> σε άλλη μορφή.</a:t>
            </a:r>
          </a:p>
          <a:p>
            <a:r>
              <a:rPr lang="el-GR" dirty="0"/>
              <a:t>Έχουν μεγάλη περιβαλλοντική αξία λόγω της ποικιλότητας των οικοσυστημάτων και της βιοκοινότητας τους.</a:t>
            </a:r>
          </a:p>
          <a:p>
            <a:r>
              <a:rPr lang="el-GR" dirty="0"/>
              <a:t>Αποτελούν συνδυασμό φυσικών βιοτόπων. </a:t>
            </a:r>
          </a:p>
          <a:p>
            <a:r>
              <a:rPr lang="el-GR" dirty="0"/>
              <a:t>Είναι σύνθετα οικοσυστήματα και παρέχουν οφέλη ως προς την αλιεία, την κτηνοτροφία, τη δασική ξυλεία, την αναψυχή και την περιβαλλοντική εκπαίδευση.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9" descr="ΛΙΜΝ ΜΕΣΟΛΟΓΓΙΟΥ">
            <a:extLst>
              <a:ext uri="{FF2B5EF4-FFF2-40B4-BE49-F238E27FC236}">
                <a16:creationId xmlns:a16="http://schemas.microsoft.com/office/drawing/2014/main" id="{B0D18864-6064-4BCF-B6C1-2F09C45FC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"/>
          <a:stretch/>
        </p:blipFill>
        <p:spPr bwMode="auto">
          <a:xfrm>
            <a:off x="1642156" y="64447"/>
            <a:ext cx="10480175" cy="65095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3339A6-0935-47E6-AEFF-D3CA8A8ED33E}"/>
              </a:ext>
            </a:extLst>
          </p:cNvPr>
          <p:cNvSpPr/>
          <p:nvPr/>
        </p:nvSpPr>
        <p:spPr>
          <a:xfrm>
            <a:off x="1639482" y="-18187"/>
            <a:ext cx="10552518" cy="6586170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15" y="276087"/>
            <a:ext cx="9144260" cy="1183566"/>
          </a:xfrm>
        </p:spPr>
        <p:txBody>
          <a:bodyPr/>
          <a:lstStyle/>
          <a:p>
            <a:r>
              <a:rPr lang="el-GR" b="1" dirty="0"/>
              <a:t>Σύμβαση </a:t>
            </a:r>
            <a:r>
              <a:rPr lang="el-GR" b="1" dirty="0" err="1"/>
              <a:t>Ραμσάρ</a:t>
            </a:r>
            <a:r>
              <a:rPr lang="el-GR" b="1" dirty="0"/>
              <a:t> για τους υδροβιότοπους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16" y="1566001"/>
            <a:ext cx="9779222" cy="4538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Ένας υγροβιότοπος χαρακτηρίζεται ως Διεθνούς Σημασίας όταν</a:t>
            </a:r>
          </a:p>
          <a:p>
            <a:pPr marL="0" indent="0">
              <a:buNone/>
            </a:pPr>
            <a:r>
              <a:rPr lang="el-GR" dirty="0"/>
              <a:t>α) φιλοξενεί το 1% του μεταναστευτικού πληθυσμού ενός υδρόβιου είδους σε αριθμό τουλάχιστον 100 ατόμων.</a:t>
            </a:r>
          </a:p>
          <a:p>
            <a:pPr marL="0" indent="0">
              <a:buNone/>
            </a:pPr>
            <a:r>
              <a:rPr lang="el-GR" dirty="0"/>
              <a:t>β) αν σταματούν εκεί τουλάχιστον 10.000 πάπιες. </a:t>
            </a:r>
          </a:p>
          <a:p>
            <a:pPr marL="0" indent="0">
              <a:buNone/>
            </a:pPr>
            <a:r>
              <a:rPr lang="el-GR" dirty="0"/>
              <a:t>γ) αν υπάρχουν φυτά και ζώα που βρίσκονται σε εξαφάνιση.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Ελληνικοί Υδροβιότοποι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57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78CD91D39FB76D40BB77C1E67385C473" ma:contentTypeVersion="14" ma:contentTypeDescription="Δημιουργία νέου εγγράφου" ma:contentTypeScope="" ma:versionID="6b2d12a8d03bf9511d533c9fc831eed5">
  <xsd:schema xmlns:xsd="http://www.w3.org/2001/XMLSchema" xmlns:xs="http://www.w3.org/2001/XMLSchema" xmlns:p="http://schemas.microsoft.com/office/2006/metadata/properties" xmlns:ns3="1673224a-63ae-4c4e-8cf8-24b8c519de4b" xmlns:ns4="09cd4158-2a4b-405f-b6e1-116070bd0ee0" targetNamespace="http://schemas.microsoft.com/office/2006/metadata/properties" ma:root="true" ma:fieldsID="a80b303a087da97f80030a2dd835c179" ns3:_="" ns4:_="">
    <xsd:import namespace="1673224a-63ae-4c4e-8cf8-24b8c519de4b"/>
    <xsd:import namespace="09cd4158-2a4b-405f-b6e1-116070bd0e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3224a-63ae-4c4e-8cf8-24b8c519de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d4158-2a4b-405f-b6e1-116070bd0ee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F95B74-BDF8-4345-AB5E-2ADA898F9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D3E8E-FA2C-4F80-8EDC-F2AA92B4B584}">
  <ds:schemaRefs>
    <ds:schemaRef ds:uri="1673224a-63ae-4c4e-8cf8-24b8c519de4b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09cd4158-2a4b-405f-b6e1-116070bd0ee0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29C8449-E164-49E8-BD9E-1F7B15DC5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3224a-63ae-4c4e-8cf8-24b8c519de4b"/>
    <ds:schemaRef ds:uri="09cd4158-2a4b-405f-b6e1-116070bd0e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93</TotalTime>
  <Words>749</Words>
  <Application>Microsoft Office PowerPoint</Application>
  <PresentationFormat>Ευρεία οθόνη</PresentationFormat>
  <Paragraphs>138</Paragraphs>
  <Slides>21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5" baseType="lpstr">
      <vt:lpstr>Arial</vt:lpstr>
      <vt:lpstr>Corbel</vt:lpstr>
      <vt:lpstr>Open Sans</vt:lpstr>
      <vt:lpstr>Ecology 16x9</vt:lpstr>
      <vt:lpstr>Ελληνικοί Υδροβιότοποι</vt:lpstr>
      <vt:lpstr>Τι θα παρουσιάσουμε</vt:lpstr>
      <vt:lpstr>Τι είναι οι Υδροβιότοποι;</vt:lpstr>
      <vt:lpstr>Βασικά στοιχεία</vt:lpstr>
      <vt:lpstr>Η σημασία τους</vt:lpstr>
      <vt:lpstr>Απειλές</vt:lpstr>
      <vt:lpstr>Σύμβαση Ραμσάρ για τους υδροβιότοπους</vt:lpstr>
      <vt:lpstr>Σύμβαση Ραμσάρ για τους υδροβιότοπους</vt:lpstr>
      <vt:lpstr>Σύμβαση Ραμσάρ για τους υδροβιότοπους</vt:lpstr>
      <vt:lpstr>Οι ελληνικοί υγρότοποι της Σύμβασης Ραμσάρ</vt:lpstr>
      <vt:lpstr>1. Δέλτα Έβρου</vt:lpstr>
      <vt:lpstr>2. Λίμνη Βιστονίδα, Πόρτο-Λάγος, Λίμνη Ισμαρίδα και παρακείμενες λιμνοθάλασσες | Ν.  Ξάνθης και Ροδόπης</vt:lpstr>
      <vt:lpstr>3. Δέλτα Νέστου και παρακείμενες λιμνοθάλασσες | νότια των Ν. Καβάλας και Ξάνθης</vt:lpstr>
      <vt:lpstr>4. Τεχνητή λίμνη Κερκίνη | βορειοδυτικά του Ν.Σερρών</vt:lpstr>
      <vt:lpstr>5. Λίμνες Βόλβη και Κορώνεια | Ν. Θεσσαλονίκης </vt:lpstr>
      <vt:lpstr>6. Δέλτα Αξιού, Λουδία, Αλιάκμονα | Ν. Θεσσαλονίκης </vt:lpstr>
      <vt:lpstr>7. Λίμνη Μικρή Πρέσπα | Δυτική Μακεδονία </vt:lpstr>
      <vt:lpstr>8. Κόλπος Αμβρακικού | Δυτική Ελλάδα</vt:lpstr>
      <vt:lpstr>9. Λιμνοθάλασσες Μεσολογγίου | N. Μεσολογγίου</vt:lpstr>
      <vt:lpstr>10. Λιμνοθάλασσες Κοτυχίου | Ν. Ηλείας</vt:lpstr>
      <vt:lpstr>Ελληνικοί Υδροβιότοποι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Ελληνικοί Υδροβιότοποι</dc:title>
  <dc:creator>Savvas Gounopoulos</dc:creator>
  <cp:lastModifiedBy>Loukia Georgiopoulou</cp:lastModifiedBy>
  <cp:revision>10</cp:revision>
  <dcterms:created xsi:type="dcterms:W3CDTF">2021-10-17T14:56:02Z</dcterms:created>
  <dcterms:modified xsi:type="dcterms:W3CDTF">2021-10-17T19:15:52Z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0x01010078CD91D39FB76D40BB77C1E67385C473</vt:lpwstr>
  </property>
</Properties>
</file>