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6"/>
  </p:notesMasterIdLst>
  <p:handoutMasterIdLst>
    <p:handoutMasterId r:id="rId17"/>
  </p:handoutMasterIdLst>
  <p:sldIdLst>
    <p:sldId id="271" r:id="rId5"/>
    <p:sldId id="272" r:id="rId6"/>
    <p:sldId id="273" r:id="rId7"/>
    <p:sldId id="274" r:id="rId8"/>
    <p:sldId id="275" r:id="rId9"/>
    <p:sldId id="281" r:id="rId10"/>
    <p:sldId id="276" r:id="rId11"/>
    <p:sldId id="277" r:id="rId12"/>
    <p:sldId id="278" r:id="rId13"/>
    <p:sldId id="279" r:id="rId14"/>
    <p:sldId id="280" r:id="rId15"/>
  </p:sldIdLst>
  <p:sldSz cx="12192000" cy="6858000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1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CA73E0F-E9B6-4A94-B212-04671FBC8BDE}" type="datetime1">
              <a:rPr lang="el-GR" smtClean="0"/>
              <a:t>10/2/2020</a:t>
            </a:fld>
            <a:endParaRPr lang="en-US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78FE58C-C1A6-4C4C-90C2-B7F5B0504B2D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D581219-5D16-4227-B4C4-93AD478D4730}" type="datetime1">
              <a:rPr lang="el-GR" smtClean="0"/>
              <a:t>10/2/2020</a:t>
            </a:fld>
            <a:endParaRPr lang="en-US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noProof="0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l" dirty="0"/>
              <a:t>Στυλ υποδείγματος κειμένου</a:t>
            </a:r>
          </a:p>
          <a:p>
            <a:pPr lvl="1" rtl="0"/>
            <a:r>
              <a:rPr lang="el" dirty="0"/>
              <a:t>Δεύτερου επιπέδου</a:t>
            </a:r>
          </a:p>
          <a:p>
            <a:pPr lvl="2" rtl="0"/>
            <a:r>
              <a:rPr lang="el" dirty="0"/>
              <a:t>Τρίτου επιπέδου</a:t>
            </a:r>
          </a:p>
          <a:p>
            <a:pPr lvl="3" rtl="0"/>
            <a:r>
              <a:rPr lang="el" dirty="0"/>
              <a:t>Τέταρτου επιπέδου</a:t>
            </a:r>
          </a:p>
          <a:p>
            <a:pPr lvl="4" rtl="0"/>
            <a:r>
              <a:rPr lang="el" dirty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10E1E9A-E921-4174-A0FC-51868D7AC568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 rtl="0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 rtl="0"/>
            <a:r>
              <a:rPr lang="el-GR"/>
              <a:t>Κάντε κλικ για να επεξεργαστείτε τον υπότιτλο του υποδείγματος</a:t>
            </a:r>
            <a:endParaRPr lang="el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F2E976-C45A-4B45-922E-F952A9E438A5}" type="datetime1">
              <a:rPr lang="el-GR" noProof="0" smtClean="0"/>
              <a:t>10/2/2020</a:t>
            </a:fld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" dirty="0"/>
              <a:t>Προσθήκη υποσέλιδου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l" dirty="0"/>
              <a:t>Κάντε κλικ για να επεξεργαστείτε το 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 hasCustomPrompt="1"/>
          </p:nvPr>
        </p:nvSpPr>
        <p:spPr>
          <a:xfrm>
            <a:off x="1562100" y="1825625"/>
            <a:ext cx="9791700" cy="4351338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el-GR" dirty="0"/>
              <a:t>Κάντε κλικ για επεξεργασία των στυλ κειμένου του υποδείγματος</a:t>
            </a:r>
            <a:r>
              <a:rPr lang="el" dirty="0"/>
              <a:t>Δεύτερου επιπέδου</a:t>
            </a:r>
          </a:p>
          <a:p>
            <a:pPr lvl="2" rtl="0"/>
            <a:r>
              <a:rPr lang="el" dirty="0"/>
              <a:t>Τρίτου επιπέδου</a:t>
            </a:r>
          </a:p>
          <a:p>
            <a:pPr lvl="3" rtl="0"/>
            <a:r>
              <a:rPr lang="el" dirty="0"/>
              <a:t>Τέταρτου επιπέδου</a:t>
            </a:r>
          </a:p>
          <a:p>
            <a:pPr lvl="4" rtl="0"/>
            <a:r>
              <a:rPr lang="el" dirty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D9D313-CF09-4D81-91EB-DADF059F6676}" type="datetime1">
              <a:rPr lang="el-GR" smtClean="0"/>
              <a:t>10/2/2020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"/>
              <a:t>Προσθήκη υποσέλιδου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 hasCustomPrompt="1"/>
          </p:nvPr>
        </p:nvSpPr>
        <p:spPr>
          <a:xfrm>
            <a:off x="1562100" y="365125"/>
            <a:ext cx="7010400" cy="5811838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el-GR" dirty="0"/>
              <a:t>Κάντε κλικ για επεξεργασία των στυλ κειμένου του υποδείγματος</a:t>
            </a:r>
            <a:r>
              <a:rPr lang="el" dirty="0"/>
              <a:t>Δεύτερου επιπέδου</a:t>
            </a:r>
          </a:p>
          <a:p>
            <a:pPr lvl="2" rtl="0"/>
            <a:r>
              <a:rPr lang="el" dirty="0"/>
              <a:t>Τρίτου επιπέδου</a:t>
            </a:r>
          </a:p>
          <a:p>
            <a:pPr lvl="3" rtl="0"/>
            <a:r>
              <a:rPr lang="el" dirty="0"/>
              <a:t>Τέταρτου επιπέδου</a:t>
            </a:r>
          </a:p>
          <a:p>
            <a:pPr lvl="4" rtl="0"/>
            <a:r>
              <a:rPr lang="el" dirty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70A923-44F9-4D91-8D19-DFB14B97F99B}" type="datetime1">
              <a:rPr lang="el-GR" smtClean="0"/>
              <a:t>10/2/2020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"/>
              <a:t>Προσθήκη υποσέλιδου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Τίτλος 1"/>
          <p:cNvSpPr>
            <a:spLocks noGrp="1"/>
          </p:cNvSpPr>
          <p:nvPr>
            <p:ph type="title" hasCustomPrompt="1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 rtl="0">
              <a:defRPr sz="3200"/>
            </a:lvl1pPr>
          </a:lstStyle>
          <a:p>
            <a:pPr rtl="0"/>
            <a:r>
              <a:rPr lang="el" dirty="0"/>
              <a:t>Κάντε κλικ για να επεξεργαστείτε το Στυλ κύριου τίτλου</a:t>
            </a:r>
          </a:p>
        </p:txBody>
      </p:sp>
      <p:sp>
        <p:nvSpPr>
          <p:cNvPr id="3" name="Θέση εικόνας 2" descr="Ένα κενό πλαίσιο κράτησης θέσης,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l-GR"/>
              <a:t>Κάντε κλικ στο εικονίδιο για να προσθέσετε εικόνα</a:t>
            </a:r>
            <a:endParaRPr lang="el" dirty="0"/>
          </a:p>
        </p:txBody>
      </p:sp>
      <p:sp>
        <p:nvSpPr>
          <p:cNvPr id="8" name="Θέση κειμένου 3"/>
          <p:cNvSpPr>
            <a:spLocks noGrp="1"/>
          </p:cNvSpPr>
          <p:nvPr>
            <p:ph type="body" sz="half" idx="2" hasCustomPrompt="1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 rtl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l-GR" dirty="0"/>
              <a:t>Κάντε κλικ για επεξεργασία των στυλ κειμένου του υποδείγματος</a:t>
            </a:r>
            <a:endParaRPr lang="el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22D3A02-D8CC-4499-B4BE-EF05BC937816}" type="datetime1">
              <a:rPr lang="el-GR" smtClean="0"/>
              <a:t>10/2/2020</a:t>
            </a:fld>
            <a:endParaRPr lang="en-US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" dirty="0"/>
              <a:t>Προσθήκη υποσέλιδου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el-GR" dirty="0"/>
              <a:t>Κάντε κλικ για επεξεργασία των στυλ κειμένου του υποδείγματος</a:t>
            </a:r>
            <a:r>
              <a:rPr lang="el" dirty="0"/>
              <a:t>Δεύτερου επιπέδου</a:t>
            </a:r>
          </a:p>
          <a:p>
            <a:pPr lvl="2" rtl="0"/>
            <a:r>
              <a:rPr lang="el" dirty="0"/>
              <a:t>Τρίτου επιπέδου</a:t>
            </a:r>
          </a:p>
          <a:p>
            <a:pPr lvl="3" rtl="0"/>
            <a:r>
              <a:rPr lang="el" dirty="0"/>
              <a:t>Τέταρτου επιπέδου</a:t>
            </a:r>
          </a:p>
          <a:p>
            <a:pPr lvl="4" rtl="0"/>
            <a:r>
              <a:rPr lang="el" dirty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893994-6F7D-4890-B9AC-2FDE1F7F67C0}" type="datetime1">
              <a:rPr lang="el-GR" smtClean="0"/>
              <a:t>10/2/2020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" dirty="0"/>
              <a:t>Προσθήκη υποσέλιδου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 hasCustomPrompt="1"/>
          </p:nvPr>
        </p:nvSpPr>
        <p:spPr>
          <a:xfrm>
            <a:off x="1241658" y="4589463"/>
            <a:ext cx="10105791" cy="1500187"/>
          </a:xfrm>
        </p:spPr>
        <p:txBody>
          <a:bodyPr rtlCol="0"/>
          <a:lstStyle>
            <a:lvl1pPr marL="0" indent="0" rtl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el-GR" dirty="0"/>
              <a:t>Κάντε κλικ για επεξεργασία των στυλ κειμένου του υποδείγματος</a:t>
            </a:r>
            <a:endParaRPr lang="el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FF9A73-599D-4277-8B7B-5D29641E2D7E}" type="datetime1">
              <a:rPr lang="el-GR" smtClean="0"/>
              <a:t>10/2/2020</a:t>
            </a:fld>
            <a:endParaRPr lang="en-US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" dirty="0"/>
              <a:t>Προσθήκη υποσέλιδου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 hasCustomPrompt="1"/>
          </p:nvPr>
        </p:nvSpPr>
        <p:spPr>
          <a:xfrm>
            <a:off x="1569700" y="1825625"/>
            <a:ext cx="4754880" cy="4351338"/>
          </a:xfrm>
        </p:spPr>
        <p:txBody>
          <a:bodyPr rtlCol="0"/>
          <a:lstStyle>
            <a:lvl1pPr rtl="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l-GR" dirty="0"/>
              <a:t>Κάντε κλικ για επεξεργασία των στυλ κειμένου του υποδείγματος</a:t>
            </a:r>
            <a:r>
              <a:rPr lang="el" dirty="0"/>
              <a:t>Δεύτερου επιπέδου</a:t>
            </a:r>
          </a:p>
          <a:p>
            <a:pPr lvl="2" rtl="0"/>
            <a:r>
              <a:rPr lang="el" dirty="0"/>
              <a:t>Τρίτου επιπέδου</a:t>
            </a:r>
          </a:p>
          <a:p>
            <a:pPr lvl="3" rtl="0"/>
            <a:r>
              <a:rPr lang="el" dirty="0"/>
              <a:t>Τέταρτου επιπέδου</a:t>
            </a:r>
          </a:p>
          <a:p>
            <a:pPr lvl="4" rtl="0"/>
            <a:r>
              <a:rPr lang="el" dirty="0"/>
              <a:t>Πέμπτου επιπέδου</a:t>
            </a:r>
            <a:endParaRPr lang="en-US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 hasCustomPrompt="1"/>
          </p:nvPr>
        </p:nvSpPr>
        <p:spPr>
          <a:xfrm>
            <a:off x="6605325" y="1825625"/>
            <a:ext cx="4754880" cy="4351338"/>
          </a:xfrm>
        </p:spPr>
        <p:txBody>
          <a:bodyPr rtlCol="0"/>
          <a:lstStyle>
            <a:lvl1pPr rtl="0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l-GR" dirty="0"/>
              <a:t>Κάντε κλικ για επεξεργασία των στυλ κειμένου του υποδείγματος</a:t>
            </a:r>
            <a:r>
              <a:rPr lang="el" dirty="0"/>
              <a:t>Δεύτερου επιπέδου</a:t>
            </a:r>
          </a:p>
          <a:p>
            <a:pPr lvl="2" rtl="0"/>
            <a:r>
              <a:rPr lang="el" dirty="0"/>
              <a:t>Τρίτου επιπέδου</a:t>
            </a:r>
          </a:p>
          <a:p>
            <a:pPr lvl="3" rtl="0"/>
            <a:r>
              <a:rPr lang="el" dirty="0"/>
              <a:t>Τέταρτου επιπέδου</a:t>
            </a:r>
          </a:p>
          <a:p>
            <a:pPr lvl="4" rtl="0"/>
            <a:r>
              <a:rPr lang="el" dirty="0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9553D7-7FFA-4A22-83C2-3186B61BD08A}" type="datetime1">
              <a:rPr lang="el-GR" smtClean="0"/>
              <a:t>10/2/2020</a:t>
            </a:fld>
            <a:endParaRPr lang="en-US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" dirty="0"/>
              <a:t>Προσθήκη υποσέλιδου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 rtlCol="0"/>
          <a:lstStyle/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 hasCustomPrompt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 rtl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 dirty="0"/>
              <a:t>Κάντε κλικ για επεξεργασία των στυλ κειμένου του υποδείγματος</a:t>
            </a:r>
            <a:endParaRPr lang="el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 hasCustomPrompt="1"/>
          </p:nvPr>
        </p:nvSpPr>
        <p:spPr>
          <a:xfrm>
            <a:off x="1562100" y="2193925"/>
            <a:ext cx="4754880" cy="3978275"/>
          </a:xfrm>
        </p:spPr>
        <p:txBody>
          <a:bodyPr rtlCol="0"/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l-GR" dirty="0"/>
              <a:t>Κάντε κλικ για επεξεργασία των στυλ κειμένου του υποδείγματος</a:t>
            </a:r>
            <a:r>
              <a:rPr lang="el" dirty="0"/>
              <a:t>Δεύτερου επιπέδου</a:t>
            </a:r>
          </a:p>
          <a:p>
            <a:pPr lvl="2" rtl="0"/>
            <a:r>
              <a:rPr lang="el" dirty="0"/>
              <a:t>Τρίτου επιπέδου</a:t>
            </a:r>
          </a:p>
          <a:p>
            <a:pPr lvl="3" rtl="0"/>
            <a:r>
              <a:rPr lang="el" dirty="0"/>
              <a:t>Τέταρτου επιπέδου</a:t>
            </a:r>
          </a:p>
          <a:p>
            <a:pPr lvl="4" rtl="0"/>
            <a:r>
              <a:rPr lang="el" dirty="0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 hasCustomPrompt="1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 rtl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 dirty="0"/>
              <a:t>Κάντε κλικ για επεξεργασία των στυλ κειμένου του υποδείγματος</a:t>
            </a:r>
            <a:endParaRPr lang="el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 hasCustomPrompt="1"/>
          </p:nvPr>
        </p:nvSpPr>
        <p:spPr>
          <a:xfrm>
            <a:off x="6598920" y="2193925"/>
            <a:ext cx="4754880" cy="3978275"/>
          </a:xfrm>
        </p:spPr>
        <p:txBody>
          <a:bodyPr rtlCol="0"/>
          <a:lstStyle>
            <a:lvl1pPr rtl="0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l-GR" dirty="0"/>
              <a:t>Κάντε κλικ για επεξεργασία των στυλ κειμένου του υποδείγματος</a:t>
            </a:r>
            <a:r>
              <a:rPr lang="el" dirty="0"/>
              <a:t>Δεύτερου επιπέδου</a:t>
            </a:r>
          </a:p>
          <a:p>
            <a:pPr lvl="2" rtl="0"/>
            <a:r>
              <a:rPr lang="el" dirty="0"/>
              <a:t>Τρίτου επιπέδου</a:t>
            </a:r>
          </a:p>
          <a:p>
            <a:pPr lvl="3" rtl="0"/>
            <a:r>
              <a:rPr lang="el" dirty="0"/>
              <a:t>Τέταρτου επιπέδου</a:t>
            </a:r>
          </a:p>
          <a:p>
            <a:pPr lvl="4" rtl="0"/>
            <a:r>
              <a:rPr lang="el" dirty="0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19B7B7-9AC2-490D-830F-1FC244D1A2CB}" type="datetime1">
              <a:rPr lang="el-GR" smtClean="0"/>
              <a:t>10/2/2020</a:t>
            </a:fld>
            <a:endParaRPr lang="en-US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"/>
              <a:t>Προσθήκη υποσέλιδου</a:t>
            </a:r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9E4852-5DA0-4F94-BDED-2BBD35B3B7D4}" type="datetime1">
              <a:rPr lang="el-GR" smtClean="0"/>
              <a:t>10/2/2020</a:t>
            </a:fld>
            <a:endParaRPr lang="en-US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"/>
              <a:t>Προσθήκη υποσέλιδου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DF4912-A827-4533-A1C5-B146F9186627}" type="datetime1">
              <a:rPr lang="el-GR" smtClean="0"/>
              <a:t>10/2/2020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"/>
              <a:t>Προσθήκη υποσέλιδου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l-GR"/>
              <a:t>Κάντε κλικ για να επεξεργαστείτε τον τίτλο υποδείγματος</a:t>
            </a:r>
            <a:endParaRPr lang="el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 hasCustomPrompt="1"/>
          </p:nvPr>
        </p:nvSpPr>
        <p:spPr>
          <a:xfrm>
            <a:off x="5678905" y="987425"/>
            <a:ext cx="5676483" cy="4873625"/>
          </a:xfrm>
        </p:spPr>
        <p:txBody>
          <a:bodyPr rtlCol="0"/>
          <a:lstStyle>
            <a:lvl1pPr rtl="0"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l-GR" dirty="0"/>
              <a:t>Κάντε κλικ για επεξεργασία των στυλ κειμένου του υποδείγματος</a:t>
            </a:r>
            <a:r>
              <a:rPr lang="el" dirty="0"/>
              <a:t>Δεύτερου επιπέδου</a:t>
            </a:r>
          </a:p>
          <a:p>
            <a:pPr lvl="2" rtl="0"/>
            <a:r>
              <a:rPr lang="el" dirty="0"/>
              <a:t>Τρίτου επιπέδου</a:t>
            </a:r>
          </a:p>
          <a:p>
            <a:pPr lvl="3" rtl="0"/>
            <a:r>
              <a:rPr lang="el" dirty="0"/>
              <a:t>Τέταρτου επιπέδου</a:t>
            </a:r>
          </a:p>
          <a:p>
            <a:pPr lvl="4" rtl="0"/>
            <a:r>
              <a:rPr lang="el" dirty="0"/>
              <a:t>Πέμπτου επιπέδου</a:t>
            </a:r>
            <a:endParaRPr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 hasCustomPrompt="1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 rtl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l-GR" dirty="0"/>
              <a:t>Κάντε κλικ για επεξεργασία των στυλ κειμένου του υποδείγματος</a:t>
            </a:r>
            <a:endParaRPr lang="el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826928-69F3-4830-86E4-140AE5B35980}" type="datetime1">
              <a:rPr lang="el-GR" smtClean="0"/>
              <a:t>10/2/2020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"/>
              <a:t>Προσθήκη υποσέλιδου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Τίτλος 1"/>
          <p:cNvSpPr>
            <a:spLocks noGrp="1"/>
          </p:cNvSpPr>
          <p:nvPr>
            <p:ph type="title" hasCustomPrompt="1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 rtl="0">
              <a:defRPr sz="3200"/>
            </a:lvl1pPr>
          </a:lstStyle>
          <a:p>
            <a:pPr rtl="0"/>
            <a:r>
              <a:rPr lang="el" dirty="0"/>
              <a:t>Κάντε κλικ για να επεξεργαστείτε το Στυλ κύριου τίτλου</a:t>
            </a:r>
          </a:p>
        </p:txBody>
      </p:sp>
      <p:sp>
        <p:nvSpPr>
          <p:cNvPr id="3" name="Θέση εικόνας 2" descr="Ένα κενό πλαίσιο κράτησης θέσης,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l-GR"/>
              <a:t>Κάντε κλικ στο εικονίδιο για να προσθέσετε εικόνα</a:t>
            </a:r>
            <a:endParaRPr lang="el" dirty="0"/>
          </a:p>
        </p:txBody>
      </p:sp>
      <p:sp>
        <p:nvSpPr>
          <p:cNvPr id="8" name="Θέση κειμένου 3"/>
          <p:cNvSpPr>
            <a:spLocks noGrp="1"/>
          </p:cNvSpPr>
          <p:nvPr>
            <p:ph type="body" sz="half" idx="2" hasCustomPrompt="1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 rtl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l-GR" dirty="0"/>
              <a:t>Κάντε κλικ για επεξεργασία των στυλ κειμένου του υποδείγματος</a:t>
            </a:r>
            <a:endParaRPr lang="el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F5F740-8E3E-4E83-B74C-40E946350C6A}" type="datetime1">
              <a:rPr lang="el-GR" smtClean="0"/>
              <a:t>10/2/2020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"/>
              <a:t>Προσθήκη υποσέλιδου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l" dirty="0"/>
              <a:t>Κάντε κλικ για να επεξεργαστείτε το 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l-GR" dirty="0"/>
              <a:t>Κάντε κλικ για επεξεργασία των στυλ κειμένου του υποδείγματος</a:t>
            </a:r>
            <a:r>
              <a:rPr lang="el" dirty="0"/>
              <a:t>Δεύτερου επιπέδου</a:t>
            </a:r>
          </a:p>
          <a:p>
            <a:pPr lvl="2" rtl="0"/>
            <a:r>
              <a:rPr lang="el" dirty="0"/>
              <a:t>Τρίτου επιπέδου</a:t>
            </a:r>
          </a:p>
          <a:p>
            <a:pPr lvl="3" rtl="0"/>
            <a:r>
              <a:rPr lang="el" dirty="0"/>
              <a:t>Τέταρτου επιπέδου</a:t>
            </a:r>
          </a:p>
          <a:p>
            <a:pPr lvl="4" rtl="0"/>
            <a:r>
              <a:rPr lang="el" dirty="0"/>
              <a:t>Πέμπτου επιπέδου</a:t>
            </a:r>
            <a:endParaRPr lang="en-US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DAEF5310-084B-4F92-8B78-7BA35F2F7B6A}" type="datetime1">
              <a:rPr lang="el-GR" smtClean="0"/>
              <a:t>10/2/2020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el"/>
              <a:t>Προσθήκη υποσέλιδου</a:t>
            </a:r>
            <a:endParaRPr lang="en-US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71B7BAC7-FE87-40F6-AA24-4F4685D1B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p:transition spd="slow">
    <p:wipe/>
  </p:transition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l.facebook.com/l.php?u=https%3A%2F%2Fwww.youtube.com%2Fwatch%3Fv%3DsNKZDXjNw2A%26fbclid%3DIwAR13e0yZgTSOX36GsPMkECcdvwmmACnDI5tlTsHIGBUdP0FIPmO84ENV_Co&amp;h=AT2oKSrHc4CDpX9r_05O3Acbhoz8-hdSBoRcwPY23yHiiVAi08VVSdclQUuBLCU4zjhF7uALmoXVg2D7IztoQSHPLZhUnedDEd6Mq620CMvq3Z-PPo-8c1le6EJbITeO0pW9d3KeMC8x-SAw5CfyQzLrPKrYYkGW_Jhf-u3CH4fGRvyQcw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 descr="Η εικόνα ίσως περιέχει: 1 άτομο, κοντινό πλάνο">
            <a:extLst>
              <a:ext uri="{FF2B5EF4-FFF2-40B4-BE49-F238E27FC236}">
                <a16:creationId xmlns:a16="http://schemas.microsoft.com/office/drawing/2014/main" id="{E9935764-4FDC-4EBE-9605-DCDCE0869B6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5671" y="337351"/>
            <a:ext cx="4314546" cy="554854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E6849EA5-917C-42FF-B6E5-241D850B0912}"/>
              </a:ext>
            </a:extLst>
          </p:cNvPr>
          <p:cNvSpPr/>
          <p:nvPr/>
        </p:nvSpPr>
        <p:spPr>
          <a:xfrm>
            <a:off x="3616171" y="599107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b="1" dirty="0">
                <a:solidFill>
                  <a:srgbClr val="1C1E21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ΔΙΟΝΥΣΙΟΣ ΣΟΛΩΜΟΣ </a:t>
            </a:r>
          </a:p>
          <a:p>
            <a:pPr algn="ctr"/>
            <a:r>
              <a:rPr lang="el-GR" b="1" dirty="0">
                <a:solidFill>
                  <a:srgbClr val="1C1E21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(8 Απριλίου 1798 - 9 Φεβρουαρίου 1857)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40817639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10A393A2-3FC6-46B6-BD19-ABD58F3553B3}"/>
              </a:ext>
            </a:extLst>
          </p:cNvPr>
          <p:cNvSpPr/>
          <p:nvPr/>
        </p:nvSpPr>
        <p:spPr>
          <a:xfrm>
            <a:off x="248575" y="187649"/>
            <a:ext cx="11807301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t">
              <a:lnSpc>
                <a:spcPts val="2160"/>
              </a:lnSpc>
              <a:buFont typeface="Wingdings" panose="05000000000000000000" pitchFamily="2" charset="2"/>
              <a:buChar char="Ø"/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Γιατί γι' αυτόν η </a:t>
            </a:r>
            <a:r>
              <a:rPr lang="el-GR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φύση 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ήταν και </a:t>
            </a:r>
            <a:r>
              <a:rPr lang="el-GR" u="sng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Παράδεισος και Κόλαση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t">
              <a:lnSpc>
                <a:spcPts val="2160"/>
              </a:lnSpc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t">
              <a:lnSpc>
                <a:spcPts val="2160"/>
              </a:lnSpc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«Μάγεμα ἡ φύσις κι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ὄνειρο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στὴν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ὀμορφιὰ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καὶ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χάρη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t">
              <a:lnSpc>
                <a:spcPts val="2160"/>
              </a:lnSpc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ἡ μαύρη πέτρα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ὁλόχρυση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καὶ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τὸ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ξερὸ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χορτάρι.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t">
              <a:lnSpc>
                <a:spcPts val="2160"/>
              </a:lnSpc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t">
              <a:lnSpc>
                <a:spcPts val="2160"/>
              </a:lnSpc>
            </a:pP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Μὲ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χίλιες βρύσες χύνεται,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μὲ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χίλιες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γλῶσσες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κρένει: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t">
              <a:lnSpc>
                <a:spcPts val="2160"/>
              </a:lnSpc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«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Ὅποιος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πεθάνει σήμερα χίλιες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φορὲς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πεθαίνει».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t">
              <a:lnSpc>
                <a:spcPts val="2160"/>
              </a:lnSpc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fontAlgn="t">
              <a:lnSpc>
                <a:spcPts val="2160"/>
              </a:lnSpc>
              <a:buFont typeface="Wingdings" panose="05000000000000000000" pitchFamily="2" charset="2"/>
              <a:buChar char="Ø"/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Γιατί έδειξε ότι κι ο </a:t>
            </a:r>
            <a:r>
              <a:rPr lang="el-GR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έρωτας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κι ο </a:t>
            </a:r>
            <a:r>
              <a:rPr lang="el-GR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θάνατος 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είναι αδέρφια (Κρητικός).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t">
              <a:lnSpc>
                <a:spcPts val="2160"/>
              </a:lnSpc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fontAlgn="t">
              <a:lnSpc>
                <a:spcPts val="2160"/>
              </a:lnSpc>
              <a:buFont typeface="Wingdings" panose="05000000000000000000" pitchFamily="2" charset="2"/>
              <a:buChar char="Ø"/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Γιατί είδε στον έρωτα την </a:t>
            </a:r>
            <a:r>
              <a:rPr lang="el-GR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αγνότητα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t">
              <a:lnSpc>
                <a:spcPts val="2160"/>
              </a:lnSpc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fontAlgn="t">
              <a:lnSpc>
                <a:spcPts val="2160"/>
              </a:lnSpc>
              <a:buFont typeface="Wingdings" panose="05000000000000000000" pitchFamily="2" charset="2"/>
              <a:buChar char="Ø"/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Γιατί έδειξε ότι η </a:t>
            </a:r>
            <a:r>
              <a:rPr lang="el-GR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α υ τ ο γ ν ω σ ί α 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είναι απαραίτητη προϋπόθεση για την </a:t>
            </a:r>
            <a:r>
              <a:rPr lang="el-GR" u="sng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τέλεια απελευθέρωσή μας:</a:t>
            </a:r>
            <a:endParaRPr lang="el-GR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t">
              <a:lnSpc>
                <a:spcPts val="2160"/>
              </a:lnSpc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«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Πρὶν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πάψ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' ἡ μεγαλόψυχη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πνοὴ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χαρὰ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γεμίζει: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t">
              <a:lnSpc>
                <a:spcPts val="2160"/>
              </a:lnSpc>
            </a:pP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Ἄστραψε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φῶς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κι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ἐγνώρισεν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ὁ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νιὸς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τὸν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ἑαυτό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του» (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Πόρφυρας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).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t">
              <a:lnSpc>
                <a:spcPts val="2160"/>
              </a:lnSpc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fontAlgn="t">
              <a:lnSpc>
                <a:spcPts val="2160"/>
              </a:lnSpc>
              <a:buFont typeface="Wingdings" panose="05000000000000000000" pitchFamily="2" charset="2"/>
              <a:buChar char="Ø"/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Γιατί τόνισε ότι η σχέση </a:t>
            </a:r>
            <a:r>
              <a:rPr lang="el-GR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ανθρώπου – φύσης 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χαρακτηρίζεται από τραγικότητα.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t">
              <a:lnSpc>
                <a:spcPts val="2160"/>
              </a:lnSpc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fontAlgn="t">
              <a:lnSpc>
                <a:spcPts val="2160"/>
              </a:lnSpc>
              <a:buFont typeface="Wingdings" panose="05000000000000000000" pitchFamily="2" charset="2"/>
              <a:buChar char="Ø"/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Γιατί ασχολήθηκε με τον έρωτα και την 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τρέλλα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(Λάμπρος).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t">
              <a:lnSpc>
                <a:spcPts val="2160"/>
              </a:lnSpc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fontAlgn="t">
              <a:lnSpc>
                <a:spcPts val="2160"/>
              </a:lnSpc>
              <a:buFont typeface="Wingdings" panose="05000000000000000000" pitchFamily="2" charset="2"/>
              <a:buChar char="Ø"/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Τον μνημονεύουμε γιατί στην ποίησή του έδειξε καλύτερα από όλους τους ποιητές μας πως κάθε εφιάλτης κι</a:t>
            </a:r>
          </a:p>
          <a:p>
            <a:pPr fontAlgn="t">
              <a:lnSpc>
                <a:spcPts val="2160"/>
              </a:lnSpc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ένα </a:t>
            </a:r>
            <a:r>
              <a:rPr lang="el-GR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ό ρ α μ α.</a:t>
            </a:r>
            <a:endParaRPr lang="el-GR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t">
              <a:lnSpc>
                <a:spcPts val="2160"/>
              </a:lnSpc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t">
              <a:lnSpc>
                <a:spcPts val="2160"/>
              </a:lnSpc>
            </a:pP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698279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E932B92C-C601-42FC-8E5E-9F9A455D2A3E}"/>
              </a:ext>
            </a:extLst>
          </p:cNvPr>
          <p:cNvSpPr/>
          <p:nvPr/>
        </p:nvSpPr>
        <p:spPr>
          <a:xfrm>
            <a:off x="196788" y="420484"/>
            <a:ext cx="11638625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t">
              <a:lnSpc>
                <a:spcPts val="2160"/>
              </a:lnSpc>
              <a:buFont typeface="Wingdings" panose="05000000000000000000" pitchFamily="2" charset="2"/>
              <a:buChar char="Ø"/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Γιατί μας άφησε αποσπάσματα-σπαράγματα ομορφιάς που εκφράζουν την αγωνία του καλλιτέχνη να συλλάβει το ανέφικτο της </a:t>
            </a:r>
            <a:r>
              <a:rPr lang="el-GR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Απόλυτης Αλήθειας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t">
              <a:lnSpc>
                <a:spcPts val="2160"/>
              </a:lnSpc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fontAlgn="t">
              <a:lnSpc>
                <a:spcPts val="2160"/>
              </a:lnSpc>
              <a:buFont typeface="Wingdings" panose="05000000000000000000" pitchFamily="2" charset="2"/>
              <a:buChar char="Ø"/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Γιατί ήθελε να είναι </a:t>
            </a:r>
            <a:r>
              <a:rPr lang="el-GR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π ρ ο φ η τ ι κ ό ς 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 η Γυναίκα της Ζάκυνθος).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t">
              <a:lnSpc>
                <a:spcPts val="2160"/>
              </a:lnSpc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fontAlgn="t">
              <a:lnSpc>
                <a:spcPts val="2160"/>
              </a:lnSpc>
              <a:buFont typeface="Wingdings" panose="05000000000000000000" pitchFamily="2" charset="2"/>
              <a:buChar char="Ø"/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Γιατί παίζει παιχνίδια ανάμεσα στο </a:t>
            </a:r>
            <a:r>
              <a:rPr lang="el-GR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φυσικό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και στο </a:t>
            </a:r>
            <a:r>
              <a:rPr lang="el-GR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μεταφυσικό.</a:t>
            </a:r>
            <a:endParaRPr lang="el-GR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t">
              <a:lnSpc>
                <a:spcPts val="2160"/>
              </a:lnSpc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fontAlgn="t">
              <a:lnSpc>
                <a:spcPts val="2160"/>
              </a:lnSpc>
              <a:buFont typeface="Wingdings" panose="05000000000000000000" pitchFamily="2" charset="2"/>
              <a:buChar char="Ø"/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Γιατί είναι ο κατεξοχήν </a:t>
            </a:r>
            <a:r>
              <a:rPr lang="el-GR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«αναστάσιμος ποιητής» (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Κρητικός).</a:t>
            </a:r>
          </a:p>
          <a:p>
            <a:pPr fontAlgn="t">
              <a:lnSpc>
                <a:spcPts val="2160"/>
              </a:lnSpc>
            </a:pP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t">
              <a:lnSpc>
                <a:spcPts val="2160"/>
              </a:lnSpc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</a:p>
          <a:p>
            <a:pPr marL="285750" indent="-285750" fontAlgn="t">
              <a:lnSpc>
                <a:spcPts val="2160"/>
              </a:lnSpc>
              <a:buFont typeface="Wingdings" panose="05000000000000000000" pitchFamily="2" charset="2"/>
              <a:buChar char="Ø"/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Γιατί ο </a:t>
            </a:r>
            <a:r>
              <a:rPr lang="el-GR" u="sng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Οδυσσέας Ελύτης θεωρούσε το Σολωμό «δάσκαλό του»: </a:t>
            </a:r>
          </a:p>
          <a:p>
            <a:pPr fontAlgn="t">
              <a:lnSpc>
                <a:spcPts val="2160"/>
              </a:lnSpc>
            </a:pPr>
            <a:endParaRPr lang="el-GR" u="sng" dirty="0">
              <a:solidFill>
                <a:srgbClr val="333333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fontAlgn="t">
              <a:lnSpc>
                <a:spcPts val="2160"/>
              </a:lnSpc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«το μεγαλείο του Σολωμού ολοένα μού αποκαλύπτεται και δεν εξαντλείται. Και άλλα εκατό χρόνια πιστεύω να διδάσκομαι, κάτι θα αντλώ από τη μεγαλοφυΐα του». </a:t>
            </a:r>
          </a:p>
          <a:p>
            <a:pPr fontAlgn="t">
              <a:lnSpc>
                <a:spcPts val="2160"/>
              </a:lnSpc>
            </a:pP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t">
              <a:lnSpc>
                <a:spcPts val="2160"/>
              </a:lnSpc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«Αν οι ξένοι μπορούσαν να διαβάσουν ελληνικά, θα τον είχαν κατατάξει μέσα στους πέντε δέκα κορυφαίους του κόσμου, όλων των εποχών».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t">
              <a:lnSpc>
                <a:spcPts val="2160"/>
              </a:lnSpc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ctr" fontAlgn="t">
              <a:lnSpc>
                <a:spcPts val="2160"/>
              </a:lnSpc>
              <a:buFont typeface="Wingdings" panose="05000000000000000000" pitchFamily="2" charset="2"/>
              <a:buChar char="q"/>
            </a:pPr>
            <a:r>
              <a:rPr lang="el-GR" i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Γιατί έγραψε τέτοιους στίχους:</a:t>
            </a:r>
            <a:endParaRPr lang="el-GR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fontAlgn="t">
              <a:lnSpc>
                <a:spcPts val="2160"/>
              </a:lnSpc>
            </a:pPr>
            <a:r>
              <a:rPr lang="el-GR" b="1" i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l-GR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fontAlgn="t">
              <a:lnSpc>
                <a:spcPts val="2160"/>
              </a:lnSpc>
            </a:pPr>
            <a:r>
              <a:rPr lang="el-GR" b="1" i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« </a:t>
            </a:r>
            <a:r>
              <a:rPr lang="el-GR" b="1" i="1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Ἒστησ</a:t>
            </a:r>
            <a:r>
              <a:rPr lang="el-GR" b="1" i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' ὁ </a:t>
            </a:r>
            <a:r>
              <a:rPr lang="el-GR" b="1" i="1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Ἔρωτας</a:t>
            </a:r>
            <a:r>
              <a:rPr lang="el-GR" b="1" i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b="1" i="1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χορὸ</a:t>
            </a:r>
            <a:r>
              <a:rPr lang="el-GR" b="1" i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b="1" i="1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μὲ</a:t>
            </a:r>
            <a:r>
              <a:rPr lang="el-GR" b="1" i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b="1" i="1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τὸν</a:t>
            </a:r>
            <a:r>
              <a:rPr lang="el-GR" b="1" i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b="1" i="1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ξανθὸν</a:t>
            </a:r>
            <a:r>
              <a:rPr lang="el-GR" b="1" i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b="1" i="1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Ἀπρίλη</a:t>
            </a:r>
            <a:r>
              <a:rPr lang="el-GR" b="1" i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». </a:t>
            </a:r>
            <a:endParaRPr lang="el-GR" i="1" dirty="0"/>
          </a:p>
        </p:txBody>
      </p:sp>
    </p:spTree>
    <p:extLst>
      <p:ext uri="{BB962C8B-B14F-4D97-AF65-F5344CB8AC3E}">
        <p14:creationId xmlns:p14="http://schemas.microsoft.com/office/powerpoint/2010/main" val="3680322513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A351DBF5-7184-4CFC-9A59-F43C5FF9FC9A}"/>
              </a:ext>
            </a:extLst>
          </p:cNvPr>
          <p:cNvSpPr/>
          <p:nvPr/>
        </p:nvSpPr>
        <p:spPr>
          <a:xfrm>
            <a:off x="3349841" y="953908"/>
            <a:ext cx="6096000" cy="4774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450"/>
              </a:spcAft>
            </a:pPr>
            <a:r>
              <a:rPr lang="el-GR" b="1" dirty="0">
                <a:solidFill>
                  <a:srgbClr val="1C1E21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΄΄Εις </a:t>
            </a:r>
            <a:r>
              <a:rPr lang="el-GR" b="1" dirty="0" err="1">
                <a:solidFill>
                  <a:srgbClr val="1C1E21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Φραγκίσκαν</a:t>
            </a:r>
            <a:r>
              <a:rPr lang="el-GR" b="1" dirty="0">
                <a:solidFill>
                  <a:srgbClr val="1C1E21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b="1" dirty="0" err="1">
                <a:solidFill>
                  <a:srgbClr val="1C1E21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Φραίζερ</a:t>
            </a:r>
            <a:r>
              <a:rPr lang="el-GR" b="1" dirty="0">
                <a:solidFill>
                  <a:srgbClr val="1C1E21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΄΄</a:t>
            </a:r>
          </a:p>
          <a:p>
            <a:pPr algn="ctr">
              <a:lnSpc>
                <a:spcPct val="150000"/>
              </a:lnSpc>
              <a:spcAft>
                <a:spcPts val="450"/>
              </a:spcAft>
            </a:pPr>
            <a:endParaRPr lang="el-GR" b="1" dirty="0">
              <a:solidFill>
                <a:srgbClr val="1C1E21"/>
              </a:solidFill>
              <a:latin typeface="Helvetica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450"/>
              </a:spcAft>
            </a:pPr>
            <a:endParaRPr lang="el-GR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el-GR" dirty="0">
                <a:solidFill>
                  <a:srgbClr val="1C1E21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Μικρός προφήτης έριξε σε κορασιά τα μάτια,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el-GR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br>
              <a:rPr lang="el-GR" dirty="0">
                <a:solidFill>
                  <a:srgbClr val="1C1E21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lang="el-GR" dirty="0">
                <a:solidFill>
                  <a:srgbClr val="1C1E21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και στους κρυφούς του λογισμούς, χαρά γιομάτους, είπε: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el-GR" dirty="0">
              <a:solidFill>
                <a:srgbClr val="1C1E21"/>
              </a:solidFill>
              <a:latin typeface="Book Antiqua" panose="02040602050305030304" pitchFamily="18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el-GR" dirty="0">
              <a:solidFill>
                <a:srgbClr val="1C1E21"/>
              </a:solidFill>
              <a:latin typeface="Book Antiqua" panose="02040602050305030304" pitchFamily="18" charset="0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el-GR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el-GR" dirty="0">
                <a:solidFill>
                  <a:srgbClr val="1C1E21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endParaRPr lang="el-GR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br>
              <a:rPr lang="el-GR" dirty="0">
                <a:solidFill>
                  <a:srgbClr val="1C1E21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lang="el-GR" dirty="0">
                <a:solidFill>
                  <a:srgbClr val="1C1E21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Κι αν για τα πόδια σου, Καλή, κι αν για την κεφαλή σου,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el-GR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br>
              <a:rPr lang="el-GR" dirty="0">
                <a:solidFill>
                  <a:srgbClr val="1C1E21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lang="el-GR" dirty="0">
                <a:solidFill>
                  <a:srgbClr val="1C1E21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κρίνους ο λίθος έβγανε, χρυσό </a:t>
            </a:r>
            <a:r>
              <a:rPr lang="el-GR" dirty="0" err="1">
                <a:solidFill>
                  <a:srgbClr val="1C1E21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στεφάν</a:t>
            </a:r>
            <a:r>
              <a:rPr lang="el-GR" dirty="0">
                <a:solidFill>
                  <a:srgbClr val="1C1E21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’ ο ήλιος,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el-GR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br>
              <a:rPr lang="el-GR" dirty="0">
                <a:solidFill>
                  <a:srgbClr val="1C1E21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lang="el-GR" dirty="0">
                <a:solidFill>
                  <a:srgbClr val="1C1E21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δώρο δεν έχουνε για Σε και για το μέσα πλούτος.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el-GR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br>
              <a:rPr lang="el-GR" dirty="0">
                <a:solidFill>
                  <a:srgbClr val="1C1E21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lang="el-GR" dirty="0">
                <a:solidFill>
                  <a:srgbClr val="1C1E21"/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Helvetica" panose="020B0604020202020204" pitchFamily="34" charset="0"/>
              </a:rPr>
              <a:t>Όμορφος κόσμος ηθικός, αγγελικά πλασμένος!</a:t>
            </a:r>
            <a:endParaRPr lang="el-GR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450"/>
              </a:spcAft>
            </a:pPr>
            <a:r>
              <a:rPr lang="el-GR" dirty="0">
                <a:solidFill>
                  <a:srgbClr val="1C1E21"/>
                </a:solidFill>
                <a:latin typeface="Helvetica" panose="020B0604020202020204" pitchFamily="34" charset="0"/>
                <a:ea typeface="Times New Roman" panose="02020603050405020304" pitchFamily="18" charset="0"/>
              </a:rPr>
              <a:t> </a:t>
            </a:r>
            <a:endParaRPr lang="el-G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00964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E8D0AA5A-815B-4EDB-BE3A-C96FCED5A15F}"/>
              </a:ext>
            </a:extLst>
          </p:cNvPr>
          <p:cNvSpPr/>
          <p:nvPr/>
        </p:nvSpPr>
        <p:spPr>
          <a:xfrm>
            <a:off x="816746" y="623520"/>
            <a:ext cx="11026066" cy="5610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450"/>
              </a:spcAft>
            </a:pPr>
            <a:r>
              <a:rPr lang="el-GR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Ο ποιητής που είναι περισσότερο γνωστός για τη συγγραφή του ποιήματος </a:t>
            </a:r>
            <a:r>
              <a:rPr lang="el-GR" b="1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"Ύμνος εις την </a:t>
            </a:r>
            <a:r>
              <a:rPr lang="el-GR" b="1" dirty="0" err="1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Ελευθερίαν</a:t>
            </a:r>
            <a:r>
              <a:rPr lang="el-GR" b="1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". </a:t>
            </a:r>
          </a:p>
          <a:p>
            <a:pPr algn="just">
              <a:lnSpc>
                <a:spcPct val="150000"/>
              </a:lnSpc>
              <a:spcAft>
                <a:spcPts val="450"/>
              </a:spcAft>
            </a:pPr>
            <a:endParaRPr lang="el-GR" b="1" dirty="0">
              <a:solidFill>
                <a:srgbClr val="1C1E21"/>
              </a:solidFill>
              <a:latin typeface="inherit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450"/>
              </a:spcAft>
            </a:pPr>
            <a:r>
              <a:rPr lang="el-GR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Ως γνωστό, οι πρώτες δύο στροφές του έγιναν ο εθνικός ύμνος των Ελλήνων. Κεντρικό πρόσωπο της Επτανησιακής σχολής, ο Διονύσιος Σολωμός θεωρήθηκε και θεωρείται </a:t>
            </a:r>
          </a:p>
          <a:p>
            <a:pPr algn="just">
              <a:lnSpc>
                <a:spcPct val="150000"/>
              </a:lnSpc>
              <a:spcAft>
                <a:spcPts val="450"/>
              </a:spcAft>
            </a:pPr>
            <a:r>
              <a:rPr lang="el-GR" u="sng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ο εθνικός ποιητής των Ελλήνων</a:t>
            </a:r>
            <a:r>
              <a:rPr lang="el-GR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, όχι μόνον </a:t>
            </a:r>
          </a:p>
          <a:p>
            <a:pPr algn="just">
              <a:lnSpc>
                <a:spcPct val="150000"/>
              </a:lnSpc>
              <a:spcAft>
                <a:spcPts val="450"/>
              </a:spcAft>
            </a:pPr>
            <a:r>
              <a:rPr lang="el-GR" u="sng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γιατί έγραψε τον Εθνικό Ύμνο,</a:t>
            </a:r>
            <a:r>
              <a:rPr lang="el-GR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αλλά και </a:t>
            </a:r>
            <a:r>
              <a:rPr lang="el-GR" u="sng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γιατί αξιοποίησε την προγενέστερη ποιητική παράδοση</a:t>
            </a:r>
            <a:r>
              <a:rPr lang="el-GR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(κρητική λογοτεχνία, Δημοτικό τραγούδι) και </a:t>
            </a:r>
          </a:p>
          <a:p>
            <a:pPr algn="just">
              <a:lnSpc>
                <a:spcPct val="150000"/>
              </a:lnSpc>
              <a:spcAft>
                <a:spcPts val="450"/>
              </a:spcAft>
            </a:pPr>
            <a:r>
              <a:rPr lang="el-GR" u="sng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ήταν ο πρώτος που καλλιέργησε συστηματικά τη δημοτική γλώσσα</a:t>
            </a:r>
            <a:r>
              <a:rPr lang="el-GR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και </a:t>
            </a:r>
          </a:p>
          <a:p>
            <a:pPr algn="just">
              <a:lnSpc>
                <a:spcPct val="150000"/>
              </a:lnSpc>
              <a:spcAft>
                <a:spcPts val="450"/>
              </a:spcAft>
            </a:pPr>
            <a:r>
              <a:rPr lang="el-GR" u="sng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άνοιξε τον δρόμο για τη χρησιμοποίησή της στη λογοτεχνία, αλλάζοντας ακόμη περισσότερο τη στάθμη της.</a:t>
            </a:r>
          </a:p>
          <a:p>
            <a:pPr algn="just">
              <a:lnSpc>
                <a:spcPct val="150000"/>
              </a:lnSpc>
              <a:spcAft>
                <a:spcPts val="450"/>
              </a:spcAft>
            </a:pPr>
            <a:endParaRPr lang="el-GR" u="sng" dirty="0">
              <a:solidFill>
                <a:srgbClr val="1C1E21"/>
              </a:solidFill>
              <a:latin typeface="inherit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algn="ctr">
              <a:lnSpc>
                <a:spcPct val="150000"/>
              </a:lnSpc>
              <a:spcAft>
                <a:spcPts val="450"/>
              </a:spcAft>
            </a:pPr>
            <a:r>
              <a:rPr lang="el-GR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r>
              <a:rPr lang="el-GR" b="1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Σύμφωνα με τις απόψεις του δημιουργούσε </a:t>
            </a:r>
          </a:p>
          <a:p>
            <a:pPr algn="ctr">
              <a:lnSpc>
                <a:spcPct val="150000"/>
              </a:lnSpc>
              <a:spcAft>
                <a:spcPts val="450"/>
              </a:spcAft>
            </a:pPr>
            <a:r>
              <a:rPr lang="el-GR" b="1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«από τον ρομαντισμό μαζί με τον κλασικισμό ένα [...]είδος μιχτό, αλλά νόμιμο[...]».</a:t>
            </a:r>
            <a:endParaRPr lang="el-G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209903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C29AE4DE-C676-4E86-A6BF-D292C678F45C}"/>
              </a:ext>
            </a:extLst>
          </p:cNvPr>
          <p:cNvSpPr/>
          <p:nvPr/>
        </p:nvSpPr>
        <p:spPr>
          <a:xfrm>
            <a:off x="692459" y="279770"/>
            <a:ext cx="11034942" cy="6062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450"/>
              </a:spcAft>
            </a:pPr>
            <a:r>
              <a:rPr lang="el-GR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Εκτός από τον "</a:t>
            </a:r>
            <a:r>
              <a:rPr lang="el-GR" dirty="0" err="1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Ύμνον</a:t>
            </a:r>
            <a:r>
              <a:rPr lang="el-GR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εις την </a:t>
            </a:r>
            <a:r>
              <a:rPr lang="el-GR" dirty="0" err="1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Ελευθερίαν</a:t>
            </a:r>
            <a:r>
              <a:rPr lang="el-GR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", </a:t>
            </a:r>
            <a:r>
              <a:rPr lang="el-GR" u="sng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τα σπουδαιότερα έργα του είναι:</a:t>
            </a:r>
          </a:p>
          <a:p>
            <a:pPr algn="just">
              <a:lnSpc>
                <a:spcPct val="150000"/>
              </a:lnSpc>
              <a:spcAft>
                <a:spcPts val="450"/>
              </a:spcAft>
            </a:pPr>
            <a:endParaRPr lang="el-GR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450"/>
              </a:spcAft>
            </a:pPr>
            <a:r>
              <a:rPr lang="el-GR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"Ο Κρητικός", "Ελεύθεροι </a:t>
            </a:r>
            <a:r>
              <a:rPr lang="el-GR" dirty="0" err="1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Πολιορκημένοι</a:t>
            </a:r>
            <a:r>
              <a:rPr lang="el-GR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", </a:t>
            </a:r>
          </a:p>
          <a:p>
            <a:pPr algn="just">
              <a:lnSpc>
                <a:spcPct val="150000"/>
              </a:lnSpc>
              <a:spcAft>
                <a:spcPts val="450"/>
              </a:spcAft>
            </a:pPr>
            <a:r>
              <a:rPr lang="el-GR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"Ο </a:t>
            </a:r>
            <a:r>
              <a:rPr lang="el-GR" dirty="0" err="1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Πόρφυρας</a:t>
            </a:r>
            <a:r>
              <a:rPr lang="el-GR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", </a:t>
            </a:r>
          </a:p>
          <a:p>
            <a:pPr algn="just">
              <a:lnSpc>
                <a:spcPct val="150000"/>
              </a:lnSpc>
              <a:spcAft>
                <a:spcPts val="450"/>
              </a:spcAft>
            </a:pPr>
            <a:r>
              <a:rPr lang="el-GR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"Η Γυναίκα της </a:t>
            </a:r>
            <a:r>
              <a:rPr lang="el-GR" dirty="0" err="1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Ζάκυθος</a:t>
            </a:r>
            <a:r>
              <a:rPr lang="el-GR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",</a:t>
            </a:r>
          </a:p>
          <a:p>
            <a:pPr algn="just">
              <a:lnSpc>
                <a:spcPct val="150000"/>
              </a:lnSpc>
              <a:spcAft>
                <a:spcPts val="450"/>
              </a:spcAft>
            </a:pPr>
            <a:r>
              <a:rPr lang="el-GR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"Λάμπρος". </a:t>
            </a:r>
          </a:p>
          <a:p>
            <a:pPr algn="just">
              <a:lnSpc>
                <a:spcPct val="150000"/>
              </a:lnSpc>
              <a:spcAft>
                <a:spcPts val="450"/>
              </a:spcAft>
            </a:pPr>
            <a:endParaRPr lang="el-GR" dirty="0">
              <a:solidFill>
                <a:srgbClr val="1C1E21"/>
              </a:solidFill>
              <a:latin typeface="inherit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450"/>
              </a:spcAft>
            </a:pPr>
            <a:r>
              <a:rPr lang="el-GR" i="1" u="sng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Το βασικό χαρακτηριστικό της ποιητικής παραγωγής του είναι η αποσπασματική μορφή: </a:t>
            </a:r>
          </a:p>
          <a:p>
            <a:pPr algn="just">
              <a:lnSpc>
                <a:spcPct val="150000"/>
              </a:lnSpc>
              <a:spcAft>
                <a:spcPts val="450"/>
              </a:spcAft>
            </a:pPr>
            <a:r>
              <a:rPr lang="el-GR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κανένα από τα ποιήματα που έγραψε μετά τον "</a:t>
            </a:r>
            <a:r>
              <a:rPr lang="el-GR" dirty="0" err="1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Ύμνον</a:t>
            </a:r>
            <a:r>
              <a:rPr lang="el-GR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εις την </a:t>
            </a:r>
            <a:r>
              <a:rPr lang="el-GR" dirty="0" err="1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Ελευθερίαν</a:t>
            </a:r>
            <a:r>
              <a:rPr lang="el-GR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" δεν είναι ολοκληρωμένο και με ελάχιστες εξαιρέσεις, τίποτα δεν δημοσιεύτηκε από τον ίδιο. </a:t>
            </a:r>
          </a:p>
          <a:p>
            <a:pPr algn="just">
              <a:lnSpc>
                <a:spcPct val="150000"/>
              </a:lnSpc>
              <a:spcAft>
                <a:spcPts val="450"/>
              </a:spcAft>
            </a:pPr>
            <a:endParaRPr lang="el-GR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450"/>
              </a:spcAft>
            </a:pPr>
            <a:r>
              <a:rPr lang="el-GR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Ο Κώστας Βάρναλης περιέγραψε εύστοχα την αποσπασματικότητα του σολωμικού έργου με τη φράση </a:t>
            </a:r>
          </a:p>
          <a:p>
            <a:pPr algn="just">
              <a:lnSpc>
                <a:spcPct val="150000"/>
              </a:lnSpc>
              <a:spcAft>
                <a:spcPts val="450"/>
              </a:spcAft>
            </a:pPr>
            <a:r>
              <a:rPr lang="el-GR" b="1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«...(Ο Σολωμός) πάντα τα έγραφε, αλλά ποτές του δεν τα έγραψε».]</a:t>
            </a:r>
            <a:r>
              <a:rPr lang="el-GR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</a:t>
            </a:r>
            <a:endParaRPr lang="el-G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723934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603FBE3E-E19A-43D3-8B18-42CC3A4C42A4}"/>
              </a:ext>
            </a:extLst>
          </p:cNvPr>
          <p:cNvSpPr/>
          <p:nvPr/>
        </p:nvSpPr>
        <p:spPr>
          <a:xfrm>
            <a:off x="896645" y="1085378"/>
            <a:ext cx="10955043" cy="5302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el-GR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. . Στην πεισμωμένη μάχη</a:t>
            </a:r>
            <a:endParaRPr lang="el-GR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br>
              <a:rPr lang="el-GR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lang="el-GR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σφόδρα σκιρτούν μακριά πολύ τα πέλαγα κι οι βράχοι,</a:t>
            </a:r>
            <a:endParaRPr lang="el-GR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br>
              <a:rPr lang="el-GR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lang="el-GR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και τα γλυκοχαράματα, και μες στα μεσημέρια,</a:t>
            </a:r>
            <a:endParaRPr lang="el-GR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br>
              <a:rPr lang="el-GR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lang="el-GR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κι όταν θολώσουν τα νερά, κι όταν </a:t>
            </a:r>
            <a:r>
              <a:rPr lang="el-GR" dirty="0" err="1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εβγούν</a:t>
            </a:r>
            <a:r>
              <a:rPr lang="el-GR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 τ’ αστέρια.</a:t>
            </a:r>
            <a:endParaRPr lang="el-GR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br>
              <a:rPr lang="el-GR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lang="el-GR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Φοβούνται γύρου τα νησιά, παρακαλούν και κλαίνε,</a:t>
            </a:r>
            <a:endParaRPr lang="el-GR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br>
              <a:rPr lang="el-GR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lang="el-GR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κι οι ξένοι ναύκληροι μακριά πικραίνονται και λένε:</a:t>
            </a:r>
            <a:endParaRPr lang="el-GR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br>
              <a:rPr lang="el-GR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lang="el-GR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«Αραπιάς άτι, Γάλλου νους, σπαθί Τουρκιάς μολύβι,</a:t>
            </a:r>
            <a:endParaRPr lang="el-GR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br>
              <a:rPr lang="el-GR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lang="el-GR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πέλαγο μέγα </a:t>
            </a:r>
            <a:r>
              <a:rPr lang="el-GR" dirty="0" err="1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βράζ</a:t>
            </a:r>
            <a:r>
              <a:rPr lang="el-GR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’ ο εχθρός προς το φτωχό καλύβι.»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el-GR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el-GR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endParaRPr lang="el-GR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el-GR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endParaRPr lang="el-GR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el-GR" b="1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Από τους "Ελεύθερους </a:t>
            </a:r>
            <a:r>
              <a:rPr lang="el-GR" b="1" dirty="0" err="1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πολιορκημένους</a:t>
            </a:r>
            <a:r>
              <a:rPr lang="el-GR" b="1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΄΄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el-GR" sz="1600" b="1" dirty="0">
              <a:solidFill>
                <a:srgbClr val="1C1E21"/>
              </a:solidFill>
              <a:latin typeface="inherit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el-GR" sz="1600" b="1" dirty="0">
              <a:solidFill>
                <a:srgbClr val="1C1E21"/>
              </a:solidFill>
              <a:latin typeface="inherit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el-GR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el-GR" b="1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endParaRPr lang="el-GR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el-GR" b="1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 </a:t>
            </a:r>
            <a:endParaRPr lang="el-GR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br>
              <a:rPr lang="el-GR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lang="el-GR" sz="1600" i="1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  <a:t>Μουσική: Γιάννης Μαρκόπουλος</a:t>
            </a:r>
            <a:endParaRPr lang="el-GR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450"/>
              </a:spcBef>
              <a:spcAft>
                <a:spcPts val="450"/>
              </a:spcAft>
            </a:pPr>
            <a:br>
              <a:rPr lang="el-GR" dirty="0">
                <a:solidFill>
                  <a:srgbClr val="1C1E21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lang="el-GR" u="sng" dirty="0">
                <a:solidFill>
                  <a:srgbClr val="385898"/>
                </a:solidFill>
                <a:latin typeface="inherit"/>
                <a:ea typeface="Times New Roman" panose="02020603050405020304" pitchFamily="18" charset="0"/>
                <a:cs typeface="Helvetica" panose="020B0604020202020204" pitchFamily="34" charset="0"/>
                <a:hlinkClick r:id="rId2"/>
              </a:rPr>
              <a:t>https://www.youtube.com/watch?v=sNKZDXjNw2A</a:t>
            </a:r>
            <a:endParaRPr lang="el-GR" u="sng" dirty="0">
              <a:solidFill>
                <a:srgbClr val="385898"/>
              </a:solidFill>
              <a:latin typeface="inherit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l-GR" sz="1600" i="1" kern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Λάκης Χαλκιάς - Αραπιάς άτι</a:t>
            </a:r>
            <a:endParaRPr lang="el-GR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63530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C4D264E-4462-48A5-9644-CA9FAE0CA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1150" y="2766218"/>
            <a:ext cx="9029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l-GR" i="1" dirty="0"/>
              <a:t>ΜΝΗΜΟΝΕΥΟΥΜΕ ΤΟΝ </a:t>
            </a:r>
            <a:br>
              <a:rPr lang="el-GR" i="1" dirty="0"/>
            </a:br>
            <a:r>
              <a:rPr lang="el-GR" i="1" dirty="0"/>
              <a:t>ΔΙΟΝΥΣΙΟ ΣΟΛΩΜΟ</a:t>
            </a:r>
          </a:p>
        </p:txBody>
      </p:sp>
    </p:spTree>
    <p:extLst>
      <p:ext uri="{BB962C8B-B14F-4D97-AF65-F5344CB8AC3E}">
        <p14:creationId xmlns:p14="http://schemas.microsoft.com/office/powerpoint/2010/main" val="2288769612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0A9D3909-B363-4EE8-BAEE-2327CCFF6025}"/>
              </a:ext>
            </a:extLst>
          </p:cNvPr>
          <p:cNvSpPr/>
          <p:nvPr/>
        </p:nvSpPr>
        <p:spPr>
          <a:xfrm>
            <a:off x="381740" y="117693"/>
            <a:ext cx="11594237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Έχουμε πολλούς λόγους να τιμάμε και να μνημονεύουμε τον Διονύσιο Σολωμό. Και αυτό όχι απλώς επειδή έγραψε το ποίημα που έγινε </a:t>
            </a:r>
            <a:r>
              <a:rPr lang="el-GR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Εθνικός Ύμνος της Ελλάδας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αλλά κυρίως: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t">
              <a:lnSpc>
                <a:spcPct val="150000"/>
              </a:lnSpc>
              <a:spcAft>
                <a:spcPts val="0"/>
              </a:spcAft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Γιατί συνδύασε όσο κανείς την π ο ί η σ η με τη φ ι λ ο σ ο φ ί α.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t">
              <a:lnSpc>
                <a:spcPct val="150000"/>
              </a:lnSpc>
              <a:spcAft>
                <a:spcPts val="0"/>
              </a:spcAft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Γιατί μελέτησε συστηματικά τη </a:t>
            </a:r>
            <a:r>
              <a:rPr lang="el-GR" u="sng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γερμανική ρομαντική φιλοσοφία και ποίηση 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Hegel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Schlegel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Schiller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Goethe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 και θέλησε να αποτυπώσει στην ποίησή του τις ιδέες τους.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t">
              <a:lnSpc>
                <a:spcPct val="150000"/>
              </a:lnSpc>
              <a:spcAft>
                <a:spcPts val="0"/>
              </a:spcAft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Γιατί πίστευε, όπως ο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Καντ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και ο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Σίλλερ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ότι η υπέρτατη εκδήλωση της ανθρώπινης ελευθερίας είναι όταν ελεύθερα διαλέγουμε να κάνουμε το κ α θ ή κ ο ν μας.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t">
              <a:lnSpc>
                <a:spcPct val="150000"/>
              </a:lnSpc>
              <a:spcAft>
                <a:spcPts val="0"/>
              </a:spcAft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 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Γιατί έγραψε με το </a:t>
            </a:r>
            <a:r>
              <a:rPr lang="el-GR" u="sng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δεκαπεντασύλλαβο των δημοτικών τραγουδιών 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και </a:t>
            </a:r>
            <a:r>
              <a:rPr lang="el-GR" u="sng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της κρητικής αναγέννησης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t">
              <a:lnSpc>
                <a:spcPct val="150000"/>
              </a:lnSpc>
              <a:spcAft>
                <a:spcPts val="0"/>
              </a:spcAft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Γιατί για να διαμορφώσει τη γλώσσα του άρχισε να μελετά συστηματικά τα </a:t>
            </a:r>
            <a:r>
              <a:rPr lang="el-GR" u="sng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δημοτικά τραγούδια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το έργο των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προσολωμικών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ποιητών, δημώδη και κρητική λογοτεχνία, έτσι ώστε αυτός που δεν ήξερε καλά ελληνικά, μέσα από  την αδόμητη δημοτική της εποχής του να δημιουργήσει ποιητικό λόγο υψηλού επιπέδου.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369103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347FF8A2-6D5A-4DAB-B1E2-29A8E239CF97}"/>
              </a:ext>
            </a:extLst>
          </p:cNvPr>
          <p:cNvSpPr/>
          <p:nvPr/>
        </p:nvSpPr>
        <p:spPr>
          <a:xfrm>
            <a:off x="408372" y="533192"/>
            <a:ext cx="11700770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Γιατί θαύμαζε τον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Dante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Alighieri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και </a:t>
            </a:r>
            <a:r>
              <a:rPr lang="el-GR" u="sng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επιθυμούσε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να δημιουργήσει όχι μόνο μια καινούργια ελληνική λογοτεχνία, αλλά, ακολουθώντας το παράδειγμα του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Dante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el-GR" u="sng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να δημιουργήσει μια καινούργια ελληνική γλώσσα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t">
              <a:lnSpc>
                <a:spcPct val="150000"/>
              </a:lnSpc>
              <a:spcAft>
                <a:spcPts val="0"/>
              </a:spcAft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Γιατί κατάλαβε την αξία του </a:t>
            </a:r>
            <a:r>
              <a:rPr lang="el-GR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«</a:t>
            </a:r>
            <a:r>
              <a:rPr lang="el-GR" b="1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Ερωτόκριτου</a:t>
            </a:r>
            <a:r>
              <a:rPr lang="el-GR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».</a:t>
            </a:r>
            <a:endParaRPr lang="el-GR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t">
              <a:lnSpc>
                <a:spcPct val="150000"/>
              </a:lnSpc>
              <a:spcAft>
                <a:spcPts val="0"/>
              </a:spcAft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Γιατί κανείς άλλος ποιητής μας δεν φρόντισε τόσο την </a:t>
            </a:r>
            <a:r>
              <a:rPr lang="el-GR" u="sng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μουσικότητα των ποιημάτων του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t">
              <a:lnSpc>
                <a:spcPct val="150000"/>
              </a:lnSpc>
              <a:spcAft>
                <a:spcPts val="0"/>
              </a:spcAft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Γιατί </a:t>
            </a:r>
            <a:r>
              <a:rPr lang="el-GR" u="sng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Γλώσσα, Ποίηση και Ελευθερία αποτελούσαν για τον Σολωμό μια απόλυτη ενότητα.</a:t>
            </a:r>
            <a:endParaRPr lang="el-GR" u="sng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t">
              <a:lnSpc>
                <a:spcPct val="150000"/>
              </a:lnSpc>
              <a:spcAft>
                <a:spcPts val="0"/>
              </a:spcAft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Γιατί σφραγίζει ιστορικά και γραμματολογικά την ελληνική αποδοχή του ρ ο μ α ν τ ι κ ο ύ   κ ι ν ή μ α τ ο ς, ένα δρόμο που θα ακολουθήσουν όλοι οι ποιητές μέχρι τον Σεφέρη.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t">
              <a:lnSpc>
                <a:spcPct val="150000"/>
              </a:lnSpc>
              <a:spcAft>
                <a:spcPts val="0"/>
              </a:spcAft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Γιατί υπήρξε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συνδιαμορφωτής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της ρομαντικής αντίληψης για τη λογοτεχνία και την ποίηση, ισάξιος των πλέον σημαντικών λογοτεχνικών μορφών της εποχής του: του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Wordsworth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και του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Coleridge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του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Goethe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και του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Holderlin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349280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E8887F36-FDF6-4AA7-9214-5001CE69AE87}"/>
              </a:ext>
            </a:extLst>
          </p:cNvPr>
          <p:cNvSpPr/>
          <p:nvPr/>
        </p:nvSpPr>
        <p:spPr>
          <a:xfrm>
            <a:off x="303320" y="279420"/>
            <a:ext cx="11745157" cy="6581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fontAlgn="t">
              <a:lnSpc>
                <a:spcPts val="216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Γιατί ανατέμνει «το «υψηλό» που ορίζεται ως </a:t>
            </a:r>
            <a:r>
              <a:rPr lang="el-GR" u="sng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η νίκη της ηθικής θέλησης 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ενάντια στις φυσικές εναντιότητες (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σιλλερικό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ηθικοαισθητικό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σύστημα).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t">
              <a:lnSpc>
                <a:spcPts val="2160"/>
              </a:lnSpc>
              <a:spcAft>
                <a:spcPts val="0"/>
              </a:spcAft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fontAlgn="t">
              <a:lnSpc>
                <a:spcPts val="2160"/>
              </a:lnSpc>
              <a:buFont typeface="Wingdings" panose="05000000000000000000" pitchFamily="2" charset="2"/>
              <a:buChar char="Ø"/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Γιατί ήταν ο ποιητής του π ά θ ο υ ς και του υ ψ η λ ο ύ.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t">
              <a:lnSpc>
                <a:spcPts val="2160"/>
              </a:lnSpc>
              <a:spcAft>
                <a:spcPts val="0"/>
              </a:spcAft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fontAlgn="t">
              <a:lnSpc>
                <a:spcPts val="2160"/>
              </a:lnSpc>
              <a:buFont typeface="Wingdings" panose="05000000000000000000" pitchFamily="2" charset="2"/>
              <a:buChar char="Ø"/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Γιατί έδειξε με μοναδικούς στίχους ότι μόνο μέσα στη δοκιμασία μπορεί να φανερωθεί,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σ΄όλο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της το μεγαλείο, </a:t>
            </a:r>
            <a:r>
              <a:rPr lang="el-GR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η ελευθερία της ψυχής:</a:t>
            </a:r>
            <a:endParaRPr lang="el-GR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t">
              <a:lnSpc>
                <a:spcPts val="2160"/>
              </a:lnSpc>
              <a:spcAft>
                <a:spcPts val="0"/>
              </a:spcAft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fontAlgn="t">
              <a:lnSpc>
                <a:spcPts val="2160"/>
              </a:lnSpc>
              <a:buFont typeface="Wingdings" panose="05000000000000000000" pitchFamily="2" charset="2"/>
              <a:buChar char="Ø"/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«Ὁ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Ἀπρίλης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μὲ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τὸν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Ἔρωτα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χορεύουν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καὶ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γελοῦνε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t">
              <a:lnSpc>
                <a:spcPts val="2160"/>
              </a:lnSpc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κι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ὂσ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’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ἄνθια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βγαίνουν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καὶ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καρποὶ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τόσ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’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ἅρματα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σὲ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κλειοῦνε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».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t">
              <a:lnSpc>
                <a:spcPts val="2160"/>
              </a:lnSpc>
              <a:spcAft>
                <a:spcPts val="0"/>
              </a:spcAft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fontAlgn="t">
              <a:lnSpc>
                <a:spcPts val="2160"/>
              </a:lnSpc>
              <a:buFont typeface="Wingdings" panose="05000000000000000000" pitchFamily="2" charset="2"/>
              <a:buChar char="Ø"/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Γιατί διάλεξε να υμνήσει  </a:t>
            </a:r>
            <a:r>
              <a:rPr lang="el-GR" u="sng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μεγάλα θέματα, 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την ελευθερία, την πατρίδα, τη φύση, τη θρησκεία, τον θάνατο και τον έρωτα.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t">
              <a:lnSpc>
                <a:spcPts val="2160"/>
              </a:lnSpc>
              <a:spcAft>
                <a:spcPts val="0"/>
              </a:spcAft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fontAlgn="t">
              <a:lnSpc>
                <a:spcPts val="2160"/>
              </a:lnSpc>
              <a:buFont typeface="Wingdings" panose="05000000000000000000" pitchFamily="2" charset="2"/>
              <a:buChar char="Ø"/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Γιατί θέλησε να εκφράσει την έννοια της Ελευθερίας  όχι απλώς ως  εθνική ελευθερία αλλά κυρίως ως πνευματική (Ο Κρητικός (1833), Ελεύθεροι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Πολιορκημένοι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(έως το 1845), Ο </a:t>
            </a:r>
            <a:r>
              <a:rPr lang="el-GR" dirty="0" err="1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Πόρφυρας</a:t>
            </a: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(1847) ).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t">
              <a:lnSpc>
                <a:spcPts val="2160"/>
              </a:lnSpc>
              <a:spcAft>
                <a:spcPts val="0"/>
              </a:spcAft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fontAlgn="t">
              <a:lnSpc>
                <a:spcPts val="2160"/>
              </a:lnSpc>
              <a:buFont typeface="Wingdings" panose="05000000000000000000" pitchFamily="2" charset="2"/>
              <a:buChar char="Ø"/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Γιατί ακόμα μαγευόμαστε από την πολύσημη μαγεία της Φεγγαροντυμένης: θεά «Αναδυομένη Αφροδίτη -Η απόλυτη ομορφιά- Η Ζωή- Η Φύση» Η μνηστή του Κρητικού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t">
              <a:lnSpc>
                <a:spcPts val="2160"/>
              </a:lnSpc>
              <a:spcAft>
                <a:spcPts val="0"/>
              </a:spcAft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fontAlgn="t">
              <a:lnSpc>
                <a:spcPts val="2160"/>
              </a:lnSpc>
              <a:buFont typeface="Wingdings" panose="05000000000000000000" pitchFamily="2" charset="2"/>
              <a:buChar char="Ø"/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Γιατί ο Σολωμός αμφιταλαντεύτηκε ανάμεσα σε κλασικισμό και ρομαντισμό παλεύοντας να βρει το δικό του δρόμο.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 fontAlgn="t">
              <a:lnSpc>
                <a:spcPts val="2160"/>
              </a:lnSpc>
              <a:spcAft>
                <a:spcPts val="0"/>
              </a:spcAft>
            </a:pPr>
            <a:r>
              <a:rPr lang="el-GR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l-GR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64920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Πρότυπο σχεδίασης καπετάνιος στα σύννεφ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665572_TF03460508" id="{46E6353A-13D4-4437-8537-DE9132E197EE}" vid="{0D2EE426-711F-461A-A7D8-180C3064EE9D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EDD01B8-816B-49B7-8C81-03AB51D87C54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40262f94-9f35-4ac3-9a90-690165a166b7"/>
    <ds:schemaRef ds:uri="a4f35948-e619-41b3-aa29-22878b09cfd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Διαφάνειες με σχέδιο πλοήγησης στα σύννεφα</Template>
  <TotalTime>43</TotalTime>
  <Words>1301</Words>
  <Application>Microsoft Office PowerPoint</Application>
  <PresentationFormat>Ευρεία οθόνη</PresentationFormat>
  <Paragraphs>143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20" baseType="lpstr">
      <vt:lpstr>Arial</vt:lpstr>
      <vt:lpstr>Book Antiqua</vt:lpstr>
      <vt:lpstr>Calibri</vt:lpstr>
      <vt:lpstr>Cambria</vt:lpstr>
      <vt:lpstr>Helvetica</vt:lpstr>
      <vt:lpstr>inherit</vt:lpstr>
      <vt:lpstr>Times New Roman</vt:lpstr>
      <vt:lpstr>Wingdings</vt:lpstr>
      <vt:lpstr>Πρότυπο σχεδίασης καπετάνιος στα σύννεφα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ΜΝΗΜΟΝΕΥΟΥΜΕ ΤΟΝ  ΔΙΟΝΥΣΙΟ ΣΟΛΩΜΟ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User; ΤΑΣΙΟΠΟΥΛΟΥ</dc:creator>
  <cp:lastModifiedBy>User</cp:lastModifiedBy>
  <cp:revision>5</cp:revision>
  <dcterms:created xsi:type="dcterms:W3CDTF">2020-02-10T17:41:22Z</dcterms:created>
  <dcterms:modified xsi:type="dcterms:W3CDTF">2020-02-10T18:25:21Z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