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7"/>
  </p:notesMasterIdLst>
  <p:handoutMasterIdLst>
    <p:handoutMasterId r:id="rId18"/>
  </p:handoutMasterIdLst>
  <p:sldIdLst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1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CA73E0F-E9B6-4A94-B212-04671FBC8BDE}" type="datetime1">
              <a:rPr lang="el-GR" smtClean="0"/>
              <a:t>10/2/2020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D581219-5D16-4227-B4C4-93AD478D4730}" type="datetime1">
              <a:rPr lang="el-GR" smtClean="0"/>
              <a:t>10/2/2020</a:t>
            </a:fld>
            <a:endParaRPr lang="en-US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" dirty="0"/>
              <a:t>Στυλ υποδείγματος κειμένου</a:t>
            </a:r>
          </a:p>
          <a:p>
            <a:pPr lvl="1" rtl="0"/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 rtl="0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 rtl="0"/>
            <a:r>
              <a:rPr lang="el-GR"/>
              <a:t>Κάντε κλικ για να επεξεργαστείτε τον υπότιτλο του υποδείγματος</a:t>
            </a:r>
            <a:endParaRPr lang="el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F2E976-C45A-4B45-922E-F952A9E438A5}" type="datetime1">
              <a:rPr lang="el-GR" noProof="0" smtClean="0"/>
              <a:t>10/2/2020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 dirty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D9D313-CF09-4D81-91EB-DADF059F6676}" type="datetime1">
              <a:rPr lang="el-GR" smtClean="0"/>
              <a:t>10/2/2020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70A923-44F9-4D91-8D19-DFB14B97F99B}" type="datetime1">
              <a:rPr lang="el-GR" smtClean="0"/>
              <a:t>10/2/2020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1"/>
          <p:cNvSpPr>
            <a:spLocks noGrp="1"/>
          </p:cNvSpPr>
          <p:nvPr>
            <p:ph type="title" hasCustomPrompt="1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l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εικόνας 2" descr="Ένα κενό πλαίσιο κράτησης θέσης,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" dirty="0"/>
          </a:p>
        </p:txBody>
      </p:sp>
      <p:sp>
        <p:nvSpPr>
          <p:cNvPr id="8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endParaRPr lang="el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2D3A02-D8CC-4499-B4BE-EF05BC937816}" type="datetime1">
              <a:rPr lang="el-GR" smtClean="0"/>
              <a:t>10/2/2020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 dirty="0"/>
              <a:t>Προσθήκη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893994-6F7D-4890-B9AC-2FDE1F7F67C0}" type="datetime1">
              <a:rPr lang="el-GR" smtClean="0"/>
              <a:t>10/2/2020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 dirty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 rtl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endParaRPr lang="el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FF9A73-599D-4277-8B7B-5D29641E2D7E}" type="datetime1">
              <a:rPr lang="el-GR" smtClean="0"/>
              <a:t>10/2/2020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 dirty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 hasCustomPrompt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  <a:endParaRPr lang="en-US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9553D7-7FFA-4A22-83C2-3186B61BD08A}" type="datetime1">
              <a:rPr lang="el-GR" smtClean="0"/>
              <a:t>10/2/2020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 dirty="0"/>
              <a:t>Προσθήκη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 rtl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endParaRPr lang="el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 hasCustomPrompt="1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 rtl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endParaRPr lang="el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 hasCustomPrompt="1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19B7B7-9AC2-490D-830F-1FC244D1A2CB}" type="datetime1">
              <a:rPr lang="el-GR" smtClean="0"/>
              <a:t>10/2/2020</a:t>
            </a:fld>
            <a:endParaRPr lang="en-US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9E4852-5DA0-4F94-BDED-2BBD35B3B7D4}" type="datetime1">
              <a:rPr lang="el-GR" smtClean="0"/>
              <a:t>10/2/2020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DF4912-A827-4533-A1C5-B146F9186627}" type="datetime1">
              <a:rPr lang="el-GR" smtClean="0"/>
              <a:t>10/2/2020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 rtl="0"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  <a:endParaRPr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endParaRPr lang="el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826928-69F3-4830-86E4-140AE5B35980}" type="datetime1">
              <a:rPr lang="el-GR" smtClean="0"/>
              <a:t>10/2/2020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1"/>
          <p:cNvSpPr>
            <a:spLocks noGrp="1"/>
          </p:cNvSpPr>
          <p:nvPr>
            <p:ph type="title" hasCustomPrompt="1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l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εικόνας 2" descr="Ένα κενό πλαίσιο κράτησης θέσης,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" dirty="0"/>
          </a:p>
        </p:txBody>
      </p:sp>
      <p:sp>
        <p:nvSpPr>
          <p:cNvPr id="8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endParaRPr lang="el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F5F740-8E3E-4E83-B74C-40E946350C6A}" type="datetime1">
              <a:rPr lang="el-GR" smtClean="0"/>
              <a:t>10/2/2020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l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  <a:endParaRPr lang="en-US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DAEF5310-084B-4F92-8B78-7BA35F2F7B6A}" type="datetime1">
              <a:rPr lang="el-GR" smtClean="0"/>
              <a:t>10/2/2020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el"/>
              <a:t>Προσθήκη υποσέλιδου</a:t>
            </a: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p:transition spd="slow">
    <p:wipe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time_continue=2&amp;v=MZd2BkRUuts&amp;feature=emb_logo&amp;fbclid=IwAR3BNiyCUQDV7abRuW5jJmKZdFEmFzuCzZZ4ngNGi2o2sLGTw0X51_Fbe4Q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profile.php?id=100014819679993&amp;__tn__=%2CdCH-R-R&amp;eid=ARD7elx2SEwf12hgSyo6b_hlAUgyLPZ5Zq9uZaTLzLj_-4jhrKudzh-h4Il-idGyeAp19eTAf9AbnDHm&amp;hc_ref=ARR-rcPp9orb90aF7Wm1AqqzgOjeEyct8yUEtta3BlXdw0YQY3pL6_NLyJxgAbtvKE4&amp;fref=nf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C5EB4C-0F4C-4952-B759-E3D5C6D74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3124369"/>
            <a:ext cx="104394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/>
              <a:t>Παγκόσμια Ημέρα Ελληνικής Γλώσσας</a:t>
            </a:r>
            <a:br>
              <a:rPr lang="el-GR" b="1" dirty="0"/>
            </a:br>
            <a:br>
              <a:rPr lang="el-GR" b="1" dirty="0"/>
            </a:br>
            <a:r>
              <a:rPr lang="el-GR" sz="3100" b="1" i="1" dirty="0"/>
              <a:t>9  Φεβρουαρίου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846187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36107B8B-D51C-4C44-9EAA-E94EDAAD38A9}"/>
              </a:ext>
            </a:extLst>
          </p:cNvPr>
          <p:cNvSpPr/>
          <p:nvPr/>
        </p:nvSpPr>
        <p:spPr>
          <a:xfrm>
            <a:off x="917359" y="172226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hlinkClick r:id="rId2"/>
              </a:rPr>
              <a:t>https://www.youtube.com/watch?time_continue=2&amp;v=MZd2BkRUuts&amp;feature=emb_logo&amp;fbclid=IwAR3BNiyCUQDV7abRuW5jJmKZdFEmFzuCzZZ4ngNGi2o2sLGTw0X51_Fbe4Q</a:t>
            </a:r>
            <a:endParaRPr lang="el-GR" sz="2400" dirty="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6283DADB-5C3E-4BD4-8F85-48FDA70D2BDB}"/>
              </a:ext>
            </a:extLst>
          </p:cNvPr>
          <p:cNvSpPr/>
          <p:nvPr/>
        </p:nvSpPr>
        <p:spPr>
          <a:xfrm>
            <a:off x="1121546" y="506107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dirty="0">
                <a:latin typeface="Roboto"/>
              </a:rPr>
              <a:t>ΓΕΩΡΓΙΟΣ ΜΠΑΜΠΙΝΙΩΤΗΣ, </a:t>
            </a:r>
          </a:p>
          <a:p>
            <a:r>
              <a:rPr lang="el-GR" i="1" dirty="0">
                <a:latin typeface="Roboto"/>
              </a:rPr>
              <a:t>ΣΤΑΘΜΟΙ ΣΤΗΝ ΙΣΤΟΡΙΑ ΤΗΣ ΕΛΛΗΝΙΚΗΣ ΓΛΩΣΣΑΣ, 28-ΑΠΡ-2010</a:t>
            </a:r>
          </a:p>
          <a:p>
            <a:endParaRPr lang="el-GR" i="1" dirty="0">
              <a:effectLst/>
              <a:latin typeface="Roboto"/>
            </a:endParaRPr>
          </a:p>
          <a:p>
            <a:r>
              <a:rPr lang="el-GR" dirty="0"/>
              <a:t>Ίδρυμα Αικατερίνης Λασκαρίδη</a:t>
            </a:r>
            <a:endParaRPr lang="el-GR" i="1" dirty="0">
              <a:effectLst/>
              <a:latin typeface="Roboto"/>
            </a:endParaRPr>
          </a:p>
        </p:txBody>
      </p:sp>
      <p:pic>
        <p:nvPicPr>
          <p:cNvPr id="3076" name="Picture 4" descr="Η εικόνα ίσως περιέχει: 1 άτομο">
            <a:extLst>
              <a:ext uri="{FF2B5EF4-FFF2-40B4-BE49-F238E27FC236}">
                <a16:creationId xmlns:a16="http://schemas.microsoft.com/office/drawing/2014/main" id="{4461CE63-82F7-41C1-B23B-D989C40B8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359" y="138137"/>
            <a:ext cx="5069149" cy="650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14545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140E63-D213-420C-B6B3-EEE3402C2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6856" y="702945"/>
            <a:ext cx="7863840" cy="59093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1" i="0" u="none" strike="noStrike" cap="none" normalizeH="0" baseline="0" dirty="0">
                <a:ln>
                  <a:noFill/>
                </a:ln>
                <a:solidFill>
                  <a:srgbClr val="385898"/>
                </a:solidFill>
                <a:effectLst/>
                <a:latin typeface="inherit"/>
                <a:hlinkClick r:id="rId2" tooltip="Γεώργιος Μπαμπινιώτης"/>
              </a:rPr>
              <a:t>Γεώργιος </a:t>
            </a:r>
            <a:r>
              <a:rPr kumimoji="0" lang="el-GR" altLang="el-GR" b="1" i="0" u="none" strike="noStrike" cap="none" normalizeH="0" baseline="0" dirty="0" err="1">
                <a:ln>
                  <a:noFill/>
                </a:ln>
                <a:solidFill>
                  <a:srgbClr val="385898"/>
                </a:solidFill>
                <a:effectLst/>
                <a:latin typeface="inherit"/>
                <a:hlinkClick r:id="rId2" tooltip="Γεώργιος Μπαμπινιώτης"/>
              </a:rPr>
              <a:t>Μπαμπινιώτης</a:t>
            </a:r>
            <a:endParaRPr kumimoji="0" lang="el-GR" altLang="el-GR" b="1" i="0" u="none" strike="noStrike" cap="none" normalizeH="0" baseline="0" dirty="0">
              <a:ln>
                <a:noFill/>
              </a:ln>
              <a:solidFill>
                <a:srgbClr val="385898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b="0" i="0" u="none" strike="noStrike" cap="none" normalizeH="0" baseline="0" dirty="0">
              <a:ln>
                <a:noFill/>
              </a:ln>
              <a:solidFill>
                <a:srgbClr val="61677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Παγκόσμια Ημέρα Ελληνικής Γλώσσας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b="0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Η 9 Φεβρουαρίου ανακηρύχθηκε από τη Βουλή των Ελλήνων το 2017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 "Παγκόσμια Ημέρα Ελληνικής Γλώσσας",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b="0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altLang="el-GR" dirty="0">
              <a:solidFill>
                <a:srgbClr val="666666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 συνδέοντάς την με την ημερομηνία τού θανάτου (9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φεβρουαρίου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 τού 1857) τού εθνικού μας ποιητή Διονυσίου Σολωμού («Μήγαρις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πὼς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ἔχω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ἄλλο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 τι στον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νοῦ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 μου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πάρεξ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ἐλευθερία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καὶ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γλῶσσα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»).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altLang="el-GR" dirty="0">
              <a:solidFill>
                <a:srgbClr val="666666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b="0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altLang="el-GR" dirty="0">
              <a:solidFill>
                <a:srgbClr val="666666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b="0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</a:b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Διαδικαστικά —όσο γνωρίζω— δεν έχει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ανγνωρισθεί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inherit"/>
              </a:rPr>
              <a:t> ακόμη ως «Παγκόσμια Ημέρα», αλλά αυτό δεν μειώνει τη σημασία τής Επετείου από πλευράς Ελλάδος και Ελληνισμού όπου γης.</a:t>
            </a:r>
            <a:endParaRPr kumimoji="0" lang="el-GR" altLang="el-G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15819041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Η εικόνα ίσως περιέχει: κείμενο">
            <a:extLst>
              <a:ext uri="{FF2B5EF4-FFF2-40B4-BE49-F238E27FC236}">
                <a16:creationId xmlns:a16="http://schemas.microsoft.com/office/drawing/2014/main" id="{1D616598-DBCB-483E-B81A-EF4E47441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493" y="146482"/>
            <a:ext cx="7119891" cy="677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98176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 descr="Δεν υπάρχει διαθέσιμη περιγραφή για τη φωτογραφία.">
            <a:extLst>
              <a:ext uri="{FF2B5EF4-FFF2-40B4-BE49-F238E27FC236}">
                <a16:creationId xmlns:a16="http://schemas.microsoft.com/office/drawing/2014/main" id="{BBCBBEBD-F996-4191-B3ED-39AF3CAB9FE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73" y="204186"/>
            <a:ext cx="10857390" cy="6454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028958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36A80013-46BE-4C0C-8AE8-045A70A5B922}"/>
              </a:ext>
            </a:extLst>
          </p:cNvPr>
          <p:cNvSpPr/>
          <p:nvPr/>
        </p:nvSpPr>
        <p:spPr>
          <a:xfrm>
            <a:off x="417250" y="170983"/>
            <a:ext cx="11611992" cy="3036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450"/>
              </a:spcAft>
            </a:pPr>
            <a:r>
              <a:rPr lang="el-GR" sz="1400" b="1" dirty="0">
                <a:solidFill>
                  <a:srgbClr val="1C1E21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Παγκόσμια Ημέρα Ελληνικής Γλώσσας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el-GR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Η αξία της ελληνικής γλώσσας είναι ανεκτίμητη. Πρόκειται για μια γλώσσα που μιλιέται αδιάλειπτα </a:t>
            </a:r>
            <a:r>
              <a:rPr lang="el-GR" b="1" u="sng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εδώ και 40 αιώνες! 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el-GR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Είναι η γλώσσα στην οποία μας άφησαν το έργο τους σπουδαίοι φιλόσοφοι, ποιητές και συγγραφείς.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el-GR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Όμηρος, Πλάτων, Θουκυδίδης, Αισχύλος, Αριστοφάνης, Ιπποκράτης, Ευαγγελιστές, Πατέρες της Εκκλησίας και τόσοι άλλοι.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el-GR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Η ελληνική γλώσσα διαμόρφωσε την </a:t>
            </a:r>
            <a:r>
              <a:rPr lang="el-GR" b="1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ιστορία του ανθρώπινου πολιτισμού</a:t>
            </a:r>
            <a:r>
              <a:rPr lang="el-GR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 Είναι η πλούσια γλώσσα της </a:t>
            </a:r>
            <a:r>
              <a:rPr lang="el-GR" b="1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λογοτεχνίας</a:t>
            </a:r>
            <a:r>
              <a:rPr lang="el-GR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και η ακριβής γλώσσα της </a:t>
            </a:r>
            <a:r>
              <a:rPr lang="el-GR" b="1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επιστήμης, </a:t>
            </a:r>
            <a:r>
              <a:rPr lang="el-GR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που εμπλουτίζει τις περισσότερες γλώσσες του πλανήτη και την καθημερινότητα της διεθνούς επικοινωνίας.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Εικόνα 2" descr="Η εικόνα ίσως περιέχει: ένα ή περισσότερα άτομα">
            <a:extLst>
              <a:ext uri="{FF2B5EF4-FFF2-40B4-BE49-F238E27FC236}">
                <a16:creationId xmlns:a16="http://schemas.microsoft.com/office/drawing/2014/main" id="{B30F2A80-E660-43A3-9350-190E2762310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450" y="3428999"/>
            <a:ext cx="10289218" cy="33269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125410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D747E3AB-5313-4CBB-A073-9596F86CFA97}"/>
              </a:ext>
            </a:extLst>
          </p:cNvPr>
          <p:cNvSpPr/>
          <p:nvPr/>
        </p:nvSpPr>
        <p:spPr>
          <a:xfrm>
            <a:off x="1032769" y="1592658"/>
            <a:ext cx="6096000" cy="2976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450"/>
              </a:spcAft>
            </a:pPr>
            <a:r>
              <a:rPr lang="el-GR" b="1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Η Ελληνική Γλώσσα αποτελεί ένα σπάνιο φαινόμενο -και ποσοτικά και ποιοτικά» </a:t>
            </a:r>
          </a:p>
          <a:p>
            <a:pPr algn="ctr">
              <a:lnSpc>
                <a:spcPct val="150000"/>
              </a:lnSpc>
              <a:spcAft>
                <a:spcPts val="450"/>
              </a:spcAft>
            </a:pPr>
            <a:endParaRPr lang="el-GR" sz="2800" b="1" dirty="0">
              <a:solidFill>
                <a:srgbClr val="1D2129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450"/>
              </a:spcAft>
            </a:pPr>
            <a:endParaRPr lang="el-GR" sz="2800" b="1" dirty="0">
              <a:solidFill>
                <a:srgbClr val="1D2129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450"/>
              </a:spcAft>
            </a:pPr>
            <a:r>
              <a:rPr lang="el-GR" sz="2800" b="1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Καθηγητής Ιωάννης </a:t>
            </a:r>
            <a:r>
              <a:rPr lang="el-GR" sz="2800" b="1" dirty="0" err="1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Καζάζης</a:t>
            </a:r>
            <a:endParaRPr lang="el-G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098" name="Picture 2" descr="Αποτέλεσμα εικόνας για Καθηγητής Ιωάννης Καζάζης">
            <a:extLst>
              <a:ext uri="{FF2B5EF4-FFF2-40B4-BE49-F238E27FC236}">
                <a16:creationId xmlns:a16="http://schemas.microsoft.com/office/drawing/2014/main" id="{EE14642B-F3FC-4C2B-8459-79804006E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365" y="1322773"/>
            <a:ext cx="4625266" cy="535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0694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593F9BAA-EAAF-487B-91DD-6BCED9001EE3}"/>
              </a:ext>
            </a:extLst>
          </p:cNvPr>
          <p:cNvSpPr/>
          <p:nvPr/>
        </p:nvSpPr>
        <p:spPr>
          <a:xfrm>
            <a:off x="2032986" y="637923"/>
            <a:ext cx="9685538" cy="5351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Η Ελληνική Γλώσσα αποτελεί ένα σπάνιο φαινόμενο -και ποσοτικά και ποιοτικά», </a:t>
            </a:r>
          </a:p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endParaRPr lang="el-GR" dirty="0">
              <a:solidFill>
                <a:srgbClr val="1D2129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τονίζει ο πρόεδρος του Κέντρου Ελληνικής Γλώσσας, καθηγητής Ιωάννης </a:t>
            </a:r>
            <a:r>
              <a:rPr lang="el-GR" dirty="0" err="1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Καζάζης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endParaRPr lang="el-GR" dirty="0">
              <a:solidFill>
                <a:srgbClr val="1D2129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endParaRPr lang="el-GR" dirty="0">
              <a:solidFill>
                <a:srgbClr val="1D2129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στο μήνυμά του για τη σημερινή ημέρα μνήμης του εθνικού ποιητή Διονύσιου Σολωμού, </a:t>
            </a:r>
          </a:p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που έχει καθιερωθεί ως Παγκόσμια Ημέρα Ελληνικής Γλώσσας και </a:t>
            </a:r>
          </a:p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εορτάζεται με εκδηλώσεις στις ελληνικές κοινότητες της Διασποράς, </a:t>
            </a:r>
          </a:p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σε αλλοδαπά πανεπιστημιακά ιδρύματα με έδρες ελληνικών σπουδών και </a:t>
            </a:r>
          </a:p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σε σχολές και άλλους φορείς εκμάθησης της ελληνικής γλώσσας.</a:t>
            </a:r>
            <a:endParaRPr lang="el-G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67911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04F85CC4-1BE6-4F51-9D04-DA0984D05669}"/>
              </a:ext>
            </a:extLst>
          </p:cNvPr>
          <p:cNvSpPr/>
          <p:nvPr/>
        </p:nvSpPr>
        <p:spPr>
          <a:xfrm>
            <a:off x="2361460" y="499384"/>
            <a:ext cx="9152878" cy="595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b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«Η Ελληνική Γλώσσα διαθέτει </a:t>
            </a:r>
            <a:r>
              <a:rPr lang="el-GR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μέγα πλούτο λεξιλογίου 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δομημένο σε </a:t>
            </a:r>
            <a:r>
              <a:rPr lang="el-GR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αλλεπάλληλα στρώματα, 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με το παλαιότερο αναγόμενο στην ελλαδική προϊστορία, και το νεότερο στο ευρωπαϊκό παρόν της χώρας. Και, το σημαντικότερο, στρώματα </a:t>
            </a:r>
            <a:r>
              <a:rPr lang="el-GR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τόσο λειτουργικά </a:t>
            </a:r>
            <a:r>
              <a:rPr lang="el-GR" dirty="0" err="1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αλληλοδιαπλεκόμενα</a:t>
            </a:r>
            <a:r>
              <a:rPr lang="el-GR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ώστε στην ίδια σελίδα ενός σημερινού νεοελληνικού κειμένου, πλάι σε λέξεις σαν το μέλι, τον τρίποδα και τον βασιλέα (που </a:t>
            </a:r>
            <a:r>
              <a:rPr lang="el-GR" dirty="0" err="1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πρωτοαπαντούν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στη μυκηναϊκή εποχή), να συναντάς σαν κάτι απολύτως φυσικό άλλες, σαν τον πύραυλο, τον δορυφόρο και την κβαντομηχανική, </a:t>
            </a:r>
            <a:r>
              <a:rPr lang="el-GR" i="1" u="sng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που ανήκουν στην ελληνική της εποχής των ταξιδιών στο διάστημα», </a:t>
            </a:r>
          </a:p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endParaRPr lang="el-GR" dirty="0">
              <a:solidFill>
                <a:srgbClr val="1D2129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endParaRPr lang="el-GR" dirty="0">
              <a:solidFill>
                <a:srgbClr val="1D2129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endParaRPr lang="el-GR" dirty="0">
              <a:solidFill>
                <a:srgbClr val="1D2129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αναφέρει ο πρόεδρος του ΚΕΓ στο μήνυμά του και συνεχίζει:</a:t>
            </a:r>
            <a:endParaRPr lang="el-G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04902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8BB049EE-1ECA-4DAA-A69C-6CB617A264D3}"/>
              </a:ext>
            </a:extLst>
          </p:cNvPr>
          <p:cNvSpPr/>
          <p:nvPr/>
        </p:nvSpPr>
        <p:spPr>
          <a:xfrm>
            <a:off x="532660" y="1118951"/>
            <a:ext cx="10724225" cy="557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«Η </a:t>
            </a:r>
            <a:r>
              <a:rPr lang="el-GR" b="1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περιεκτικότητα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αυτή επικυρώθηκε με τη λύση που δόθηκε νομοθετικά το 1974 στο χρονίζον γλωσσικό πρόβλημα του ελληνικού κράτους που προέκυψε από το 1821 ∙ με την ωρίμανση των ιστορικών και κοινωνικών συνθηκών, για έναν ιστορικό </a:t>
            </a:r>
            <a:r>
              <a:rPr lang="el-GR" b="1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συμβιβασμό.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Συμβιβασμό που επετεύχθη μετά από τους </a:t>
            </a:r>
            <a:r>
              <a:rPr lang="el-GR" b="1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θυελλώδεις γλωσσικούς αγώνες 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μεταξύ δημοτικιστών και καθαρευουσιάνων (</a:t>
            </a:r>
            <a:r>
              <a:rPr lang="el-GR" dirty="0" err="1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πυροδοτημένους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από την ακραία επιλογή των </a:t>
            </a:r>
            <a:r>
              <a:rPr lang="el-GR" dirty="0" err="1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αρχαϊστών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λογίων του 19ου αιώνα να χτίσουν την επίσημη γλώσσα πάνω στον αποκλειστικό και ασυμβίβαστο αρχαϊσμό) ∙ αλλά κυρίως μετά από διακόσια </a:t>
            </a:r>
            <a:r>
              <a:rPr lang="el-GR" b="1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χρόνια εντατικής καλλιέργειας της γλώσσας μας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, σε όλες τις παραλλαγές της, από όλη την κοινωνία και σε όλους τους τομείς του επιστητού. </a:t>
            </a:r>
          </a:p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l-GR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Τη θέση ότι </a:t>
            </a:r>
            <a:r>
              <a:rPr lang="el-GR" u="sng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η σημερινή ελληνική είναι πλουσιότερη απ' όσο υπήρξε η γλώσσα αυτή σε οποιαδήποτε άλλη φάση της μακράς της διαχρονίας </a:t>
            </a:r>
            <a:r>
              <a:rPr lang="el-GR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συμπεριλαμβανομένης και της αρχαίας- την έχει τεκμηριώσει με τον αυθεντικότερο τρόπο το περιεκτικότατο </a:t>
            </a:r>
            <a:r>
              <a:rPr lang="el-GR" i="1" u="sng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"Αρχείο Δ. Γεωργακά της Νέας Ελληνικής των ετών 1800-2000" 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που, ψηφιοποιημένο τώρα, βρίσκεται στο "Κέντρο Ελληνικής Γλώσσας" του Υπουργείου Παιδείας, που εδρεύει στην Καλαμαριά».</a:t>
            </a:r>
            <a:endParaRPr lang="el-G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6952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AF20A1D7-2B8A-4373-8E61-3F98BE995C61}"/>
              </a:ext>
            </a:extLst>
          </p:cNvPr>
          <p:cNvSpPr/>
          <p:nvPr/>
        </p:nvSpPr>
        <p:spPr>
          <a:xfrm>
            <a:off x="250054" y="819014"/>
            <a:ext cx="11691891" cy="5631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880"/>
              </a:lnSpc>
              <a:spcAft>
                <a:spcPts val="0"/>
              </a:spcAft>
            </a:pP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Ο κ. </a:t>
            </a:r>
            <a:r>
              <a:rPr lang="el-GR" dirty="0" err="1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Καζάζης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επισημαίνει ότι «αν η Ελληνική διακρίθηκε από τις άλλες γλώσσες την αρχαία εποχή, ήταν επειδή, χάρη στον μοναδικό της γλωσσικό μηχανισμό παραγωγής αφηρημένων ουσιαστικών</a:t>
            </a:r>
            <a:b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κατάφερε να δημιουργήσει εκ του μηδενός το </a:t>
            </a:r>
            <a:r>
              <a:rPr lang="el-GR" b="1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ε ν </a:t>
            </a:r>
            <a:r>
              <a:rPr lang="el-GR" b="1" dirty="0" err="1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ν</a:t>
            </a:r>
            <a:r>
              <a:rPr lang="el-GR" b="1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ο ι ο λ ό γ ι ο 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της</a:t>
            </a:r>
            <a:r>
              <a:rPr lang="el-GR" b="1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επιστήμης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, της </a:t>
            </a:r>
            <a:r>
              <a:rPr lang="el-GR" b="1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φιλοσοφίας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και των </a:t>
            </a:r>
            <a:r>
              <a:rPr lang="el-GR" b="1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τεχνών, 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στο οποίο κατά κύριο λόγο, μετά την ευρωπαϊκή Αναγέννησή του (και με τη συνδρομή της λατινικής), οφείλεται η τεχνολογική έκρηξη της </a:t>
            </a:r>
            <a:r>
              <a:rPr lang="el-GR" b="1" dirty="0" err="1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Νεωτερικότητας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που διαρκεί ως σήμερα. Και τούτο αποτελεί </a:t>
            </a:r>
            <a:r>
              <a:rPr lang="el-GR" b="1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προίκα και της Νέας Ελληνικής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», εξηγεί.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2880"/>
              </a:lnSpc>
              <a:spcAft>
                <a:spcPts val="0"/>
              </a:spcAft>
            </a:pPr>
            <a:b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Παράλληλα, υπενθυμίζει ότι η </a:t>
            </a:r>
            <a:r>
              <a:rPr lang="el-GR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γλώσσα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είναι ο </a:t>
            </a:r>
            <a:r>
              <a:rPr lang="el-GR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«Οίκος του Είναι», 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καθώς </a:t>
            </a:r>
            <a:r>
              <a:rPr lang="el-GR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«στο άλλο, πάλι, άκρο του γλωσσικού φάσματος, μέσα στο λεξιλόγιο της κοινής λαλιάς, είναι εγχάρακτα τα συλλογικά βιώματα και τα επιτεύγματα του ελληνισμού στη μακρά του ιστορία» 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και </a:t>
            </a:r>
            <a:r>
              <a:rPr lang="el-GR" b="1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«τα ποσοτικά και τα ποιοτικά χαρακτηριστικά της γλώσσας μας περιμένουν τα χέρια του δάσκαλου, 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για να αποκαλυφθούν και, </a:t>
            </a:r>
            <a:r>
              <a:rPr lang="el-GR" dirty="0" err="1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ερμηνευόμενα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, να καταστούν </a:t>
            </a:r>
            <a:r>
              <a:rPr lang="el-GR" b="1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μορφωτικό αγαθό 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για τις νεότερες γενιές --μορφωτικό αγαθό ικανό να δημιουργήσει ό,τι πολυτιμότερο: </a:t>
            </a:r>
            <a:r>
              <a:rPr lang="el-GR" b="1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τ α υ τ ό τ η τ α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», γι' αυτό </a:t>
            </a:r>
          </a:p>
          <a:p>
            <a:pPr algn="just">
              <a:lnSpc>
                <a:spcPts val="2880"/>
              </a:lnSpc>
              <a:spcAft>
                <a:spcPts val="0"/>
              </a:spcAft>
            </a:pP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«αποτελεί </a:t>
            </a:r>
            <a:r>
              <a:rPr lang="el-GR" u="sng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θεμελιώδη υποχρέωση της πολιτείας να εκπαιδεύει τις νέες γενιές στη </a:t>
            </a:r>
            <a:r>
              <a:rPr lang="el-GR" u="sng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διαχείριση και προαγωγή του εθνικού αυτού θησαυρού,</a:t>
            </a:r>
            <a:r>
              <a:rPr lang="el-GR" u="sng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ως απόδειξη του </a:t>
            </a:r>
            <a:r>
              <a:rPr lang="el-GR" u="sng" dirty="0">
                <a:solidFill>
                  <a:schemeClr val="accent6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έμπρακτου σεβασμού </a:t>
            </a:r>
            <a:r>
              <a:rPr lang="el-GR" u="sng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και της </a:t>
            </a:r>
            <a:r>
              <a:rPr lang="el-GR" u="sng" dirty="0">
                <a:solidFill>
                  <a:schemeClr val="accent6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πραγματικής μας αγάπης προς αυτόν</a:t>
            </a:r>
            <a:r>
              <a:rPr lang="el-GR" dirty="0">
                <a:solidFill>
                  <a:srgbClr val="1D212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».</a:t>
            </a:r>
            <a:endParaRPr lang="el-G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718874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 descr="Η εικόνα ίσως περιέχει: κείμενο">
            <a:extLst>
              <a:ext uri="{FF2B5EF4-FFF2-40B4-BE49-F238E27FC236}">
                <a16:creationId xmlns:a16="http://schemas.microsoft.com/office/drawing/2014/main" id="{394113C4-4C52-46D4-8C56-538C4EAC292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47" y="239697"/>
            <a:ext cx="11123720" cy="64629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945396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Πρότυπο σχεδίασης καπετάνιος στα σύννεφ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572_TF03460508" id="{46E6353A-13D4-4437-8537-DE9132E197EE}" vid="{0D2EE426-711F-461A-A7D8-180C3064EE9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DD01B8-816B-49B7-8C81-03AB51D87C54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Διαφάνειες με σχέδιο πλοήγησης στα σύννεφα</Template>
  <TotalTime>74</TotalTime>
  <Words>859</Words>
  <Application>Microsoft Office PowerPoint</Application>
  <PresentationFormat>Ευρεία οθόνη</PresentationFormat>
  <Paragraphs>51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21" baseType="lpstr">
      <vt:lpstr>Arial</vt:lpstr>
      <vt:lpstr>Book Antiqua</vt:lpstr>
      <vt:lpstr>Calibri</vt:lpstr>
      <vt:lpstr>Cambria</vt:lpstr>
      <vt:lpstr>Helvetica</vt:lpstr>
      <vt:lpstr>inherit</vt:lpstr>
      <vt:lpstr>Roboto</vt:lpstr>
      <vt:lpstr>Times New Roman</vt:lpstr>
      <vt:lpstr>Πρότυπο σχεδίασης καπετάνιος στα σύννεφα</vt:lpstr>
      <vt:lpstr>Παγκόσμια Ημέρα Ελληνικής Γλώσσας  9  Φεβρουαρίου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User; ΤΑΣΙΟΠΟΥΛΟΥ</dc:creator>
  <cp:lastModifiedBy>User</cp:lastModifiedBy>
  <cp:revision>9</cp:revision>
  <dcterms:created xsi:type="dcterms:W3CDTF">2020-02-10T17:41:22Z</dcterms:created>
  <dcterms:modified xsi:type="dcterms:W3CDTF">2020-02-10T18:58:22Z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