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86" r:id="rId4"/>
    <p:sldId id="258" r:id="rId5"/>
    <p:sldId id="259" r:id="rId6"/>
    <p:sldId id="260" r:id="rId7"/>
    <p:sldId id="261" r:id="rId8"/>
    <p:sldId id="263" r:id="rId9"/>
    <p:sldId id="285" r:id="rId10"/>
    <p:sldId id="284" r:id="rId11"/>
    <p:sldId id="264" r:id="rId12"/>
    <p:sldId id="265" r:id="rId13"/>
    <p:sldId id="287" r:id="rId14"/>
    <p:sldId id="289" r:id="rId15"/>
    <p:sldId id="288" r:id="rId16"/>
    <p:sldId id="283" r:id="rId17"/>
    <p:sldId id="266" r:id="rId18"/>
    <p:sldId id="276" r:id="rId19"/>
    <p:sldId id="277" r:id="rId20"/>
    <p:sldId id="290" r:id="rId21"/>
    <p:sldId id="281"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A92"/>
    <a:srgbClr val="178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l-GR" smtClean="0"/>
              <a:t>Στυλ κύριου τίτλου</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24FA101-A5F8-4024-88FF-106E4C51138D}" type="datetimeFigureOut">
              <a:rPr lang="el-GR" smtClean="0"/>
              <a:pPr/>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4FA101-A5F8-4024-88FF-106E4C51138D}" type="datetimeFigureOut">
              <a:rPr lang="el-GR" smtClean="0"/>
              <a:pPr/>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4FA101-A5F8-4024-88FF-106E4C51138D}" type="datetimeFigureOut">
              <a:rPr lang="el-GR" smtClean="0"/>
              <a:pPr/>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10"/>
          </p:nvPr>
        </p:nvSpPr>
        <p:spPr/>
        <p:txBody>
          <a:bodyPr/>
          <a:lstStyle/>
          <a:p>
            <a:fld id="{324FA101-A5F8-4024-88FF-106E4C51138D}" type="datetimeFigureOut">
              <a:rPr lang="el-GR" smtClean="0"/>
              <a:pPr/>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l-GR" smtClean="0"/>
              <a:t>Στυλ κύριου τίτλου</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4FA101-A5F8-4024-88FF-106E4C51138D}" type="datetimeFigureOut">
              <a:rPr lang="el-GR" smtClean="0"/>
              <a:pPr/>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24FA101-A5F8-4024-88FF-106E4C51138D}" type="datetimeFigureOut">
              <a:rPr lang="el-GR" smtClean="0"/>
              <a:pPr/>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324FA101-A5F8-4024-88FF-106E4C51138D}" type="datetimeFigureOut">
              <a:rPr lang="el-GR" smtClean="0"/>
              <a:pPr/>
              <a:t>14/4/2024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24FA101-A5F8-4024-88FF-106E4C51138D}" type="datetimeFigureOut">
              <a:rPr lang="el-GR" smtClean="0"/>
              <a:pPr/>
              <a:t>14/4/2024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FA101-A5F8-4024-88FF-106E4C51138D}" type="datetimeFigureOut">
              <a:rPr lang="el-GR" smtClean="0"/>
              <a:pPr/>
              <a:t>14/4/2024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l-GR" smtClean="0"/>
              <a:t>Στυλ κύριου τίτλου</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4FA101-A5F8-4024-88FF-106E4C51138D}" type="datetimeFigureOut">
              <a:rPr lang="el-GR" smtClean="0"/>
              <a:pPr/>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EB90F8E-ECAE-47A9-8A52-6399BBB6AC86}"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l-GR" smtClean="0"/>
              <a:t>Στυλ κύριου τίτλου</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4FA101-A5F8-4024-88FF-106E4C51138D}" type="datetimeFigureOut">
              <a:rPr lang="el-GR" smtClean="0"/>
              <a:pPr/>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EB90F8E-ECAE-47A9-8A52-6399BBB6AC86}" type="slidenum">
              <a:rPr lang="el-GR" smtClean="0"/>
              <a:pPr/>
              <a:t>‹#›</a:t>
            </a:fld>
            <a:endParaRPr lang="el-G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l-GR" smtClean="0"/>
              <a:t>Κάντε κλικ στο εικονίδιο για να προσθέσετε μια εικόνα</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lumOff val="50000"/>
              </a:schemeClr>
            </a:gs>
            <a:gs pos="100000">
              <a:schemeClr val="bg2">
                <a:shade val="60000"/>
                <a:hueMod val="40000"/>
                <a:satMod val="120000"/>
                <a:lumMod val="103000"/>
              </a:schemeClr>
            </a:gs>
          </a:gsLst>
          <a:lin ang="5400000" scaled="1"/>
          <a:tileRect/>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24FA101-A5F8-4024-88FF-106E4C51138D}" type="datetimeFigureOut">
              <a:rPr lang="el-GR" smtClean="0"/>
              <a:pPr/>
              <a:t>14/4/2024</a:t>
            </a:fld>
            <a:endParaRPr lang="el-G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EB90F8E-ECAE-47A9-8A52-6399BBB6AC86}" type="slidenum">
              <a:rPr lang="el-GR" smtClean="0"/>
              <a:pPr/>
              <a:t>‹#›</a:t>
            </a:fld>
            <a:endParaRPr lang="el-G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fo.gr/culture/efyge-apo-ti-zoi-i-spoydaia-syggrafeas-alki-zei" TargetMode="External"/><Relationship Id="rId2" Type="http://schemas.openxmlformats.org/officeDocument/2006/relationships/hyperlink" Target="https://www.alkizei.com/gia-tin-alki/" TargetMode="External"/><Relationship Id="rId1" Type="http://schemas.openxmlformats.org/officeDocument/2006/relationships/slideLayout" Target="../slideLayouts/slideLayout2.xml"/><Relationship Id="rId6" Type="http://schemas.openxmlformats.org/officeDocument/2006/relationships/hyperlink" Target="http://www.alkizei.com/el/" TargetMode="External"/><Relationship Id="rId5" Type="http://schemas.openxmlformats.org/officeDocument/2006/relationships/hyperlink" Target="https://el.wikipedia.org/wiki/%CE%86%CE%BB%CE%BA%CE%B7_%CE%96%CE%AD%CE%B7" TargetMode="External"/><Relationship Id="rId4" Type="http://schemas.openxmlformats.org/officeDocument/2006/relationships/hyperlink" Target="http://books-n-films.blogspot.com/2011/05/200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99592" y="332656"/>
            <a:ext cx="7162958" cy="1584175"/>
          </a:xfrm>
        </p:spPr>
        <p:txBody>
          <a:bodyPr/>
          <a:lstStyle/>
          <a:p>
            <a:pPr algn="ctr"/>
            <a:r>
              <a:rPr lang="el-GR" sz="7200" b="1" dirty="0" smtClean="0"/>
              <a:t>ΑΛΚΗ ΖΕΗ</a:t>
            </a:r>
            <a:endParaRPr lang="el-GR" sz="7200" b="1" dirty="0"/>
          </a:p>
        </p:txBody>
      </p:sp>
      <p:sp>
        <p:nvSpPr>
          <p:cNvPr id="3" name="Υπότιτλος 2"/>
          <p:cNvSpPr>
            <a:spLocks noGrp="1"/>
          </p:cNvSpPr>
          <p:nvPr>
            <p:ph type="subTitle" idx="1"/>
          </p:nvPr>
        </p:nvSpPr>
        <p:spPr>
          <a:xfrm>
            <a:off x="1115616" y="2780928"/>
            <a:ext cx="7117180" cy="2016224"/>
          </a:xfrm>
        </p:spPr>
        <p:txBody>
          <a:bodyPr>
            <a:noAutofit/>
          </a:bodyPr>
          <a:lstStyle/>
          <a:p>
            <a:pPr algn="ctr"/>
            <a:r>
              <a:rPr lang="el-GR" sz="4800" b="1" dirty="0" smtClean="0">
                <a:solidFill>
                  <a:schemeClr val="bg1">
                    <a:lumMod val="85000"/>
                    <a:lumOff val="15000"/>
                  </a:schemeClr>
                </a:solidFill>
              </a:rPr>
              <a:t>ΜΕ ΜΟΛΥΒΙ ΦΑΜΠΕΡ ΝΟΥΜΕΡΟ ΔΥΟ</a:t>
            </a:r>
            <a:endParaRPr lang="el-GR" sz="4800" b="1" dirty="0">
              <a:solidFill>
                <a:schemeClr val="bg1">
                  <a:lumMod val="85000"/>
                  <a:lumOff val="15000"/>
                </a:schemeClr>
              </a:solidFill>
            </a:endParaRPr>
          </a:p>
        </p:txBody>
      </p:sp>
      <p:pic>
        <p:nvPicPr>
          <p:cNvPr id="4" name="3 - Εικόνα" descr="αλκη ζεη.jpg"/>
          <p:cNvPicPr>
            <a:picLocks noChangeAspect="1"/>
          </p:cNvPicPr>
          <p:nvPr/>
        </p:nvPicPr>
        <p:blipFill>
          <a:blip r:embed="rId2" cstate="print"/>
          <a:stretch>
            <a:fillRect/>
          </a:stretch>
        </p:blipFill>
        <p:spPr>
          <a:xfrm>
            <a:off x="539552" y="332656"/>
            <a:ext cx="8136904" cy="6264696"/>
          </a:xfrm>
          <a:prstGeom prst="rect">
            <a:avLst/>
          </a:prstGeom>
          <a:ln>
            <a:noFill/>
          </a:ln>
          <a:effectLst>
            <a:softEdge rad="127000"/>
          </a:effectLst>
        </p:spPr>
      </p:pic>
    </p:spTree>
    <p:extLst>
      <p:ext uri="{BB962C8B-B14F-4D97-AF65-F5344CB8AC3E}">
        <p14:creationId xmlns:p14="http://schemas.microsoft.com/office/powerpoint/2010/main" val="979170349"/>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2420888"/>
            <a:ext cx="8136904" cy="1569660"/>
          </a:xfrm>
          <a:prstGeom prst="rect">
            <a:avLst/>
          </a:prstGeom>
        </p:spPr>
        <p:txBody>
          <a:bodyPr wrap="square">
            <a:spAutoFit/>
          </a:bodyPr>
          <a:lstStyle/>
          <a:p>
            <a:r>
              <a:rPr lang="el-GR" b="1" dirty="0" smtClean="0"/>
              <a:t> </a:t>
            </a:r>
            <a:r>
              <a:rPr lang="el-GR" sz="2400" b="1" dirty="0" smtClean="0"/>
              <a:t>Όταν η υγεία της μητέρας τους, η οποία ήταν και η αφορμή της μετεγκατάστασης των κοριτσιών, βελτιώνεται, οι δύο κόρες επιστρέφουν στην Αθήνα το 1937</a:t>
            </a:r>
            <a:r>
              <a:rPr lang="el-GR" b="1" dirty="0" smtClean="0"/>
              <a:t>.</a:t>
            </a:r>
          </a:p>
        </p:txBody>
      </p:sp>
      <p:sp>
        <p:nvSpPr>
          <p:cNvPr id="3" name="2 - Ορθογώνιο"/>
          <p:cNvSpPr/>
          <p:nvPr/>
        </p:nvSpPr>
        <p:spPr>
          <a:xfrm>
            <a:off x="611560" y="4005064"/>
            <a:ext cx="8136904" cy="2677656"/>
          </a:xfrm>
          <a:prstGeom prst="rect">
            <a:avLst/>
          </a:prstGeom>
        </p:spPr>
        <p:txBody>
          <a:bodyPr wrap="square">
            <a:spAutoFit/>
          </a:bodyPr>
          <a:lstStyle/>
          <a:p>
            <a:r>
              <a:rPr lang="el-GR" sz="2400" b="1" dirty="0" smtClean="0"/>
              <a:t> Έτσι τα δύο κορίτσια αναγκάστηκαν απότομα να προσγειωθούν στη ζωή της Αθήνας. Εκεί γνωρίζουν έναν υπερπροστατευτικό και αυστηρό πατέρα και μια τρυφερή και προοδευτική μητέρα, η οποία μάλιστα έλαβε μέρος κρυφά στην αντίσταση εναντίον των Γερμανών</a:t>
            </a:r>
            <a:r>
              <a:rPr lang="el-GR" b="1" dirty="0" smtClean="0"/>
              <a:t>.</a:t>
            </a:r>
            <a:endParaRPr lang="el-GR" dirty="0"/>
          </a:p>
        </p:txBody>
      </p:sp>
      <p:sp>
        <p:nvSpPr>
          <p:cNvPr id="4" name="3 - Ορθογώνιο"/>
          <p:cNvSpPr/>
          <p:nvPr/>
        </p:nvSpPr>
        <p:spPr>
          <a:xfrm>
            <a:off x="611560" y="332656"/>
            <a:ext cx="8064896" cy="1938992"/>
          </a:xfrm>
          <a:prstGeom prst="rect">
            <a:avLst/>
          </a:prstGeom>
        </p:spPr>
        <p:txBody>
          <a:bodyPr wrap="square">
            <a:spAutoFit/>
          </a:bodyPr>
          <a:lstStyle/>
          <a:p>
            <a:r>
              <a:rPr lang="el-GR" sz="2400" b="1" dirty="0" smtClean="0"/>
              <a:t> Αν και δυσάρεστη η αφορμή που ανάγκασε τα δυο κορίτσια να απομακρυνθούν από το πατρικό τους  και να μετακομίσουν στο σπίτι των παππούδων, εκείνα έμελλε να είναι τα πιο ανέμελα χρόνια τους</a:t>
            </a:r>
            <a:r>
              <a:rPr lang="el-GR" b="1" dirty="0" smtClean="0"/>
              <a:t>.</a:t>
            </a:r>
            <a:endParaRPr lang="el-GR" b="1" dirty="0"/>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251520" y="25360"/>
            <a:ext cx="8640960" cy="6832640"/>
          </a:xfrm>
          <a:prstGeom prst="rect">
            <a:avLst/>
          </a:prstGeom>
        </p:spPr>
        <p:txBody>
          <a:bodyPr wrap="square">
            <a:spAutoFit/>
          </a:bodyPr>
          <a:lstStyle/>
          <a:p>
            <a:r>
              <a:rPr lang="el-GR" sz="2300" b="1" dirty="0" smtClean="0"/>
              <a:t>Η </a:t>
            </a:r>
            <a:r>
              <a:rPr lang="el-GR" sz="2300" b="1" dirty="0" err="1" smtClean="0">
                <a:solidFill>
                  <a:schemeClr val="bg1">
                    <a:lumMod val="95000"/>
                    <a:lumOff val="5000"/>
                  </a:schemeClr>
                </a:solidFill>
              </a:rPr>
              <a:t>Άλκη</a:t>
            </a:r>
            <a:r>
              <a:rPr lang="el-GR" sz="2300" b="1" dirty="0" smtClean="0"/>
              <a:t> φοίτησε αρχικά στην ιδιωτική Ιόνιο Σχολή, όπου γνώρισε τη φίλη της και μετέπειτα συγγραφέα </a:t>
            </a:r>
            <a:r>
              <a:rPr lang="el-GR" sz="2300" b="1" dirty="0" smtClean="0">
                <a:solidFill>
                  <a:schemeClr val="bg1">
                    <a:lumMod val="95000"/>
                    <a:lumOff val="5000"/>
                  </a:schemeClr>
                </a:solidFill>
              </a:rPr>
              <a:t>Ζωρζ </a:t>
            </a:r>
            <a:r>
              <a:rPr lang="el-GR" sz="2300" b="1" dirty="0" err="1" smtClean="0">
                <a:solidFill>
                  <a:schemeClr val="bg1">
                    <a:lumMod val="95000"/>
                    <a:lumOff val="5000"/>
                  </a:schemeClr>
                </a:solidFill>
              </a:rPr>
              <a:t>Σαρή</a:t>
            </a:r>
            <a:r>
              <a:rPr lang="el-GR" sz="2300" b="1" dirty="0" smtClean="0"/>
              <a:t>. Τα τελευταία όμως τρία χρόνια του γυμνασίου πήγε στην ιδιωτική Σχολή Αηδονοπούλου.</a:t>
            </a:r>
          </a:p>
          <a:p>
            <a:r>
              <a:rPr lang="el-GR" sz="2300" b="1" dirty="0" smtClean="0"/>
              <a:t> Εκείνη την περίοδο ο θείος της, Πλάτων Σωτηρίου       (αδελφός της μητέρας της</a:t>
            </a:r>
            <a:r>
              <a:rPr lang="en-US" sz="2300" b="1" dirty="0" smtClean="0"/>
              <a:t> </a:t>
            </a:r>
            <a:r>
              <a:rPr lang="el-GR" sz="2300" b="1" dirty="0" smtClean="0"/>
              <a:t>και νονός της), παντρεύτηκε τη γνωστή συγγραφέα </a:t>
            </a:r>
            <a:r>
              <a:rPr lang="el-GR" sz="2300" b="1" dirty="0" err="1" smtClean="0"/>
              <a:t>Διδώ</a:t>
            </a:r>
            <a:r>
              <a:rPr lang="el-GR" sz="2300" b="1" dirty="0" smtClean="0"/>
              <a:t> Σωτηρίου, η οποία βοήθησε την </a:t>
            </a:r>
            <a:r>
              <a:rPr lang="el-GR" sz="2300" b="1" dirty="0" err="1" smtClean="0"/>
              <a:t>Άλκη</a:t>
            </a:r>
            <a:r>
              <a:rPr lang="el-GR" sz="2300" b="1" dirty="0" smtClean="0"/>
              <a:t> </a:t>
            </a:r>
            <a:r>
              <a:rPr lang="el-GR" sz="2300" b="1" dirty="0" err="1" smtClean="0"/>
              <a:t>Ζέη</a:t>
            </a:r>
            <a:r>
              <a:rPr lang="el-GR" sz="2300" b="1" dirty="0" smtClean="0"/>
              <a:t> να ασχοληθεί με τη συγγραφή. Ενώ ήταν μαθήτρια στη Σχολή Αηδονοπούλου συμμετείχε στον όμιλο </a:t>
            </a:r>
            <a:r>
              <a:rPr lang="el-GR" sz="2300" b="1" dirty="0" err="1" smtClean="0"/>
              <a:t>κουκλοθεάτρου</a:t>
            </a:r>
            <a:r>
              <a:rPr lang="el-GR" sz="2300" b="1" dirty="0" smtClean="0"/>
              <a:t> της σχολής της, που διεύθυνε η καθηγήτρια τέχνης Ελένη </a:t>
            </a:r>
            <a:r>
              <a:rPr lang="el-GR" sz="2300" b="1" dirty="0" err="1" smtClean="0"/>
              <a:t>Περράκη</a:t>
            </a:r>
            <a:r>
              <a:rPr lang="el-GR" sz="2300" b="1" dirty="0" smtClean="0"/>
              <a:t>-Θεοχάρη. Τότε ξεκίνησε να γράφει έργα για κουκλοθέατρο και ένας από τους χαρακτήρες που δημιούργησε, ο </a:t>
            </a:r>
            <a:r>
              <a:rPr lang="el-GR" sz="2300" b="1" dirty="0" smtClean="0">
                <a:solidFill>
                  <a:schemeClr val="bg1">
                    <a:lumMod val="95000"/>
                    <a:lumOff val="5000"/>
                  </a:schemeClr>
                </a:solidFill>
              </a:rPr>
              <a:t>Κλούβιος</a:t>
            </a:r>
            <a:r>
              <a:rPr lang="el-GR" sz="2300" b="1" dirty="0" smtClean="0"/>
              <a:t>, έγινε μετέπειτα ένας από τους κυριότερους ήρωες του </a:t>
            </a:r>
            <a:r>
              <a:rPr lang="el-GR" sz="2300" b="1" dirty="0" err="1" smtClean="0"/>
              <a:t>κουκλοθεάτρου</a:t>
            </a:r>
            <a:r>
              <a:rPr lang="el-GR" sz="2300" b="1" dirty="0" smtClean="0"/>
              <a:t> Αθηνών «Μπάρμπα </a:t>
            </a:r>
            <a:r>
              <a:rPr lang="el-GR" sz="2300" b="1" dirty="0" err="1" smtClean="0"/>
              <a:t>Μυτούσης</a:t>
            </a:r>
            <a:r>
              <a:rPr lang="el-GR" sz="2300" b="1" dirty="0" smtClean="0"/>
              <a:t>» που ίδρυσε η </a:t>
            </a:r>
            <a:r>
              <a:rPr lang="el-GR" sz="2300" b="1" dirty="0" err="1" smtClean="0"/>
              <a:t>Περράκη</a:t>
            </a:r>
            <a:r>
              <a:rPr lang="el-GR" sz="2300" b="1" dirty="0" smtClean="0"/>
              <a:t>-Θεοχάρη</a:t>
            </a:r>
            <a:r>
              <a:rPr lang="el-GR" sz="2400" b="1" dirty="0" smtClean="0"/>
              <a:t>.</a:t>
            </a:r>
          </a:p>
        </p:txBody>
      </p:sp>
    </p:spTree>
    <p:extLst>
      <p:ext uri="{BB962C8B-B14F-4D97-AF65-F5344CB8AC3E}">
        <p14:creationId xmlns:p14="http://schemas.microsoft.com/office/powerpoint/2010/main" val="2918946469"/>
      </p:ext>
    </p:extLst>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84784" y="260648"/>
            <a:ext cx="8568952" cy="232995"/>
          </a:xfrm>
        </p:spPr>
        <p:txBody>
          <a:bodyPr/>
          <a:lstStyle/>
          <a:p>
            <a:pPr algn="ctr"/>
            <a:r>
              <a:rPr lang="el-GR" b="1" dirty="0">
                <a:solidFill>
                  <a:prstClr val="black">
                    <a:lumMod val="85000"/>
                    <a:lumOff val="15000"/>
                  </a:prstClr>
                </a:solidFill>
              </a:rPr>
              <a:t>ΑΛΚΗ ΖΕΗ  </a:t>
            </a:r>
            <a:endParaRPr lang="el-GR" dirty="0"/>
          </a:p>
        </p:txBody>
      </p:sp>
      <p:pic>
        <p:nvPicPr>
          <p:cNvPr id="9" name="8 - Εικόνα" descr="11_barba_mytoussis-150x150.jpg"/>
          <p:cNvPicPr>
            <a:picLocks noChangeAspect="1"/>
          </p:cNvPicPr>
          <p:nvPr/>
        </p:nvPicPr>
        <p:blipFill>
          <a:blip r:embed="rId2" cstate="print"/>
          <a:stretch>
            <a:fillRect/>
          </a:stretch>
        </p:blipFill>
        <p:spPr>
          <a:xfrm>
            <a:off x="611560" y="3789040"/>
            <a:ext cx="3560396" cy="2304256"/>
          </a:xfrm>
          <a:prstGeom prst="rect">
            <a:avLst/>
          </a:prstGeom>
        </p:spPr>
      </p:pic>
      <p:pic>
        <p:nvPicPr>
          <p:cNvPr id="10" name="9 - Εικόνα" descr="12_team_kouklotheatrou-150x150.jpg"/>
          <p:cNvPicPr>
            <a:picLocks noChangeAspect="1"/>
          </p:cNvPicPr>
          <p:nvPr/>
        </p:nvPicPr>
        <p:blipFill>
          <a:blip r:embed="rId3" cstate="print"/>
          <a:stretch>
            <a:fillRect/>
          </a:stretch>
        </p:blipFill>
        <p:spPr>
          <a:xfrm>
            <a:off x="4716016" y="3501008"/>
            <a:ext cx="3672408" cy="2520280"/>
          </a:xfrm>
          <a:prstGeom prst="rect">
            <a:avLst/>
          </a:prstGeom>
        </p:spPr>
      </p:pic>
      <p:pic>
        <p:nvPicPr>
          <p:cNvPr id="14" name="13 - Εικόνα" descr="05_alki-symmathitries_1938-150x150.jpg"/>
          <p:cNvPicPr>
            <a:picLocks noChangeAspect="1"/>
          </p:cNvPicPr>
          <p:nvPr/>
        </p:nvPicPr>
        <p:blipFill>
          <a:blip r:embed="rId4" cstate="print"/>
          <a:stretch>
            <a:fillRect/>
          </a:stretch>
        </p:blipFill>
        <p:spPr>
          <a:xfrm>
            <a:off x="4716016" y="260648"/>
            <a:ext cx="3456384" cy="2462674"/>
          </a:xfrm>
          <a:prstGeom prst="rect">
            <a:avLst/>
          </a:prstGeom>
        </p:spPr>
      </p:pic>
      <p:sp>
        <p:nvSpPr>
          <p:cNvPr id="8" name="7 - Ορθογώνιο"/>
          <p:cNvSpPr/>
          <p:nvPr/>
        </p:nvSpPr>
        <p:spPr>
          <a:xfrm>
            <a:off x="971600" y="6165304"/>
            <a:ext cx="2738250" cy="400110"/>
          </a:xfrm>
          <a:prstGeom prst="rect">
            <a:avLst/>
          </a:prstGeom>
          <a:effectLst>
            <a:outerShdw blurRad="50800" dist="38100" dir="2700000" algn="tl" rotWithShape="0">
              <a:prstClr val="black">
                <a:alpha val="40000"/>
              </a:prstClr>
            </a:outerShdw>
          </a:effectLst>
        </p:spPr>
        <p:txBody>
          <a:bodyPr wrap="none">
            <a:spAutoFit/>
          </a:bodyPr>
          <a:lstStyle/>
          <a:p>
            <a:r>
              <a:rPr lang="el-GR" sz="2000" dirty="0" smtClean="0"/>
              <a:t>Μπάρμπα </a:t>
            </a:r>
            <a:r>
              <a:rPr lang="el-GR" sz="2000" dirty="0" err="1" smtClean="0"/>
              <a:t>Μυτούσης</a:t>
            </a:r>
            <a:endParaRPr lang="el-GR" sz="2000" dirty="0"/>
          </a:p>
        </p:txBody>
      </p:sp>
      <p:sp>
        <p:nvSpPr>
          <p:cNvPr id="11" name="10 - Ορθογώνιο"/>
          <p:cNvSpPr/>
          <p:nvPr/>
        </p:nvSpPr>
        <p:spPr>
          <a:xfrm>
            <a:off x="5220072" y="2852936"/>
            <a:ext cx="3240360" cy="400110"/>
          </a:xfrm>
          <a:prstGeom prst="rect">
            <a:avLst/>
          </a:prstGeom>
          <a:effectLst>
            <a:outerShdw blurRad="50800" dist="38100" dir="2700000" algn="tl" rotWithShape="0">
              <a:prstClr val="black">
                <a:alpha val="40000"/>
              </a:prstClr>
            </a:outerShdw>
          </a:effectLst>
        </p:spPr>
        <p:txBody>
          <a:bodyPr wrap="square">
            <a:spAutoFit/>
          </a:bodyPr>
          <a:lstStyle/>
          <a:p>
            <a:r>
              <a:rPr lang="el-GR" sz="2000" dirty="0" smtClean="0"/>
              <a:t>Συμμαθήτριες 1938</a:t>
            </a:r>
            <a:endParaRPr lang="el-GR" sz="2000" dirty="0"/>
          </a:p>
        </p:txBody>
      </p:sp>
      <p:sp>
        <p:nvSpPr>
          <p:cNvPr id="12" name="11 - Ορθογώνιο"/>
          <p:cNvSpPr/>
          <p:nvPr/>
        </p:nvSpPr>
        <p:spPr>
          <a:xfrm>
            <a:off x="5508104" y="6165304"/>
            <a:ext cx="2664296" cy="400110"/>
          </a:xfrm>
          <a:prstGeom prst="rect">
            <a:avLst/>
          </a:prstGeom>
          <a:effectLst>
            <a:outerShdw blurRad="50800" dist="38100" dir="2700000" algn="tl" rotWithShape="0">
              <a:prstClr val="black">
                <a:alpha val="40000"/>
              </a:prstClr>
            </a:outerShdw>
          </a:effectLst>
        </p:spPr>
        <p:txBody>
          <a:bodyPr wrap="square">
            <a:spAutoFit/>
          </a:bodyPr>
          <a:lstStyle/>
          <a:p>
            <a:r>
              <a:rPr lang="el-GR" sz="2000" dirty="0" smtClean="0"/>
              <a:t>Θεατρική ομάδα</a:t>
            </a:r>
            <a:endParaRPr lang="el-GR" sz="2000" dirty="0"/>
          </a:p>
        </p:txBody>
      </p:sp>
      <p:pic>
        <p:nvPicPr>
          <p:cNvPr id="15" name="14 - Εικόνα" descr="03_Maroussi_school_1934-150x150.jpg"/>
          <p:cNvPicPr>
            <a:picLocks noChangeAspect="1"/>
          </p:cNvPicPr>
          <p:nvPr/>
        </p:nvPicPr>
        <p:blipFill>
          <a:blip r:embed="rId5" cstate="print"/>
          <a:stretch>
            <a:fillRect/>
          </a:stretch>
        </p:blipFill>
        <p:spPr>
          <a:xfrm>
            <a:off x="611560" y="836712"/>
            <a:ext cx="2952328" cy="2088232"/>
          </a:xfrm>
          <a:prstGeom prst="rect">
            <a:avLst/>
          </a:prstGeom>
        </p:spPr>
      </p:pic>
      <p:sp>
        <p:nvSpPr>
          <p:cNvPr id="16" name="15 - Ορθογώνιο"/>
          <p:cNvSpPr/>
          <p:nvPr/>
        </p:nvSpPr>
        <p:spPr>
          <a:xfrm>
            <a:off x="755576" y="2996952"/>
            <a:ext cx="3024336" cy="400110"/>
          </a:xfrm>
          <a:prstGeom prst="rect">
            <a:avLst/>
          </a:prstGeom>
          <a:effectLst>
            <a:outerShdw blurRad="50800" dist="38100" dir="2700000" algn="tl" rotWithShape="0">
              <a:prstClr val="black">
                <a:alpha val="40000"/>
              </a:prstClr>
            </a:outerShdw>
          </a:effectLst>
        </p:spPr>
        <p:txBody>
          <a:bodyPr wrap="square">
            <a:spAutoFit/>
          </a:bodyPr>
          <a:lstStyle/>
          <a:p>
            <a:r>
              <a:rPr lang="el-GR" sz="2000" dirty="0" smtClean="0"/>
              <a:t>Συμμαθήτριες 1934</a:t>
            </a:r>
            <a:endParaRPr lang="el-GR" sz="2000" dirty="0"/>
          </a:p>
        </p:txBody>
      </p:sp>
    </p:spTree>
    <p:extLst>
      <p:ext uri="{BB962C8B-B14F-4D97-AF65-F5344CB8AC3E}">
        <p14:creationId xmlns:p14="http://schemas.microsoft.com/office/powerpoint/2010/main" val="3917560340"/>
      </p:ext>
    </p:extLst>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88640"/>
            <a:ext cx="8352928" cy="1938992"/>
          </a:xfrm>
          <a:prstGeom prst="rect">
            <a:avLst/>
          </a:prstGeom>
        </p:spPr>
        <p:txBody>
          <a:bodyPr wrap="square">
            <a:spAutoFit/>
          </a:bodyPr>
          <a:lstStyle/>
          <a:p>
            <a:r>
              <a:rPr lang="el-GR" sz="2400" b="1" dirty="0" smtClean="0"/>
              <a:t>Στο υπόλοιπο κείμενο η </a:t>
            </a:r>
            <a:r>
              <a:rPr lang="el-GR" sz="2400" b="1" dirty="0" err="1" smtClean="0">
                <a:solidFill>
                  <a:schemeClr val="bg1">
                    <a:lumMod val="95000"/>
                    <a:lumOff val="5000"/>
                  </a:schemeClr>
                </a:solidFill>
              </a:rPr>
              <a:t>Ζέη</a:t>
            </a:r>
            <a:r>
              <a:rPr lang="el-GR" sz="2400" b="1" dirty="0" smtClean="0"/>
              <a:t> αφηγείται προσφέροντας πολύτιμες μαρτυρίες για τους πολιτικούς και καλλιτεχνικούς κύκλους της Αθήνας, τον “Ίκαρο”, το “Θέατρο Τέχνης”, την Κατοχή και τον Εμφύλιο που ξεκινούσε</a:t>
            </a:r>
            <a:r>
              <a:rPr lang="el-GR" dirty="0" smtClean="0"/>
              <a:t>.</a:t>
            </a:r>
            <a:endParaRPr lang="el-GR" dirty="0"/>
          </a:p>
        </p:txBody>
      </p:sp>
      <p:sp>
        <p:nvSpPr>
          <p:cNvPr id="3" name="2 - Ορθογώνιο"/>
          <p:cNvSpPr/>
          <p:nvPr/>
        </p:nvSpPr>
        <p:spPr>
          <a:xfrm>
            <a:off x="611560" y="3441680"/>
            <a:ext cx="7992888" cy="3416320"/>
          </a:xfrm>
          <a:prstGeom prst="rect">
            <a:avLst/>
          </a:prstGeom>
        </p:spPr>
        <p:txBody>
          <a:bodyPr wrap="square">
            <a:spAutoFit/>
          </a:bodyPr>
          <a:lstStyle/>
          <a:p>
            <a:r>
              <a:rPr lang="el-GR" sz="2400" b="1" dirty="0" smtClean="0"/>
              <a:t>Η διήγηση σταματά το Νοέμβρη του 1945, την ημέρα του γάμου της και λίγο πριν πάρει τον δρόμο της εξορίας που θα την οδηγήσει μαζί με τον </a:t>
            </a:r>
            <a:r>
              <a:rPr lang="el-GR" sz="2400" b="1" dirty="0" smtClean="0">
                <a:solidFill>
                  <a:schemeClr val="bg1">
                    <a:lumMod val="95000"/>
                    <a:lumOff val="5000"/>
                  </a:schemeClr>
                </a:solidFill>
              </a:rPr>
              <a:t>Γιώργο </a:t>
            </a:r>
            <a:r>
              <a:rPr lang="el-GR" sz="2400" b="1" dirty="0" err="1" smtClean="0">
                <a:solidFill>
                  <a:schemeClr val="bg1">
                    <a:lumMod val="95000"/>
                    <a:lumOff val="5000"/>
                  </a:schemeClr>
                </a:solidFill>
              </a:rPr>
              <a:t>Σεβαστίκογλου</a:t>
            </a:r>
            <a:r>
              <a:rPr lang="el-GR" sz="2400" b="1" dirty="0" smtClean="0">
                <a:solidFill>
                  <a:schemeClr val="bg1">
                    <a:lumMod val="95000"/>
                    <a:lumOff val="5000"/>
                  </a:schemeClr>
                </a:solidFill>
              </a:rPr>
              <a:t> </a:t>
            </a:r>
            <a:r>
              <a:rPr lang="el-GR" sz="2400" b="1" dirty="0" smtClean="0"/>
              <a:t>στη Σοβιετική Ένωση. "Τα υπόλοιπα τα έχω ήδη γράψει στην Αρραβωνιαστικιά του Αχιλλέα", λέει και δίνει πάσα σε όποιον δεν έχει διαβάσει το εξαιρετικό της μυθιστόρημα που καλύπτει τις επόμενες δεκαετίες</a:t>
            </a:r>
            <a:r>
              <a:rPr lang="el-GR" dirty="0" smtClean="0"/>
              <a:t>.</a:t>
            </a:r>
            <a:endParaRPr lang="el-GR" dirty="0"/>
          </a:p>
        </p:txBody>
      </p:sp>
      <p:sp>
        <p:nvSpPr>
          <p:cNvPr id="4" name="3 - Ορθογώνιο"/>
          <p:cNvSpPr/>
          <p:nvPr/>
        </p:nvSpPr>
        <p:spPr>
          <a:xfrm>
            <a:off x="539552" y="2204864"/>
            <a:ext cx="8208912" cy="1200329"/>
          </a:xfrm>
          <a:prstGeom prst="rect">
            <a:avLst/>
          </a:prstGeom>
        </p:spPr>
        <p:txBody>
          <a:bodyPr wrap="square">
            <a:spAutoFit/>
          </a:bodyPr>
          <a:lstStyle/>
          <a:p>
            <a:r>
              <a:rPr lang="el-GR" sz="2400" b="1" dirty="0" smtClean="0"/>
              <a:t>Στις σελίδες του βιβλίου υπάρχει πλούσιο φωτογραφικό υλικό από το αρχείο της συγγραφέα</a:t>
            </a:r>
            <a:r>
              <a:rPr lang="el-GR" dirty="0" smtClean="0"/>
              <a:t>.</a:t>
            </a:r>
            <a:endParaRPr lang="el-GR" dirty="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2-23-5-thumb-medium"/>
          <p:cNvPicPr>
            <a:picLocks noChangeAspect="1" noChangeArrowheads="1"/>
          </p:cNvPicPr>
          <p:nvPr/>
        </p:nvPicPr>
        <p:blipFill>
          <a:blip r:embed="rId2" cstate="print"/>
          <a:srcRect/>
          <a:stretch>
            <a:fillRect/>
          </a:stretch>
        </p:blipFill>
        <p:spPr bwMode="auto">
          <a:xfrm>
            <a:off x="467544" y="260648"/>
            <a:ext cx="3528392" cy="2304256"/>
          </a:xfrm>
          <a:prstGeom prst="rect">
            <a:avLst/>
          </a:prstGeom>
          <a:noFill/>
        </p:spPr>
      </p:pic>
      <p:sp>
        <p:nvSpPr>
          <p:cNvPr id="3" name="2 - Ορθογώνιο"/>
          <p:cNvSpPr/>
          <p:nvPr/>
        </p:nvSpPr>
        <p:spPr>
          <a:xfrm>
            <a:off x="395536" y="2708920"/>
            <a:ext cx="3744416" cy="1200329"/>
          </a:xfrm>
          <a:prstGeom prst="rect">
            <a:avLst/>
          </a:prstGeom>
          <a:effectLst>
            <a:outerShdw blurRad="50800" dist="38100" dir="2700000" algn="tl" rotWithShape="0">
              <a:prstClr val="black">
                <a:alpha val="40000"/>
              </a:prstClr>
            </a:outerShdw>
          </a:effectLst>
        </p:spPr>
        <p:txBody>
          <a:bodyPr wrap="square">
            <a:spAutoFit/>
          </a:bodyPr>
          <a:lstStyle/>
          <a:p>
            <a:r>
              <a:rPr lang="el-GR" dirty="0" smtClean="0"/>
              <a:t>Στη Λάρισα, στο θέατρο, μετά τα γεγονότα του Δεκέμβρη ’44 με την Καίτη Ντιριντάουα και την Αλέκα </a:t>
            </a:r>
            <a:r>
              <a:rPr lang="el-GR" dirty="0" err="1" smtClean="0"/>
              <a:t>Παΐζη</a:t>
            </a:r>
            <a:endParaRPr lang="el-GR" dirty="0"/>
          </a:p>
        </p:txBody>
      </p:sp>
      <p:pic>
        <p:nvPicPr>
          <p:cNvPr id="4" name="Picture 4" descr="22-23-8--2-thumb-medium"/>
          <p:cNvPicPr>
            <a:picLocks noChangeAspect="1" noChangeArrowheads="1"/>
          </p:cNvPicPr>
          <p:nvPr/>
        </p:nvPicPr>
        <p:blipFill>
          <a:blip r:embed="rId3" cstate="print"/>
          <a:srcRect/>
          <a:stretch>
            <a:fillRect/>
          </a:stretch>
        </p:blipFill>
        <p:spPr bwMode="auto">
          <a:xfrm>
            <a:off x="4499992" y="332656"/>
            <a:ext cx="4032448" cy="1895476"/>
          </a:xfrm>
          <a:prstGeom prst="rect">
            <a:avLst/>
          </a:prstGeom>
          <a:noFill/>
        </p:spPr>
      </p:pic>
      <p:sp>
        <p:nvSpPr>
          <p:cNvPr id="5" name="4 - Ορθογώνιο"/>
          <p:cNvSpPr/>
          <p:nvPr/>
        </p:nvSpPr>
        <p:spPr>
          <a:xfrm>
            <a:off x="4572000" y="2348880"/>
            <a:ext cx="4572000" cy="923330"/>
          </a:xfrm>
          <a:prstGeom prst="rect">
            <a:avLst/>
          </a:prstGeom>
          <a:effectLst>
            <a:outerShdw blurRad="50800" dist="38100" dir="2700000" algn="tl" rotWithShape="0">
              <a:prstClr val="black">
                <a:alpha val="40000"/>
              </a:prstClr>
            </a:outerShdw>
          </a:effectLst>
        </p:spPr>
        <p:txBody>
          <a:bodyPr>
            <a:spAutoFit/>
          </a:bodyPr>
          <a:lstStyle/>
          <a:p>
            <a:r>
              <a:rPr lang="el-GR" dirty="0" smtClean="0"/>
              <a:t>1946. Μεταξύ άλλων, ο Μάνος Χατζιδάκις, η Αλέκα </a:t>
            </a:r>
            <a:r>
              <a:rPr lang="el-GR" dirty="0" err="1" smtClean="0"/>
              <a:t>Παΐζη</a:t>
            </a:r>
            <a:r>
              <a:rPr lang="el-GR" dirty="0" smtClean="0"/>
              <a:t> και όρθιος επάνω ο Γιώργος </a:t>
            </a:r>
            <a:r>
              <a:rPr lang="el-GR" dirty="0" err="1" smtClean="0"/>
              <a:t>Σεβαστίκογλου</a:t>
            </a:r>
            <a:endParaRPr lang="el-GR" dirty="0"/>
          </a:p>
        </p:txBody>
      </p:sp>
      <p:pic>
        <p:nvPicPr>
          <p:cNvPr id="6" name="5 - Εικόνα" descr="16_alki-kaiti_diridaoua-aspasia_papathanassiou_Larissa_dekemvris_44-150x150.jpg"/>
          <p:cNvPicPr>
            <a:picLocks noChangeAspect="1"/>
          </p:cNvPicPr>
          <p:nvPr/>
        </p:nvPicPr>
        <p:blipFill>
          <a:blip r:embed="rId4" cstate="print"/>
          <a:stretch>
            <a:fillRect/>
          </a:stretch>
        </p:blipFill>
        <p:spPr>
          <a:xfrm>
            <a:off x="395536" y="4221088"/>
            <a:ext cx="3240360" cy="1788790"/>
          </a:xfrm>
          <a:prstGeom prst="rect">
            <a:avLst/>
          </a:prstGeom>
        </p:spPr>
      </p:pic>
      <p:sp>
        <p:nvSpPr>
          <p:cNvPr id="7" name="6 - Ορθογώνιο"/>
          <p:cNvSpPr/>
          <p:nvPr/>
        </p:nvSpPr>
        <p:spPr>
          <a:xfrm>
            <a:off x="611560" y="6165304"/>
            <a:ext cx="986167" cy="369332"/>
          </a:xfrm>
          <a:prstGeom prst="rect">
            <a:avLst/>
          </a:prstGeom>
          <a:effectLst>
            <a:outerShdw blurRad="50800" dist="38100" dir="2700000" algn="tl" rotWithShape="0">
              <a:prstClr val="black">
                <a:alpha val="40000"/>
              </a:prstClr>
            </a:outerShdw>
          </a:effectLst>
        </p:spPr>
        <p:txBody>
          <a:bodyPr wrap="none">
            <a:spAutoFit/>
          </a:bodyPr>
          <a:lstStyle/>
          <a:p>
            <a:r>
              <a:rPr lang="el-GR" dirty="0" smtClean="0"/>
              <a:t>Λάρισα</a:t>
            </a:r>
            <a:endParaRPr lang="el-GR" dirty="0"/>
          </a:p>
        </p:txBody>
      </p:sp>
      <p:sp>
        <p:nvSpPr>
          <p:cNvPr id="8" name="7 - Ορθογώνιο"/>
          <p:cNvSpPr/>
          <p:nvPr/>
        </p:nvSpPr>
        <p:spPr>
          <a:xfrm>
            <a:off x="1547664" y="6165304"/>
            <a:ext cx="1938351" cy="369332"/>
          </a:xfrm>
          <a:prstGeom prst="rect">
            <a:avLst/>
          </a:prstGeom>
          <a:effectLst>
            <a:outerShdw blurRad="50800" dist="38100" dir="2700000" algn="tl" rotWithShape="0">
              <a:prstClr val="black">
                <a:alpha val="40000"/>
              </a:prstClr>
            </a:outerShdw>
          </a:effectLst>
        </p:spPr>
        <p:txBody>
          <a:bodyPr wrap="none">
            <a:spAutoFit/>
          </a:bodyPr>
          <a:lstStyle/>
          <a:p>
            <a:r>
              <a:rPr lang="el-GR" dirty="0" smtClean="0"/>
              <a:t>Δεκέμβρης ’44 </a:t>
            </a:r>
            <a:endParaRPr lang="el-GR" dirty="0"/>
          </a:p>
        </p:txBody>
      </p:sp>
      <p:pic>
        <p:nvPicPr>
          <p:cNvPr id="9" name="8 - Εικόνα" descr="21_alki-elli_labeti-150x150.jpg"/>
          <p:cNvPicPr>
            <a:picLocks noChangeAspect="1"/>
          </p:cNvPicPr>
          <p:nvPr/>
        </p:nvPicPr>
        <p:blipFill>
          <a:blip r:embed="rId5" cstate="print"/>
          <a:stretch>
            <a:fillRect/>
          </a:stretch>
        </p:blipFill>
        <p:spPr>
          <a:xfrm>
            <a:off x="4572000" y="3789040"/>
            <a:ext cx="3744416" cy="2232248"/>
          </a:xfrm>
          <a:prstGeom prst="rect">
            <a:avLst/>
          </a:prstGeom>
        </p:spPr>
      </p:pic>
      <p:sp>
        <p:nvSpPr>
          <p:cNvPr id="10" name="9 - Ορθογώνιο"/>
          <p:cNvSpPr/>
          <p:nvPr/>
        </p:nvSpPr>
        <p:spPr>
          <a:xfrm>
            <a:off x="4932040" y="6165304"/>
            <a:ext cx="2706190" cy="369332"/>
          </a:xfrm>
          <a:prstGeom prst="rect">
            <a:avLst/>
          </a:prstGeom>
          <a:effectLst>
            <a:outerShdw blurRad="50800" dist="38100" dir="2700000" algn="tl" rotWithShape="0">
              <a:prstClr val="black">
                <a:alpha val="40000"/>
              </a:prstClr>
            </a:outerShdw>
          </a:effectLst>
        </p:spPr>
        <p:txBody>
          <a:bodyPr wrap="none">
            <a:spAutoFit/>
          </a:bodyPr>
          <a:lstStyle/>
          <a:p>
            <a:r>
              <a:rPr lang="el-GR" dirty="0" smtClean="0"/>
              <a:t>Με την Έλλη Λαμπέτη</a:t>
            </a:r>
            <a:endParaRPr lang="el-GR" dirty="0"/>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692696"/>
            <a:ext cx="4824536" cy="1477328"/>
          </a:xfrm>
          <a:prstGeom prst="rect">
            <a:avLst/>
          </a:prstGeom>
        </p:spPr>
        <p:txBody>
          <a:bodyPr wrap="square">
            <a:spAutoFit/>
          </a:bodyPr>
          <a:lstStyle/>
          <a:p>
            <a:r>
              <a:rPr lang="el-GR" b="1" dirty="0" smtClean="0"/>
              <a:t>Το 1943, και ενώ φοιτούσε στην δραματική σχολή, γνώρισε τον μελλοντικό της σύζυγο, το θεατρικό συγγραφέα Γιώργο </a:t>
            </a:r>
            <a:r>
              <a:rPr lang="el-GR" b="1" dirty="0" err="1" smtClean="0"/>
              <a:t>Σεβαστίκογλου</a:t>
            </a:r>
            <a:r>
              <a:rPr lang="el-GR" b="1" dirty="0" smtClean="0"/>
              <a:t> με τον οποίο παντρεύτηκε το 1945. </a:t>
            </a:r>
            <a:endParaRPr lang="el-GR" b="1" dirty="0"/>
          </a:p>
        </p:txBody>
      </p:sp>
      <p:pic>
        <p:nvPicPr>
          <p:cNvPr id="3" name="Εικόνα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5536" y="2708920"/>
            <a:ext cx="3886419" cy="2642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 Ορθογώνιο"/>
          <p:cNvSpPr/>
          <p:nvPr/>
        </p:nvSpPr>
        <p:spPr>
          <a:xfrm>
            <a:off x="5508104" y="1268760"/>
            <a:ext cx="3150096" cy="923330"/>
          </a:xfrm>
          <a:prstGeom prst="rect">
            <a:avLst/>
          </a:prstGeom>
        </p:spPr>
        <p:txBody>
          <a:bodyPr wrap="square">
            <a:spAutoFit/>
          </a:bodyPr>
          <a:lstStyle/>
          <a:p>
            <a:r>
              <a:rPr lang="el-GR" b="1" dirty="0" smtClean="0"/>
              <a:t>Απέκτησαν δύο παιδιά, την Ειρήνη και τον Πέτρο.</a:t>
            </a:r>
          </a:p>
        </p:txBody>
      </p:sp>
      <p:pic>
        <p:nvPicPr>
          <p:cNvPr id="5" name="4 - Εικόνα" descr="08_Krimaia_summer_1964.jpg"/>
          <p:cNvPicPr>
            <a:picLocks noChangeAspect="1"/>
          </p:cNvPicPr>
          <p:nvPr/>
        </p:nvPicPr>
        <p:blipFill>
          <a:blip r:embed="rId4" cstate="print"/>
          <a:stretch>
            <a:fillRect/>
          </a:stretch>
        </p:blipFill>
        <p:spPr>
          <a:xfrm>
            <a:off x="5724128" y="2564904"/>
            <a:ext cx="2583456" cy="1714880"/>
          </a:xfrm>
          <a:prstGeom prst="rect">
            <a:avLst/>
          </a:prstGeom>
        </p:spPr>
      </p:pic>
      <p:sp>
        <p:nvSpPr>
          <p:cNvPr id="6" name="5 - Ορθογώνιο"/>
          <p:cNvSpPr/>
          <p:nvPr/>
        </p:nvSpPr>
        <p:spPr>
          <a:xfrm>
            <a:off x="4499992" y="5085184"/>
            <a:ext cx="4427984" cy="923330"/>
          </a:xfrm>
          <a:prstGeom prst="rect">
            <a:avLst/>
          </a:prstGeom>
        </p:spPr>
        <p:txBody>
          <a:bodyPr wrap="square">
            <a:spAutoFit/>
          </a:bodyPr>
          <a:lstStyle/>
          <a:p>
            <a:r>
              <a:rPr lang="el-GR" b="1" dirty="0" smtClean="0">
                <a:solidFill>
                  <a:schemeClr val="bg1">
                    <a:lumMod val="95000"/>
                    <a:lumOff val="5000"/>
                  </a:schemeClr>
                </a:solidFill>
              </a:rPr>
              <a:t>Έφυγε από τη ζωή πλήρης ημερών στις 27 Φεβρουαρίου 2020</a:t>
            </a:r>
            <a:endParaRPr lang="el-GR" dirty="0">
              <a:solidFill>
                <a:schemeClr val="bg1">
                  <a:lumMod val="95000"/>
                  <a:lumOff val="5000"/>
                </a:schemeClr>
              </a:solidFill>
            </a:endParaRPr>
          </a:p>
        </p:txBody>
      </p:sp>
    </p:spTree>
  </p:cSld>
  <p:clrMapOvr>
    <a:masterClrMapping/>
  </p:clrMapOvr>
  <p:transition spd="med">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197346"/>
            <a:ext cx="8964488" cy="6186309"/>
          </a:xfrm>
          <a:prstGeom prst="rect">
            <a:avLst/>
          </a:prstGeom>
        </p:spPr>
        <p:txBody>
          <a:bodyPr wrap="square">
            <a:spAutoFit/>
          </a:bodyPr>
          <a:lstStyle/>
          <a:p>
            <a:r>
              <a:rPr lang="el-GR" sz="2300" b="1" dirty="0" smtClean="0">
                <a:solidFill>
                  <a:schemeClr val="bg1"/>
                </a:solidFill>
              </a:rPr>
              <a:t>Μνήμη και πολλή αγάπη χρειάστηκε για να γράψω την ιστορία της ζωής μου. Στο μυθιστόρημα μπορείς να λες </a:t>
            </a:r>
            <a:r>
              <a:rPr lang="el-GR" sz="2300" b="1" dirty="0" err="1" smtClean="0">
                <a:solidFill>
                  <a:schemeClr val="bg1"/>
                </a:solidFill>
              </a:rPr>
              <a:t>ό,τι</a:t>
            </a:r>
            <a:r>
              <a:rPr lang="el-GR" sz="2300" b="1" dirty="0" smtClean="0">
                <a:solidFill>
                  <a:schemeClr val="bg1"/>
                </a:solidFill>
              </a:rPr>
              <a:t> φαντάζεσαι, να κινείς τους </a:t>
            </a:r>
            <a:r>
              <a:rPr lang="el-GR" sz="2300" b="1" dirty="0" err="1" smtClean="0">
                <a:solidFill>
                  <a:schemeClr val="bg1"/>
                </a:solidFill>
              </a:rPr>
              <a:t>ήρωές</a:t>
            </a:r>
            <a:r>
              <a:rPr lang="el-GR" sz="2300" b="1" dirty="0" smtClean="0">
                <a:solidFill>
                  <a:schemeClr val="bg1"/>
                </a:solidFill>
              </a:rPr>
              <a:t> σου όπως θέλεις, να τους βάζεις να λένε </a:t>
            </a:r>
            <a:r>
              <a:rPr lang="el-GR" sz="2300" b="1" dirty="0" err="1" smtClean="0">
                <a:solidFill>
                  <a:schemeClr val="bg1"/>
                </a:solidFill>
              </a:rPr>
              <a:t>ό,τι</a:t>
            </a:r>
            <a:r>
              <a:rPr lang="el-GR" sz="2300" b="1" dirty="0" smtClean="0">
                <a:solidFill>
                  <a:schemeClr val="bg1"/>
                </a:solidFill>
              </a:rPr>
              <a:t> σκέφτεσαι εσύ. Όταν όμως τα πρόσωπα είναι αληθινά, δεν γίνεται ούτε </a:t>
            </a:r>
            <a:r>
              <a:rPr lang="el-GR" sz="2300" b="1" dirty="0" err="1" smtClean="0">
                <a:solidFill>
                  <a:schemeClr val="bg1"/>
                </a:solidFill>
              </a:rPr>
              <a:t>τοσοδά</a:t>
            </a:r>
            <a:r>
              <a:rPr lang="el-GR" sz="2300" b="1" dirty="0" smtClean="0">
                <a:solidFill>
                  <a:schemeClr val="bg1"/>
                </a:solidFill>
              </a:rPr>
              <a:t> να λαθέψεις, μια και κανείς τους δεν μπορεί πια να σε επιβεβαιώσει ή να σε διαψεύσει. Ευτυχώς που υπάρχει η αδελφή μου και η μνήμη της είναι αλάνθαστη και η ζωή της μπλέκεται με τη δική μου. Μόλις διάβασε αυτά που έγραψα μου είπε: «Έτσι ζήσαμε, έτσι ήταν αυτοί που γνωρίσαμε και αγαπήσαμε». «Τώρα» της λέω, «που ξαναθυμήθηκες την ιστορία μας θα ‘θελες να είχαμε ζήσει μια άλλη ζωή;» «Με τίποτα» μου αποκρίθηκε αυθόρμητα. «Με τίποτα» συμπλήρωσα κι εγώ.</a:t>
            </a:r>
            <a:endParaRPr lang="el-GR" sz="2300" b="1" dirty="0" smtClean="0"/>
          </a:p>
          <a:p>
            <a:r>
              <a:rPr lang="el-GR" sz="2300" b="1" dirty="0" smtClean="0"/>
              <a:t/>
            </a:r>
            <a:br>
              <a:rPr lang="el-GR" sz="2300" b="1" dirty="0" smtClean="0"/>
            </a:br>
            <a:r>
              <a:rPr lang="el-GR" sz="2300" b="1" dirty="0" smtClean="0"/>
              <a:t>                                                            </a:t>
            </a:r>
            <a:r>
              <a:rPr lang="el-GR" sz="2800" b="1" dirty="0" err="1" smtClean="0"/>
              <a:t>Άλκη</a:t>
            </a:r>
            <a:r>
              <a:rPr lang="el-GR" sz="2800" b="1" dirty="0" smtClean="0"/>
              <a:t> </a:t>
            </a:r>
            <a:r>
              <a:rPr lang="el-GR" sz="2800" b="1" dirty="0" err="1" smtClean="0"/>
              <a:t>Ζέη</a:t>
            </a:r>
            <a:endParaRPr lang="el-GR" sz="2800" b="1" dirty="0" smtClean="0"/>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75725"/>
            <a:ext cx="8712968" cy="521028"/>
          </a:xfrm>
        </p:spPr>
        <p:txBody>
          <a:bodyPr/>
          <a:lstStyle/>
          <a:p>
            <a:pPr algn="ctr"/>
            <a:r>
              <a:rPr lang="el-GR" b="1" dirty="0">
                <a:solidFill>
                  <a:prstClr val="black">
                    <a:lumMod val="85000"/>
                    <a:lumOff val="15000"/>
                  </a:prstClr>
                </a:solidFill>
              </a:rPr>
              <a:t>ΑΛΚΗ ΖΕΗ  </a:t>
            </a:r>
            <a:r>
              <a:rPr lang="el-GR" b="1" dirty="0" smtClean="0">
                <a:solidFill>
                  <a:prstClr val="black">
                    <a:lumMod val="85000"/>
                    <a:lumOff val="15000"/>
                  </a:prstClr>
                </a:solidFill>
              </a:rPr>
              <a:t>- ΤΟ ΕΡΓΟ ΤΗΣ </a:t>
            </a:r>
            <a:endParaRPr lang="el-GR" dirty="0"/>
          </a:p>
        </p:txBody>
      </p:sp>
      <p:sp>
        <p:nvSpPr>
          <p:cNvPr id="3" name="Θέση περιεχομένου 2"/>
          <p:cNvSpPr>
            <a:spLocks noGrp="1"/>
          </p:cNvSpPr>
          <p:nvPr>
            <p:ph idx="1"/>
          </p:nvPr>
        </p:nvSpPr>
        <p:spPr>
          <a:xfrm>
            <a:off x="395536" y="1340768"/>
            <a:ext cx="8496944" cy="5112567"/>
          </a:xfrm>
        </p:spPr>
        <p:txBody>
          <a:bodyPr>
            <a:normAutofit/>
          </a:bodyPr>
          <a:lstStyle/>
          <a:p>
            <a:pPr marL="0" indent="0">
              <a:buNone/>
            </a:pPr>
            <a:endParaRPr lang="el-GR" dirty="0"/>
          </a:p>
          <a:p>
            <a:pPr algn="ctr">
              <a:buFont typeface="Wingdings" panose="05000000000000000000" pitchFamily="2" charset="2"/>
              <a:buChar char="q"/>
            </a:pPr>
            <a:r>
              <a:rPr lang="el-GR" sz="2400" b="1" dirty="0" smtClean="0"/>
              <a:t>Ο </a:t>
            </a:r>
            <a:r>
              <a:rPr lang="el-GR" sz="2400" b="1" dirty="0"/>
              <a:t>καθαρός τρόπος γραφής </a:t>
            </a:r>
            <a:r>
              <a:rPr lang="el-GR" sz="2400" b="1" dirty="0" smtClean="0"/>
              <a:t>της</a:t>
            </a:r>
          </a:p>
          <a:p>
            <a:pPr algn="ctr">
              <a:buFont typeface="Wingdings" panose="05000000000000000000" pitchFamily="2" charset="2"/>
              <a:buChar char="q"/>
            </a:pPr>
            <a:r>
              <a:rPr lang="el-GR" sz="2400" b="1" dirty="0" smtClean="0"/>
              <a:t> Η γλωσσική αρτιότητα</a:t>
            </a:r>
          </a:p>
          <a:p>
            <a:pPr algn="ctr">
              <a:buFont typeface="Wingdings" panose="05000000000000000000" pitchFamily="2" charset="2"/>
              <a:buChar char="q"/>
            </a:pPr>
            <a:r>
              <a:rPr lang="el-GR" sz="2400" b="1" dirty="0" smtClean="0"/>
              <a:t>Η κριτική </a:t>
            </a:r>
            <a:r>
              <a:rPr lang="el-GR" sz="2400" b="1" dirty="0"/>
              <a:t>στάση απέναντι σε πρόσωπα και </a:t>
            </a:r>
            <a:r>
              <a:rPr lang="el-GR" sz="2400" b="1" dirty="0" smtClean="0"/>
              <a:t>καταστάσεις</a:t>
            </a:r>
          </a:p>
          <a:p>
            <a:pPr algn="ctr">
              <a:buFont typeface="Wingdings" panose="05000000000000000000" pitchFamily="2" charset="2"/>
              <a:buChar char="q"/>
            </a:pPr>
            <a:r>
              <a:rPr lang="el-GR" sz="2400" b="1" dirty="0" smtClean="0"/>
              <a:t> </a:t>
            </a:r>
            <a:r>
              <a:rPr lang="el-GR" sz="2400" b="1" dirty="0"/>
              <a:t>Τ</a:t>
            </a:r>
            <a:r>
              <a:rPr lang="el-GR" sz="2400" b="1" dirty="0" smtClean="0"/>
              <a:t>ο χιούμορ</a:t>
            </a:r>
          </a:p>
          <a:p>
            <a:pPr algn="ctr">
              <a:buFont typeface="Wingdings" panose="05000000000000000000" pitchFamily="2" charset="2"/>
              <a:buChar char="q"/>
            </a:pPr>
            <a:r>
              <a:rPr lang="el-GR" sz="2400" b="1" dirty="0"/>
              <a:t>Η</a:t>
            </a:r>
            <a:r>
              <a:rPr lang="el-GR" sz="2400" b="1" dirty="0" smtClean="0"/>
              <a:t> </a:t>
            </a:r>
            <a:r>
              <a:rPr lang="el-GR" sz="2400" b="1" dirty="0"/>
              <a:t>διεισδυτική ματιά στα </a:t>
            </a:r>
            <a:r>
              <a:rPr lang="el-GR" sz="2400" b="1" dirty="0" smtClean="0"/>
              <a:t>γεγονότα</a:t>
            </a:r>
          </a:p>
          <a:p>
            <a:pPr marL="0" indent="0" algn="ctr">
              <a:buNone/>
            </a:pPr>
            <a:r>
              <a:rPr lang="el-GR" b="1" dirty="0" smtClean="0"/>
              <a:t> </a:t>
            </a:r>
            <a:r>
              <a:rPr lang="el-GR" sz="2000" b="1" dirty="0">
                <a:solidFill>
                  <a:schemeClr val="bg1">
                    <a:lumMod val="85000"/>
                    <a:lumOff val="15000"/>
                  </a:schemeClr>
                </a:solidFill>
              </a:rPr>
              <a:t>Ε</a:t>
            </a:r>
            <a:r>
              <a:rPr lang="el-GR" sz="2000" b="1" dirty="0" smtClean="0">
                <a:solidFill>
                  <a:schemeClr val="bg1">
                    <a:lumMod val="85000"/>
                    <a:lumOff val="15000"/>
                  </a:schemeClr>
                </a:solidFill>
              </a:rPr>
              <a:t>ίναι </a:t>
            </a:r>
            <a:r>
              <a:rPr lang="el-GR" sz="2000" b="1" dirty="0">
                <a:solidFill>
                  <a:schemeClr val="bg1">
                    <a:lumMod val="85000"/>
                    <a:lumOff val="15000"/>
                  </a:schemeClr>
                </a:solidFill>
              </a:rPr>
              <a:t>τα χαρακτηριστικά των έργων της </a:t>
            </a:r>
            <a:r>
              <a:rPr lang="el-GR" sz="2000" b="1" dirty="0" err="1">
                <a:solidFill>
                  <a:schemeClr val="bg1">
                    <a:lumMod val="85000"/>
                    <a:lumOff val="15000"/>
                  </a:schemeClr>
                </a:solidFill>
              </a:rPr>
              <a:t>Άλκης</a:t>
            </a:r>
            <a:r>
              <a:rPr lang="el-GR" sz="2000" b="1" dirty="0">
                <a:solidFill>
                  <a:schemeClr val="bg1">
                    <a:lumMod val="85000"/>
                    <a:lumOff val="15000"/>
                  </a:schemeClr>
                </a:solidFill>
              </a:rPr>
              <a:t> </a:t>
            </a:r>
            <a:r>
              <a:rPr lang="el-GR" sz="2000" b="1" dirty="0" err="1">
                <a:solidFill>
                  <a:schemeClr val="bg1">
                    <a:lumMod val="85000"/>
                    <a:lumOff val="15000"/>
                  </a:schemeClr>
                </a:solidFill>
              </a:rPr>
              <a:t>Ζέη</a:t>
            </a:r>
            <a:r>
              <a:rPr lang="el-GR" sz="2000" b="1" dirty="0">
                <a:solidFill>
                  <a:schemeClr val="bg1">
                    <a:lumMod val="85000"/>
                    <a:lumOff val="15000"/>
                  </a:schemeClr>
                </a:solidFill>
              </a:rPr>
              <a:t> που </a:t>
            </a:r>
            <a:r>
              <a:rPr lang="el-GR" sz="2000" b="1" dirty="0" smtClean="0">
                <a:solidFill>
                  <a:schemeClr val="bg1">
                    <a:lumMod val="85000"/>
                    <a:lumOff val="15000"/>
                  </a:schemeClr>
                </a:solidFill>
              </a:rPr>
              <a:t>τα </a:t>
            </a:r>
            <a:r>
              <a:rPr lang="el-GR" sz="2000" b="1" dirty="0">
                <a:solidFill>
                  <a:schemeClr val="bg1">
                    <a:lumMod val="85000"/>
                    <a:lumOff val="15000"/>
                  </a:schemeClr>
                </a:solidFill>
              </a:rPr>
              <a:t>έχουν κάνει να </a:t>
            </a:r>
            <a:r>
              <a:rPr lang="el-GR" sz="2000" b="1" dirty="0" smtClean="0">
                <a:solidFill>
                  <a:schemeClr val="bg1">
                    <a:lumMod val="85000"/>
                    <a:lumOff val="15000"/>
                  </a:schemeClr>
                </a:solidFill>
              </a:rPr>
              <a:t>αγαπηθούν  </a:t>
            </a:r>
            <a:r>
              <a:rPr lang="el-GR" sz="2000" b="1" dirty="0">
                <a:solidFill>
                  <a:schemeClr val="bg1">
                    <a:lumMod val="85000"/>
                    <a:lumOff val="15000"/>
                  </a:schemeClr>
                </a:solidFill>
              </a:rPr>
              <a:t>από το ελληνικό και το ξένο αναγνωστικό κοινό. </a:t>
            </a:r>
            <a:endParaRPr lang="el-GR" sz="2000" dirty="0">
              <a:solidFill>
                <a:schemeClr val="bg1">
                  <a:lumMod val="85000"/>
                  <a:lumOff val="15000"/>
                </a:schemeClr>
              </a:solidFill>
            </a:endParaRPr>
          </a:p>
        </p:txBody>
      </p:sp>
    </p:spTree>
    <p:extLst>
      <p:ext uri="{BB962C8B-B14F-4D97-AF65-F5344CB8AC3E}">
        <p14:creationId xmlns:p14="http://schemas.microsoft.com/office/powerpoint/2010/main" val="2801485026"/>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3"/>
          <p:cNvSpPr txBox="1">
            <a:spLocks/>
          </p:cNvSpPr>
          <p:nvPr/>
        </p:nvSpPr>
        <p:spPr>
          <a:xfrm>
            <a:off x="395536" y="675725"/>
            <a:ext cx="8496944" cy="232995"/>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prstClr val="black">
                    <a:lumMod val="85000"/>
                    <a:lumOff val="15000"/>
                  </a:prstClr>
                </a:solidFill>
                <a:effectLst/>
                <a:uLnTx/>
                <a:uFillTx/>
                <a:latin typeface="+mj-lt"/>
                <a:ea typeface="+mj-ea"/>
                <a:cs typeface="Trebuchet MS"/>
              </a:rPr>
              <a:t>ΑΛΚΗ ΖΕΗ  - ΔΙΑΚΡΙΣΕΙΣ</a:t>
            </a:r>
            <a:endParaRPr kumimoji="0" lang="el-GR" sz="2800" b="0" i="0" u="none" strike="noStrike" kern="1200" cap="none" spc="0" normalizeH="0" baseline="0" noProof="0" dirty="0">
              <a:ln>
                <a:noFill/>
              </a:ln>
              <a:solidFill>
                <a:schemeClr val="tx1"/>
              </a:solidFill>
              <a:effectLst/>
              <a:uLnTx/>
              <a:uFillTx/>
              <a:latin typeface="+mj-lt"/>
              <a:ea typeface="+mj-ea"/>
              <a:cs typeface="Trebuchet MS"/>
            </a:endParaRPr>
          </a:p>
        </p:txBody>
      </p:sp>
      <p:pic>
        <p:nvPicPr>
          <p:cNvPr id="9"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31" y="1444222"/>
            <a:ext cx="1916467" cy="2689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611" y="1991578"/>
            <a:ext cx="2856564" cy="4284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270992"/>
            <a:ext cx="3680930" cy="2302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872431"/>
            <a:ext cx="1932048" cy="2745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7533562"/>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2"/>
          <p:cNvSpPr>
            <a:spLocks noGrp="1"/>
          </p:cNvSpPr>
          <p:nvPr>
            <p:ph idx="1"/>
          </p:nvPr>
        </p:nvSpPr>
        <p:spPr>
          <a:xfrm>
            <a:off x="323528" y="1484784"/>
            <a:ext cx="8640960" cy="4968551"/>
          </a:xfrm>
        </p:spPr>
        <p:txBody>
          <a:bodyPr>
            <a:normAutofit fontScale="25000" lnSpcReduction="20000"/>
          </a:bodyPr>
          <a:lstStyle/>
          <a:p>
            <a:pPr algn="ctr">
              <a:buFont typeface="Wingdings" panose="05000000000000000000" pitchFamily="2" charset="2"/>
              <a:buChar char="q"/>
            </a:pPr>
            <a:r>
              <a:rPr lang="el-GR" sz="6400" b="1" dirty="0">
                <a:solidFill>
                  <a:schemeClr val="bg1">
                    <a:lumMod val="85000"/>
                    <a:lumOff val="15000"/>
                  </a:schemeClr>
                </a:solidFill>
              </a:rPr>
              <a:t>1992 </a:t>
            </a:r>
            <a:r>
              <a:rPr lang="el-GR" sz="6400" b="1" dirty="0"/>
              <a:t>Κρατικό Βραβείο παιδικού </a:t>
            </a:r>
            <a:r>
              <a:rPr lang="el-GR" sz="6400" b="1" dirty="0" smtClean="0"/>
              <a:t>βιβλίου</a:t>
            </a:r>
          </a:p>
          <a:p>
            <a:pPr algn="ctr">
              <a:buFont typeface="Wingdings" panose="05000000000000000000" pitchFamily="2" charset="2"/>
              <a:buChar char="q"/>
            </a:pPr>
            <a:r>
              <a:rPr lang="el-GR" sz="6400" b="1" dirty="0">
                <a:solidFill>
                  <a:schemeClr val="bg1">
                    <a:lumMod val="85000"/>
                    <a:lumOff val="15000"/>
                  </a:schemeClr>
                </a:solidFill>
              </a:rPr>
              <a:t>2003 </a:t>
            </a:r>
            <a:r>
              <a:rPr lang="el-GR" sz="6400" b="1" dirty="0"/>
              <a:t>Βραβείο Κύκλου Ελληνικού Παιδικού Βιβλίου (IBBY GREECE) καλύτερου εφηβικού βιβλίου – Η Κωνσταντίνα και οι αράχνες της</a:t>
            </a:r>
          </a:p>
          <a:p>
            <a:pPr algn="ctr">
              <a:buFont typeface="Wingdings" panose="05000000000000000000" pitchFamily="2" charset="2"/>
              <a:buChar char="q"/>
            </a:pPr>
            <a:r>
              <a:rPr lang="el-GR" sz="6400" b="1" dirty="0" smtClean="0">
                <a:solidFill>
                  <a:schemeClr val="bg1">
                    <a:lumMod val="85000"/>
                    <a:lumOff val="15000"/>
                  </a:schemeClr>
                </a:solidFill>
              </a:rPr>
              <a:t>2003 </a:t>
            </a:r>
            <a:r>
              <a:rPr lang="el-GR" sz="6400" b="1" dirty="0"/>
              <a:t>Βραβείο λογοτεχνικού περιοδικού </a:t>
            </a:r>
            <a:r>
              <a:rPr lang="el-GR" sz="6400" b="1" dirty="0" smtClean="0"/>
              <a:t>«Διαβάζω</a:t>
            </a:r>
            <a:r>
              <a:rPr lang="el-GR" sz="6400" b="1" dirty="0"/>
              <a:t>» καλύτερου εφηβικού βιβλίου – Η Κωνσταντίνα και οι αράχνες </a:t>
            </a:r>
            <a:r>
              <a:rPr lang="el-GR" sz="6400" b="1" dirty="0" smtClean="0"/>
              <a:t>της</a:t>
            </a:r>
          </a:p>
          <a:p>
            <a:pPr algn="ctr">
              <a:buFont typeface="Wingdings" panose="05000000000000000000" pitchFamily="2" charset="2"/>
              <a:buChar char="q"/>
            </a:pPr>
            <a:r>
              <a:rPr lang="el-GR" sz="6400" b="1" dirty="0" smtClean="0">
                <a:solidFill>
                  <a:schemeClr val="bg1">
                    <a:lumMod val="85000"/>
                    <a:lumOff val="15000"/>
                  </a:schemeClr>
                </a:solidFill>
              </a:rPr>
              <a:t>2005 </a:t>
            </a:r>
            <a:r>
              <a:rPr lang="el-GR" sz="6400" b="1" dirty="0"/>
              <a:t>Βραβείο των βιβλιοφάγων (</a:t>
            </a:r>
            <a:r>
              <a:rPr lang="fr-FR" sz="6400" b="1" dirty="0"/>
              <a:t>Prix</a:t>
            </a:r>
            <a:r>
              <a:rPr lang="el-GR" sz="6400" b="1" dirty="0"/>
              <a:t> </a:t>
            </a:r>
            <a:r>
              <a:rPr lang="fr-FR" sz="6400" b="1" dirty="0"/>
              <a:t>des</a:t>
            </a:r>
            <a:r>
              <a:rPr lang="el-GR" sz="6400" b="1" dirty="0"/>
              <a:t> </a:t>
            </a:r>
            <a:r>
              <a:rPr lang="fr-FR" sz="6400" b="1" dirty="0" err="1"/>
              <a:t>Embouquineurs</a:t>
            </a:r>
            <a:r>
              <a:rPr lang="el-GR" sz="6400" b="1" dirty="0"/>
              <a:t> - ΓΑΛΛΙΑ) – Η Κωνσταντίνα και οι αράχνες </a:t>
            </a:r>
            <a:r>
              <a:rPr lang="el-GR" sz="6400" b="1" dirty="0" smtClean="0"/>
              <a:t>της</a:t>
            </a:r>
          </a:p>
          <a:p>
            <a:pPr algn="ctr">
              <a:buFont typeface="Wingdings" panose="05000000000000000000" pitchFamily="2" charset="2"/>
              <a:buChar char="q"/>
            </a:pPr>
            <a:r>
              <a:rPr lang="el-GR" sz="6400" b="1" dirty="0" smtClean="0">
                <a:solidFill>
                  <a:schemeClr val="bg1">
                    <a:lumMod val="85000"/>
                    <a:lumOff val="15000"/>
                  </a:schemeClr>
                </a:solidFill>
              </a:rPr>
              <a:t>2010 </a:t>
            </a:r>
            <a:r>
              <a:rPr lang="el-GR" sz="6400" b="1" dirty="0"/>
              <a:t>Βραβείο </a:t>
            </a:r>
            <a:r>
              <a:rPr lang="el-GR" sz="6400" b="1" dirty="0" err="1"/>
              <a:t>Ουράνη</a:t>
            </a:r>
            <a:r>
              <a:rPr lang="el-GR" sz="6400" b="1" dirty="0"/>
              <a:t> της Ακαδημίας Αθηνών για το σύνολο του έργου της</a:t>
            </a:r>
          </a:p>
          <a:p>
            <a:pPr algn="ctr">
              <a:buFont typeface="Wingdings" panose="05000000000000000000" pitchFamily="2" charset="2"/>
              <a:buChar char="q"/>
            </a:pPr>
            <a:r>
              <a:rPr lang="el-GR" sz="6400" b="1" dirty="0" smtClean="0">
                <a:solidFill>
                  <a:schemeClr val="bg1">
                    <a:lumMod val="85000"/>
                    <a:lumOff val="15000"/>
                  </a:schemeClr>
                </a:solidFill>
              </a:rPr>
              <a:t>2012 </a:t>
            </a:r>
            <a:r>
              <a:rPr lang="el-GR" sz="6400" b="1" dirty="0"/>
              <a:t>Επίτιμη Διδάκτωρ του Παιδαγωγικού Τμήματος Πανεπιστημίου Κύπρου</a:t>
            </a:r>
          </a:p>
          <a:p>
            <a:pPr algn="ctr">
              <a:buFont typeface="Wingdings" panose="05000000000000000000" pitchFamily="2" charset="2"/>
              <a:buChar char="q"/>
            </a:pPr>
            <a:r>
              <a:rPr lang="el-GR" sz="6400" b="1" dirty="0" smtClean="0">
                <a:solidFill>
                  <a:schemeClr val="bg1">
                    <a:lumMod val="85000"/>
                    <a:lumOff val="15000"/>
                  </a:schemeClr>
                </a:solidFill>
              </a:rPr>
              <a:t>2014 </a:t>
            </a:r>
            <a:r>
              <a:rPr lang="el-GR" sz="6400" b="1" dirty="0"/>
              <a:t>Επίτιμη Διδάκτωρ του Παιδαγωγικού Τμήματος Πανεπιστημίου </a:t>
            </a:r>
            <a:r>
              <a:rPr lang="el-GR" sz="6400" b="1" dirty="0" smtClean="0"/>
              <a:t>Θεσσαλονίκης</a:t>
            </a:r>
          </a:p>
          <a:p>
            <a:pPr algn="ctr">
              <a:buFont typeface="Wingdings" panose="05000000000000000000" pitchFamily="2" charset="2"/>
              <a:buChar char="q"/>
            </a:pPr>
            <a:r>
              <a:rPr lang="el-GR" sz="6400" b="1" dirty="0" smtClean="0">
                <a:solidFill>
                  <a:schemeClr val="bg1">
                    <a:lumMod val="85000"/>
                    <a:lumOff val="15000"/>
                  </a:schemeClr>
                </a:solidFill>
              </a:rPr>
              <a:t>2015 </a:t>
            </a:r>
            <a:r>
              <a:rPr lang="el-GR" sz="6400" b="1" dirty="0"/>
              <a:t>Επίτιμη Διδάκτωρ του Τμήματος Ανθρωπιστικών &amp; Κοινωνικών Επιστημών του Πανεπιστημίου Πατρών</a:t>
            </a:r>
          </a:p>
          <a:p>
            <a:pPr lvl="0" algn="ctr">
              <a:buFont typeface="Wingdings" panose="05000000000000000000" pitchFamily="2" charset="2"/>
              <a:buChar char="q"/>
            </a:pPr>
            <a:r>
              <a:rPr lang="el-GR" sz="6400" b="1" dirty="0" smtClean="0">
                <a:solidFill>
                  <a:schemeClr val="bg1">
                    <a:lumMod val="85000"/>
                    <a:lumOff val="15000"/>
                  </a:schemeClr>
                </a:solidFill>
              </a:rPr>
              <a:t>2015 </a:t>
            </a:r>
            <a:r>
              <a:rPr lang="el-GR" sz="6400" b="1" dirty="0"/>
              <a:t>Ταξιάρχης του Τάγματος Τεχνών &amp; Γραμμάτων από το ΥΠΠΟ της Γαλλίας</a:t>
            </a:r>
          </a:p>
          <a:p>
            <a:pPr marL="0" indent="0">
              <a:buNone/>
            </a:pPr>
            <a:endParaRPr lang="el-GR" sz="4500" dirty="0"/>
          </a:p>
          <a:p>
            <a:pPr marL="0" indent="0">
              <a:buNone/>
            </a:pPr>
            <a:endParaRPr lang="el-GR" dirty="0"/>
          </a:p>
        </p:txBody>
      </p:sp>
      <p:sp>
        <p:nvSpPr>
          <p:cNvPr id="7" name="Τίτλος 1"/>
          <p:cNvSpPr>
            <a:spLocks noGrp="1"/>
          </p:cNvSpPr>
          <p:nvPr>
            <p:ph type="title"/>
          </p:nvPr>
        </p:nvSpPr>
        <p:spPr>
          <a:xfrm>
            <a:off x="395536" y="675725"/>
            <a:ext cx="8640960" cy="521028"/>
          </a:xfrm>
        </p:spPr>
        <p:txBody>
          <a:bodyPr/>
          <a:lstStyle/>
          <a:p>
            <a:pPr algn="ctr"/>
            <a:r>
              <a:rPr lang="el-GR" sz="2800" b="1" dirty="0" smtClean="0">
                <a:solidFill>
                  <a:schemeClr val="bg1">
                    <a:lumMod val="85000"/>
                    <a:lumOff val="15000"/>
                  </a:schemeClr>
                </a:solidFill>
              </a:rPr>
              <a:t>ΑΛΚΗ ΖΕΗ  - ΔΙΑΚΡΙΣΕΙΣ [ ενδεικτικά ] </a:t>
            </a:r>
            <a:endParaRPr lang="el-GR" sz="2800" b="1" dirty="0">
              <a:solidFill>
                <a:schemeClr val="bg1">
                  <a:lumMod val="85000"/>
                  <a:lumOff val="15000"/>
                </a:schemeClr>
              </a:solidFill>
            </a:endParaRPr>
          </a:p>
        </p:txBody>
      </p:sp>
    </p:spTree>
    <p:extLst>
      <p:ext uri="{BB962C8B-B14F-4D97-AF65-F5344CB8AC3E}">
        <p14:creationId xmlns:p14="http://schemas.microsoft.com/office/powerpoint/2010/main" val="2657794358"/>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0" y="764704"/>
            <a:ext cx="9144000" cy="5544616"/>
          </a:xfrm>
        </p:spPr>
        <p:txBody>
          <a:bodyPr>
            <a:noAutofit/>
          </a:bodyPr>
          <a:lstStyle/>
          <a:p>
            <a:pPr algn="ctr">
              <a:buNone/>
            </a:pPr>
            <a:r>
              <a:rPr lang="el-GR" sz="2800" b="1" dirty="0" smtClean="0"/>
              <a:t>Τον Σεπτέμβρη του 2013 κυκλοφόρησε το βιβλίο της συγγραφέως</a:t>
            </a:r>
            <a:r>
              <a:rPr lang="el-GR" sz="2800" dirty="0" smtClean="0"/>
              <a:t> </a:t>
            </a:r>
            <a:r>
              <a:rPr lang="el-GR" sz="2800" b="1" dirty="0" err="1" smtClean="0">
                <a:solidFill>
                  <a:schemeClr val="bg1"/>
                </a:solidFill>
              </a:rPr>
              <a:t>Άλκης</a:t>
            </a:r>
            <a:r>
              <a:rPr lang="el-GR" sz="2800" b="1" dirty="0" smtClean="0">
                <a:solidFill>
                  <a:schemeClr val="bg1"/>
                </a:solidFill>
              </a:rPr>
              <a:t> </a:t>
            </a:r>
            <a:r>
              <a:rPr lang="el-GR" sz="2800" b="1" dirty="0" err="1" smtClean="0">
                <a:solidFill>
                  <a:schemeClr val="bg1"/>
                </a:solidFill>
              </a:rPr>
              <a:t>Ζέη</a:t>
            </a:r>
            <a:r>
              <a:rPr lang="el-GR" sz="2800" dirty="0" smtClean="0"/>
              <a:t>, </a:t>
            </a:r>
            <a:r>
              <a:rPr lang="el-GR" sz="2800" b="1" dirty="0" smtClean="0"/>
              <a:t>με τίτλο «</a:t>
            </a:r>
            <a:r>
              <a:rPr lang="el-GR" sz="2800" b="1" dirty="0" smtClean="0">
                <a:solidFill>
                  <a:schemeClr val="bg1"/>
                </a:solidFill>
              </a:rPr>
              <a:t>Με μολύβι </a:t>
            </a:r>
            <a:r>
              <a:rPr lang="el-GR" sz="2800" b="1" dirty="0" err="1" smtClean="0">
                <a:solidFill>
                  <a:schemeClr val="bg1"/>
                </a:solidFill>
              </a:rPr>
              <a:t>φάμπερ</a:t>
            </a:r>
            <a:r>
              <a:rPr lang="el-GR" sz="2800" b="1" dirty="0" smtClean="0">
                <a:solidFill>
                  <a:schemeClr val="bg1"/>
                </a:solidFill>
              </a:rPr>
              <a:t> νούμερο δύο</a:t>
            </a:r>
            <a:r>
              <a:rPr lang="el-GR" sz="2800" b="1" dirty="0" smtClean="0"/>
              <a:t>»</a:t>
            </a:r>
            <a:r>
              <a:rPr lang="el-GR" sz="2800" dirty="0" smtClean="0"/>
              <a:t>. </a:t>
            </a:r>
            <a:r>
              <a:rPr lang="el-GR" sz="2800" b="1" dirty="0" err="1" smtClean="0"/>
              <a:t>Ειναι</a:t>
            </a:r>
            <a:r>
              <a:rPr lang="el-GR" sz="2800" b="1" dirty="0" smtClean="0"/>
              <a:t> ένα αυτοβιογραφικό βιβλίο, στο οποίο η ίδια αφηγείται την ιστορία των 22 πρώτων χρόνων της ζωής της. Η αφήγηση αρχίζει με τη γέννησή της στις 15 του Δεκέμβρη 1923</a:t>
            </a:r>
            <a:r>
              <a:rPr lang="en-US" sz="2800" b="1" dirty="0" smtClean="0"/>
              <a:t> </a:t>
            </a:r>
            <a:r>
              <a:rPr lang="el-GR" sz="2800" b="1" dirty="0" smtClean="0"/>
              <a:t>στην </a:t>
            </a:r>
            <a:r>
              <a:rPr lang="el-GR" sz="2800" b="1" dirty="0" err="1" smtClean="0"/>
              <a:t>Αθήνα,«στην</a:t>
            </a:r>
            <a:r>
              <a:rPr lang="el-GR" sz="2800" b="1" dirty="0" smtClean="0"/>
              <a:t> οδό ΚΕΑΣ, στην πλατεία Κολιάτσου» και τελειώνει με το γάμο της στις 3 Νοέμβρη του 1945</a:t>
            </a:r>
            <a:endParaRPr lang="el-GR" sz="2800" b="1" dirty="0"/>
          </a:p>
        </p:txBody>
      </p:sp>
    </p:spTree>
    <p:extLst>
      <p:ext uri="{BB962C8B-B14F-4D97-AF65-F5344CB8AC3E}">
        <p14:creationId xmlns:p14="http://schemas.microsoft.com/office/powerpoint/2010/main" val="3272175145"/>
      </p:ext>
    </p:extLst>
  </p:cSld>
  <p:clrMapOvr>
    <a:masterClrMapping/>
  </p:clrMapOvr>
  <p:transition spd="med">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87624" y="764704"/>
            <a:ext cx="6829148" cy="792087"/>
          </a:xfrm>
          <a:ln w="57150">
            <a:solidFill>
              <a:schemeClr val="tx1"/>
            </a:solidFill>
          </a:ln>
          <a:effectLst>
            <a:outerShdw blurRad="50800" dist="38100" dir="2700000" algn="tl" rotWithShape="0">
              <a:prstClr val="black">
                <a:alpha val="40000"/>
              </a:prstClr>
            </a:outerShdw>
          </a:effectLst>
        </p:spPr>
        <p:txBody>
          <a:bodyPr/>
          <a:lstStyle/>
          <a:p>
            <a:r>
              <a:rPr lang="el-GR" sz="3600" dirty="0" smtClean="0">
                <a:effectLst>
                  <a:outerShdw blurRad="38100" dist="38100" dir="2700000" algn="tl">
                    <a:srgbClr val="000000">
                      <a:alpha val="43137"/>
                    </a:srgbClr>
                  </a:outerShdw>
                </a:effectLst>
              </a:rPr>
              <a:t>ΑΦΙΕΡΩΜΑ ΣΤΗΝ ΑΛΚΗ ΖΕΗ</a:t>
            </a:r>
            <a:endParaRPr lang="el-GR" sz="3600"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359024" y="1988840"/>
            <a:ext cx="8784976" cy="861420"/>
          </a:xfrm>
          <a:effectLst>
            <a:outerShdw blurRad="50800" dist="38100" dir="5400000" algn="t" rotWithShape="0">
              <a:prstClr val="black">
                <a:alpha val="40000"/>
              </a:prstClr>
            </a:outerShdw>
          </a:effectLst>
        </p:spPr>
        <p:txBody>
          <a:bodyPr>
            <a:noAutofit/>
          </a:bodyPr>
          <a:lstStyle/>
          <a:p>
            <a:r>
              <a:rPr lang="el-GR" sz="3200" b="1" dirty="0" smtClean="0">
                <a:effectLst>
                  <a:outerShdw blurRad="38100" dist="38100" dir="2700000" algn="tl">
                    <a:srgbClr val="000000">
                      <a:alpha val="43137"/>
                    </a:srgbClr>
                  </a:outerShdw>
                </a:effectLst>
              </a:rPr>
              <a:t>ΜΕ ΜΟΛΥΒΙ ΦΑΜΠΕΡ ΝΟΥΜΕΡΟ ΔΥΟ</a:t>
            </a:r>
            <a:endParaRPr lang="el-GR" sz="3200" b="1" dirty="0">
              <a:effectLst>
                <a:outerShdw blurRad="38100" dist="38100" dir="2700000" algn="tl">
                  <a:srgbClr val="000000">
                    <a:alpha val="43137"/>
                  </a:srgbClr>
                </a:outerShdw>
              </a:effectLst>
            </a:endParaRPr>
          </a:p>
        </p:txBody>
      </p:sp>
      <p:sp>
        <p:nvSpPr>
          <p:cNvPr id="4" name="2 - Υπότιτλος"/>
          <p:cNvSpPr txBox="1">
            <a:spLocks/>
          </p:cNvSpPr>
          <p:nvPr/>
        </p:nvSpPr>
        <p:spPr>
          <a:xfrm>
            <a:off x="899592" y="2852936"/>
            <a:ext cx="8064896" cy="861420"/>
          </a:xfrm>
          <a:prstGeom prst="rect">
            <a:avLst/>
          </a:prstGeom>
          <a:effectLst>
            <a:outerShdw blurRad="50800" dist="38100" dir="8100000" algn="tr" rotWithShape="0">
              <a:prstClr val="black">
                <a:alpha val="40000"/>
              </a:prstClr>
            </a:outerShdw>
          </a:effectLst>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lang="el-GR" sz="2800" b="1" dirty="0" smtClean="0">
                <a:solidFill>
                  <a:schemeClr val="bg1">
                    <a:lumMod val="95000"/>
                    <a:lumOff val="5000"/>
                  </a:schemeClr>
                </a:solidFill>
                <a:effectLst>
                  <a:outerShdw blurRad="38100" dist="38100" dir="2700000" algn="tl">
                    <a:srgbClr val="000000">
                      <a:alpha val="43137"/>
                    </a:srgbClr>
                  </a:outerShdw>
                </a:effectLst>
              </a:rPr>
              <a:t>ΟΜΑΔΙΚΗ ΕΡΓΑΣΙΑ ΤΩΝ ΜΑΘΗΤΡΙΩΝ </a:t>
            </a:r>
            <a:endParaRPr kumimoji="0" lang="el-GR" sz="2800" b="1" i="0" u="none" strike="noStrike" kern="1200" cap="none" spc="0" normalizeH="0" baseline="0" noProof="0" dirty="0">
              <a:ln>
                <a:noFill/>
              </a:ln>
              <a:solidFill>
                <a:schemeClr val="bg1">
                  <a:lumMod val="95000"/>
                  <a:lumOff val="5000"/>
                </a:schemeClr>
              </a:solidFill>
              <a:effectLst>
                <a:outerShdw blurRad="38100" dist="38100" dir="2700000" algn="tl">
                  <a:srgbClr val="000000">
                    <a:alpha val="43137"/>
                  </a:srgbClr>
                </a:outerShdw>
              </a:effectLst>
              <a:uLnTx/>
              <a:uFillTx/>
              <a:latin typeface="+mn-lt"/>
              <a:ea typeface="+mn-ea"/>
              <a:cs typeface="+mn-cs"/>
            </a:endParaRPr>
          </a:p>
        </p:txBody>
      </p:sp>
      <p:sp>
        <p:nvSpPr>
          <p:cNvPr id="5" name="2 - Υπότιτλος"/>
          <p:cNvSpPr txBox="1">
            <a:spLocks/>
          </p:cNvSpPr>
          <p:nvPr/>
        </p:nvSpPr>
        <p:spPr>
          <a:xfrm>
            <a:off x="611560" y="3933056"/>
            <a:ext cx="3240360" cy="576064"/>
          </a:xfrm>
          <a:prstGeom prst="rect">
            <a:avLst/>
          </a:prstGeom>
          <a:ln w="28575">
            <a:noFill/>
          </a:ln>
          <a:effectLst>
            <a:outerShdw blurRad="50800" dist="38100" dir="8100000" algn="tr" rotWithShape="0">
              <a:prstClr val="black">
                <a:alpha val="40000"/>
              </a:prstClr>
            </a:outerShdw>
          </a:effectLst>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lang="el-GR" sz="2800" b="1" i="1" u="sng" dirty="0" smtClean="0">
                <a:solidFill>
                  <a:srgbClr val="4ECA92"/>
                </a:solidFill>
                <a:effectLst>
                  <a:outerShdw blurRad="38100" dist="38100" dir="2700000" algn="tl">
                    <a:srgbClr val="000000">
                      <a:alpha val="43137"/>
                    </a:srgbClr>
                  </a:outerShdw>
                </a:effectLst>
              </a:rPr>
              <a:t>ΕΥΗ ΠΑΝΤΑΖΗ</a:t>
            </a:r>
            <a:endParaRPr lang="el-GR" sz="2800" b="1" i="1" u="sng" dirty="0">
              <a:solidFill>
                <a:srgbClr val="4ECA92"/>
              </a:solidFill>
              <a:effectLst>
                <a:outerShdw blurRad="38100" dist="38100" dir="2700000" algn="tl">
                  <a:srgbClr val="000000">
                    <a:alpha val="43137"/>
                  </a:srgbClr>
                </a:outerShdw>
              </a:effectLst>
            </a:endParaRPr>
          </a:p>
        </p:txBody>
      </p:sp>
      <p:sp>
        <p:nvSpPr>
          <p:cNvPr id="6" name="2 - Υπότιτλος"/>
          <p:cNvSpPr txBox="1">
            <a:spLocks/>
          </p:cNvSpPr>
          <p:nvPr/>
        </p:nvSpPr>
        <p:spPr>
          <a:xfrm>
            <a:off x="3923928" y="4221088"/>
            <a:ext cx="4608512" cy="576064"/>
          </a:xfrm>
          <a:prstGeom prst="rect">
            <a:avLst/>
          </a:prstGeom>
          <a:effectLst>
            <a:outerShdw blurRad="50800" dist="38100" dir="8100000" algn="tr" rotWithShape="0">
              <a:prstClr val="black">
                <a:alpha val="40000"/>
              </a:prstClr>
            </a:outerShdw>
          </a:effectLst>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lang="el-GR" sz="2800" b="1" i="1" u="sng" dirty="0" smtClean="0">
                <a:solidFill>
                  <a:srgbClr val="4ECA92"/>
                </a:solidFill>
                <a:effectLst>
                  <a:outerShdw blurRad="38100" dist="38100" dir="2700000" algn="tl">
                    <a:srgbClr val="000000">
                      <a:alpha val="43137"/>
                    </a:srgbClr>
                  </a:outerShdw>
                </a:effectLst>
              </a:rPr>
              <a:t>ΓΕΩΡΓΙΑ</a:t>
            </a:r>
            <a:r>
              <a:rPr lang="el-GR" sz="2800" b="1" u="sng" dirty="0" smtClean="0">
                <a:solidFill>
                  <a:srgbClr val="4ECA92"/>
                </a:solidFill>
                <a:effectLst>
                  <a:outerShdw blurRad="38100" dist="38100" dir="2700000" algn="tl">
                    <a:srgbClr val="000000">
                      <a:alpha val="43137"/>
                    </a:srgbClr>
                  </a:outerShdw>
                </a:effectLst>
              </a:rPr>
              <a:t> </a:t>
            </a:r>
            <a:r>
              <a:rPr lang="el-GR" sz="2800" b="1" i="1" u="sng" dirty="0" smtClean="0">
                <a:solidFill>
                  <a:srgbClr val="4ECA92"/>
                </a:solidFill>
                <a:effectLst>
                  <a:outerShdw blurRad="38100" dist="38100" dir="2700000" algn="tl">
                    <a:srgbClr val="000000">
                      <a:alpha val="43137"/>
                    </a:srgbClr>
                  </a:outerShdw>
                </a:effectLst>
              </a:rPr>
              <a:t>ΝΙΚΟΛΟΥΛΗ</a:t>
            </a:r>
            <a:endParaRPr lang="el-GR" sz="2800" b="1" i="1" u="sng" dirty="0">
              <a:solidFill>
                <a:srgbClr val="4ECA92"/>
              </a:solidFill>
              <a:effectLst>
                <a:outerShdw blurRad="38100" dist="38100" dir="2700000" algn="tl">
                  <a:srgbClr val="000000">
                    <a:alpha val="43137"/>
                  </a:srgbClr>
                </a:outerShdw>
              </a:effectLst>
            </a:endParaRPr>
          </a:p>
        </p:txBody>
      </p:sp>
      <p:sp>
        <p:nvSpPr>
          <p:cNvPr id="7" name="2 - Υπότιτλος"/>
          <p:cNvSpPr txBox="1">
            <a:spLocks/>
          </p:cNvSpPr>
          <p:nvPr/>
        </p:nvSpPr>
        <p:spPr>
          <a:xfrm>
            <a:off x="467544" y="4869160"/>
            <a:ext cx="4032448" cy="576064"/>
          </a:xfrm>
          <a:prstGeom prst="rect">
            <a:avLst/>
          </a:prstGeom>
          <a:effectLst>
            <a:outerShdw blurRad="50800" dist="38100" dir="8100000" algn="tr" rotWithShape="0">
              <a:prstClr val="black">
                <a:alpha val="40000"/>
              </a:prstClr>
            </a:outerShdw>
          </a:effectLst>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lang="el-GR" sz="2800" b="1" i="1" u="sng" dirty="0" smtClean="0">
                <a:solidFill>
                  <a:srgbClr val="4ECA92"/>
                </a:solidFill>
                <a:effectLst>
                  <a:outerShdw blurRad="38100" dist="38100" dir="2700000" algn="tl">
                    <a:srgbClr val="000000">
                      <a:alpha val="43137"/>
                    </a:srgbClr>
                  </a:outerShdw>
                </a:effectLst>
              </a:rPr>
              <a:t>ΠΟΛΥΞΕΝΗ ΝΟΥΛΑ</a:t>
            </a:r>
            <a:endParaRPr lang="el-GR" sz="2800" b="1" i="1" u="sng" dirty="0">
              <a:solidFill>
                <a:srgbClr val="4ECA92"/>
              </a:solidFill>
              <a:effectLst>
                <a:outerShdw blurRad="38100" dist="38100" dir="2700000" algn="tl">
                  <a:srgbClr val="000000">
                    <a:alpha val="43137"/>
                  </a:srgbClr>
                </a:outerShdw>
              </a:effectLst>
            </a:endParaRPr>
          </a:p>
        </p:txBody>
      </p:sp>
      <p:sp>
        <p:nvSpPr>
          <p:cNvPr id="8" name="2 - Υπότιτλος"/>
          <p:cNvSpPr txBox="1">
            <a:spLocks/>
          </p:cNvSpPr>
          <p:nvPr/>
        </p:nvSpPr>
        <p:spPr>
          <a:xfrm>
            <a:off x="4499992" y="5229200"/>
            <a:ext cx="3816424" cy="576064"/>
          </a:xfrm>
          <a:prstGeom prst="rect">
            <a:avLst/>
          </a:prstGeom>
          <a:effectLst>
            <a:outerShdw blurRad="50800" dist="38100" dir="8100000" algn="tr" rotWithShape="0">
              <a:prstClr val="black">
                <a:alpha val="40000"/>
              </a:prstClr>
            </a:outerShdw>
          </a:effectLst>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chemeClr val="tx2"/>
              </a:buClr>
              <a:buSzTx/>
              <a:buFont typeface="Wingdings 2" charset="2"/>
              <a:buNone/>
              <a:tabLst/>
              <a:defRPr/>
            </a:pPr>
            <a:r>
              <a:rPr lang="el-GR" sz="2800" b="1" i="1" u="sng" dirty="0" smtClean="0">
                <a:solidFill>
                  <a:srgbClr val="4ECA92"/>
                </a:solidFill>
                <a:effectLst>
                  <a:outerShdw blurRad="38100" dist="38100" dir="2700000" algn="tl">
                    <a:srgbClr val="000000">
                      <a:alpha val="43137"/>
                    </a:srgbClr>
                  </a:outerShdw>
                </a:effectLst>
              </a:rPr>
              <a:t>ΣΤΕΛΛΑ ΖΑΦΕΙΡΗ</a:t>
            </a:r>
            <a:endParaRPr lang="el-GR" sz="2800" b="1" i="1" u="sng" dirty="0">
              <a:solidFill>
                <a:srgbClr val="4ECA92"/>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75725"/>
            <a:ext cx="9036496" cy="449020"/>
          </a:xfrm>
        </p:spPr>
        <p:txBody>
          <a:bodyPr/>
          <a:lstStyle/>
          <a:p>
            <a:pPr algn="ctr"/>
            <a:r>
              <a:rPr lang="el-GR" sz="2800" b="1" dirty="0" smtClean="0">
                <a:solidFill>
                  <a:prstClr val="black">
                    <a:lumMod val="85000"/>
                    <a:lumOff val="15000"/>
                  </a:prstClr>
                </a:solidFill>
              </a:rPr>
              <a:t>ΔΙΚΤΥΟΓΡΑΦΙΑ</a:t>
            </a:r>
            <a:endParaRPr lang="el-GR" dirty="0"/>
          </a:p>
        </p:txBody>
      </p:sp>
      <p:sp>
        <p:nvSpPr>
          <p:cNvPr id="3" name="Θέση περιεχομένου 2"/>
          <p:cNvSpPr>
            <a:spLocks noGrp="1"/>
          </p:cNvSpPr>
          <p:nvPr>
            <p:ph idx="1"/>
          </p:nvPr>
        </p:nvSpPr>
        <p:spPr>
          <a:xfrm>
            <a:off x="179512" y="1772815"/>
            <a:ext cx="8712968" cy="4320481"/>
          </a:xfrm>
        </p:spPr>
        <p:txBody>
          <a:bodyPr>
            <a:normAutofit/>
          </a:bodyPr>
          <a:lstStyle/>
          <a:p>
            <a:pPr marL="0" indent="0">
              <a:buNone/>
            </a:pPr>
            <a:r>
              <a:rPr lang="en-US" b="1" dirty="0" smtClean="0">
                <a:hlinkClick r:id="rId2"/>
              </a:rPr>
              <a:t>https://www.alkizei.com/gia-tin-alki/</a:t>
            </a:r>
            <a:endParaRPr lang="el-GR" b="1" dirty="0" smtClean="0"/>
          </a:p>
          <a:p>
            <a:pPr marL="0" indent="0">
              <a:buNone/>
            </a:pPr>
            <a:r>
              <a:rPr lang="en-US" b="1" dirty="0" smtClean="0">
                <a:hlinkClick r:id="rId3"/>
              </a:rPr>
              <a:t>https://www.lifo.gr/culture/efyge-apo-ti-zoi-i-spoydaia-syggrafeas-alki-zei</a:t>
            </a:r>
            <a:endParaRPr lang="el-GR" b="1" dirty="0" smtClean="0"/>
          </a:p>
          <a:p>
            <a:pPr marL="0" indent="0">
              <a:buNone/>
            </a:pPr>
            <a:r>
              <a:rPr lang="el-GR" b="1" dirty="0" smtClean="0">
                <a:hlinkClick r:id="rId4"/>
              </a:rPr>
              <a:t>http://books-n-films.blogspot.com/2011/05/2002.html</a:t>
            </a:r>
            <a:endParaRPr lang="el-GR" b="1" dirty="0" smtClean="0"/>
          </a:p>
          <a:p>
            <a:pPr marL="0" indent="0">
              <a:buNone/>
            </a:pPr>
            <a:endParaRPr lang="el-GR" b="1" dirty="0" smtClean="0">
              <a:solidFill>
                <a:schemeClr val="bg1"/>
              </a:solidFill>
            </a:endParaRPr>
          </a:p>
          <a:p>
            <a:pPr marL="0" indent="0">
              <a:buNone/>
            </a:pPr>
            <a:r>
              <a:rPr lang="el-GR" b="1" dirty="0" smtClean="0">
                <a:solidFill>
                  <a:schemeClr val="bg1"/>
                </a:solidFill>
              </a:rPr>
              <a:t>ΑΛΚΗ </a:t>
            </a:r>
            <a:r>
              <a:rPr lang="el-GR" b="1" dirty="0">
                <a:solidFill>
                  <a:schemeClr val="bg1"/>
                </a:solidFill>
              </a:rPr>
              <a:t>ΖΕΗ </a:t>
            </a:r>
          </a:p>
          <a:p>
            <a:pPr marL="0" indent="0">
              <a:buNone/>
            </a:pPr>
            <a:r>
              <a:rPr lang="en-US" b="1" dirty="0" smtClean="0">
                <a:hlinkClick r:id="rId5"/>
              </a:rPr>
              <a:t>https://el.wikipedia.org/wiki/%CE%86%CE%BB%CE%BA%CE%B7_%CE%96%CE%AD%CE%B7</a:t>
            </a:r>
            <a:endParaRPr lang="el-GR" b="1" dirty="0" smtClean="0"/>
          </a:p>
          <a:p>
            <a:pPr marL="0" indent="0">
              <a:buNone/>
            </a:pPr>
            <a:r>
              <a:rPr lang="el-GR" b="1" dirty="0" smtClean="0">
                <a:hlinkClick r:id="rId6"/>
              </a:rPr>
              <a:t>http</a:t>
            </a:r>
            <a:r>
              <a:rPr lang="el-GR" b="1" dirty="0">
                <a:hlinkClick r:id="rId6"/>
              </a:rPr>
              <a:t>://www.alkizei.com/el/</a:t>
            </a:r>
            <a:endParaRPr lang="el-GR" b="1" dirty="0"/>
          </a:p>
          <a:p>
            <a:pPr marL="0" indent="0">
              <a:buNone/>
            </a:pPr>
            <a:endParaRPr lang="el-GR" b="1" dirty="0"/>
          </a:p>
        </p:txBody>
      </p:sp>
    </p:spTree>
    <p:extLst>
      <p:ext uri="{BB962C8B-B14F-4D97-AF65-F5344CB8AC3E}">
        <p14:creationId xmlns:p14="http://schemas.microsoft.com/office/powerpoint/2010/main" val="587017353"/>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64704"/>
            <a:ext cx="3340671" cy="4679950"/>
          </a:xfrm>
          <a:prstGeom prst="rect">
            <a:avLst/>
          </a:prstGeom>
          <a:ln w="88900" cap="sq" cmpd="thickThin">
            <a:solidFill>
              <a:srgbClr val="000000"/>
            </a:solidFill>
            <a:prstDash val="solid"/>
            <a:miter lim="800000"/>
          </a:ln>
          <a:effectLst>
            <a:innerShdw blurRad="76200">
              <a:srgbClr val="000000"/>
            </a:innerShdw>
          </a:effectLst>
        </p:spPr>
      </p:pic>
      <p:pic>
        <p:nvPicPr>
          <p:cNvPr id="6" name="5 - Εικόνα" descr="αλκη ζεηηη.jpg"/>
          <p:cNvPicPr>
            <a:picLocks noChangeAspect="1"/>
          </p:cNvPicPr>
          <p:nvPr/>
        </p:nvPicPr>
        <p:blipFill>
          <a:blip r:embed="rId3" cstate="print"/>
          <a:stretch>
            <a:fillRect/>
          </a:stretch>
        </p:blipFill>
        <p:spPr>
          <a:xfrm>
            <a:off x="4139952" y="1052736"/>
            <a:ext cx="4680520" cy="403244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115616" y="332656"/>
            <a:ext cx="7125113" cy="924475"/>
          </a:xfrm>
        </p:spPr>
        <p:txBody>
          <a:bodyPr/>
          <a:lstStyle/>
          <a:p>
            <a:pPr algn="ctr"/>
            <a:r>
              <a:rPr lang="el-GR" sz="4400" b="1" dirty="0" smtClean="0">
                <a:solidFill>
                  <a:schemeClr val="bg1"/>
                </a:solidFill>
              </a:rPr>
              <a:t>Η ΖΩΗ ΤΗΣ ΑΛΚΗ ΖΕΗ</a:t>
            </a:r>
            <a:endParaRPr lang="el-GR" sz="4400" b="1" dirty="0">
              <a:solidFill>
                <a:schemeClr val="bg1"/>
              </a:solidFill>
            </a:endParaRPr>
          </a:p>
        </p:txBody>
      </p:sp>
      <p:sp>
        <p:nvSpPr>
          <p:cNvPr id="4" name="4 - Θέση περιεχομένου"/>
          <p:cNvSpPr>
            <a:spLocks noGrp="1"/>
          </p:cNvSpPr>
          <p:nvPr>
            <p:ph idx="1"/>
          </p:nvPr>
        </p:nvSpPr>
        <p:spPr>
          <a:xfrm>
            <a:off x="251520" y="1196752"/>
            <a:ext cx="8496944" cy="5661248"/>
          </a:xfrm>
        </p:spPr>
        <p:txBody>
          <a:bodyPr>
            <a:normAutofit fontScale="47500" lnSpcReduction="20000"/>
          </a:bodyPr>
          <a:lstStyle/>
          <a:p>
            <a:pPr>
              <a:buNone/>
            </a:pPr>
            <a:r>
              <a:rPr lang="el-GR" sz="4700" b="1" dirty="0" smtClean="0"/>
              <a:t>     </a:t>
            </a:r>
            <a:r>
              <a:rPr lang="el-GR" sz="5900" b="1" dirty="0" smtClean="0"/>
              <a:t>Από τις πρώτες κιόλας σελίδες του βιβλίου γνωρίζουμε πρόσωπα του οικογενειακού της περιβάλλοντος, όπως ο παππούς της, η θεία Ξανθή, ο αυστηρός μπαμπάς της, η όμορφη μαμά της και η αδελφή της, η </a:t>
            </a:r>
            <a:r>
              <a:rPr lang="el-GR" sz="5900" b="1" dirty="0" err="1" smtClean="0"/>
              <a:t>Λενούλα</a:t>
            </a:r>
            <a:r>
              <a:rPr lang="el-GR" sz="5900" b="1" dirty="0" smtClean="0"/>
              <a:t>.</a:t>
            </a:r>
          </a:p>
          <a:p>
            <a:pPr>
              <a:buNone/>
            </a:pPr>
            <a:r>
              <a:rPr lang="el-GR" sz="5900" b="1" dirty="0" smtClean="0"/>
              <a:t>     Πέραν όμως της αυτοβιογραφίας της, καταφέρνει να μας μεταφέρει στην πιο δύσκολη περίοδο της Ελληνικής Ιστορίας. Περιγράφει τα γεγονότα του Μεσοπολέμου, της Κατοχής, των Δεκεμβριανών, του εμφυλίου πολέμου και τις συνέπειες που είχαν κυρίως στην ζωή των κατοίκων της Αθήνας.</a:t>
            </a:r>
            <a:r>
              <a:rPr lang="el-GR" sz="5100" b="1" dirty="0" smtClean="0"/>
              <a:t/>
            </a:r>
            <a:br>
              <a:rPr lang="el-GR" sz="5100" b="1" dirty="0" smtClean="0"/>
            </a:br>
            <a:r>
              <a:rPr lang="el-GR" sz="2400" dirty="0" smtClean="0"/>
              <a:t/>
            </a:r>
            <a:br>
              <a:rPr lang="el-GR" sz="2400" dirty="0" smtClean="0"/>
            </a:br>
            <a:endParaRPr lang="el-GR" sz="2400" dirty="0"/>
          </a:p>
        </p:txBody>
      </p:sp>
    </p:spTree>
    <p:extLst>
      <p:ext uri="{BB962C8B-B14F-4D97-AF65-F5344CB8AC3E}">
        <p14:creationId xmlns:p14="http://schemas.microsoft.com/office/powerpoint/2010/main" val="2511068868"/>
      </p:ext>
    </p:extLst>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548680"/>
            <a:ext cx="8496943" cy="5976663"/>
          </a:xfrm>
        </p:spPr>
        <p:txBody>
          <a:bodyPr>
            <a:normAutofit/>
          </a:bodyPr>
          <a:lstStyle/>
          <a:p>
            <a:pPr marL="0" indent="0" algn="just">
              <a:buNone/>
            </a:pPr>
            <a:r>
              <a:rPr lang="el-GR" sz="2800" b="1" dirty="0" smtClean="0"/>
              <a:t>Στη συνέχεια της αφήγησης γνωρίζουμε πρόσωπα σημαντικά στον ελληνικό καλλιτεχνικό χώρο όπως: Η </a:t>
            </a:r>
            <a:r>
              <a:rPr lang="el-GR" sz="2800" b="1" dirty="0" err="1" smtClean="0"/>
              <a:t>Διδώ</a:t>
            </a:r>
            <a:r>
              <a:rPr lang="el-GR" sz="2800" b="1" dirty="0" smtClean="0"/>
              <a:t> Σωτηρίου, ο Νίκος Γκάτσος, ο Οδυσσέας Ελύτης, ο Μάνος Χατζιδάκις, η Ζωρζ Σαρρή, ο Κάρολος Κουν, ο Γιώργος </a:t>
            </a:r>
            <a:r>
              <a:rPr lang="el-GR" sz="2800" b="1" dirty="0" err="1" smtClean="0"/>
              <a:t>Σεβαστίκογλου</a:t>
            </a:r>
            <a:r>
              <a:rPr lang="el-GR" sz="2800" b="1" dirty="0" smtClean="0"/>
              <a:t>, τον όποιο και θα παντρευτεί η συγγραφέας. Μαθαίνουμε τόσα πράγματα για την ζωή και τον χαρακτήρα όλων αυτών των πρόσωπων λες και ήμασταν κι εμείς κάπου εκεί  και ζήσαμε μαζί τους σημαντικά γεγονότα της ελληνικής ιστορίας.</a:t>
            </a:r>
            <a:endParaRPr lang="el-GR" sz="2800" b="1" dirty="0"/>
          </a:p>
        </p:txBody>
      </p:sp>
    </p:spTree>
    <p:extLst>
      <p:ext uri="{BB962C8B-B14F-4D97-AF65-F5344CB8AC3E}">
        <p14:creationId xmlns:p14="http://schemas.microsoft.com/office/powerpoint/2010/main" val="2841269312"/>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59" y="260648"/>
            <a:ext cx="2865167" cy="45308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762720"/>
            <a:ext cx="2880320" cy="4106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Θέση περιεχομένου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66256"/>
            <a:ext cx="2570597" cy="43868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8 - Ορθογώνιο"/>
          <p:cNvSpPr/>
          <p:nvPr/>
        </p:nvSpPr>
        <p:spPr>
          <a:xfrm>
            <a:off x="3563888" y="404664"/>
            <a:ext cx="1584176" cy="523220"/>
          </a:xfrm>
          <a:prstGeom prst="rect">
            <a:avLst/>
          </a:prstGeom>
          <a:effectLst>
            <a:outerShdw blurRad="50800" dist="38100" dir="5400000" algn="t" rotWithShape="0">
              <a:prstClr val="black">
                <a:alpha val="40000"/>
              </a:prstClr>
            </a:outerShdw>
          </a:effectLst>
        </p:spPr>
        <p:txBody>
          <a:bodyPr wrap="square">
            <a:spAutoFit/>
          </a:bodyPr>
          <a:lstStyle/>
          <a:p>
            <a:r>
              <a:rPr lang="el-GR" sz="2800" b="1" dirty="0" smtClean="0"/>
              <a:t>ΣΑΜΟΣ</a:t>
            </a:r>
          </a:p>
        </p:txBody>
      </p:sp>
    </p:spTree>
    <p:extLst>
      <p:ext uri="{BB962C8B-B14F-4D97-AF65-F5344CB8AC3E}">
        <p14:creationId xmlns:p14="http://schemas.microsoft.com/office/powerpoint/2010/main" val="2621888516"/>
      </p:ext>
    </p:extLst>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67544" y="620688"/>
            <a:ext cx="8496944" cy="3170099"/>
          </a:xfrm>
          <a:prstGeom prst="rect">
            <a:avLst/>
          </a:prstGeom>
        </p:spPr>
        <p:txBody>
          <a:bodyPr wrap="square">
            <a:spAutoFit/>
          </a:bodyPr>
          <a:lstStyle/>
          <a:p>
            <a:r>
              <a:rPr lang="el-GR" sz="2500" b="1" dirty="0" smtClean="0"/>
              <a:t>Δευτερότοκη κόρη μιας πανέμορφης, κομψής κοπέλας από την Σάμο (που η ίδια πάντα θαύμαζε κι απ' την οποία κληρονόμησε μόνο... τη φάλτσα φωνή και το κότσι στο πόδι, όπως διαβάζουμε) κι ενός πολύ μεγαλύτερου, αυστηρού τραπεζικού υπαλλήλου από την Κρήτη (που πάντα φοβόταν, αλλά στον οποίο χρωστάει το χιούμορ της), </a:t>
            </a:r>
            <a:r>
              <a:rPr lang="el-GR" sz="2500" b="1" u="sng" dirty="0" smtClean="0"/>
              <a:t>ήταν</a:t>
            </a:r>
            <a:r>
              <a:rPr lang="el-GR" sz="2500" b="1" dirty="0" smtClean="0"/>
              <a:t> η </a:t>
            </a:r>
            <a:r>
              <a:rPr lang="el-GR" sz="2500" b="1" dirty="0" err="1" smtClean="0">
                <a:solidFill>
                  <a:schemeClr val="bg1"/>
                </a:solidFill>
              </a:rPr>
              <a:t>Άλκη</a:t>
            </a:r>
            <a:r>
              <a:rPr lang="el-GR" sz="2500" b="1" dirty="0" smtClean="0">
                <a:solidFill>
                  <a:schemeClr val="bg1"/>
                </a:solidFill>
              </a:rPr>
              <a:t> </a:t>
            </a:r>
            <a:r>
              <a:rPr lang="el-GR" sz="2500" b="1" dirty="0" err="1" smtClean="0">
                <a:solidFill>
                  <a:schemeClr val="bg1"/>
                </a:solidFill>
              </a:rPr>
              <a:t>Ζέη</a:t>
            </a:r>
            <a:r>
              <a:rPr lang="el-GR" sz="2500" b="1" dirty="0" smtClean="0"/>
              <a:t>.</a:t>
            </a:r>
          </a:p>
        </p:txBody>
      </p:sp>
      <p:sp>
        <p:nvSpPr>
          <p:cNvPr id="3" name="2 - Ορθογώνιο"/>
          <p:cNvSpPr/>
          <p:nvPr/>
        </p:nvSpPr>
        <p:spPr>
          <a:xfrm>
            <a:off x="395536" y="4149080"/>
            <a:ext cx="8208912" cy="1631216"/>
          </a:xfrm>
          <a:prstGeom prst="rect">
            <a:avLst/>
          </a:prstGeom>
        </p:spPr>
        <p:txBody>
          <a:bodyPr wrap="square">
            <a:spAutoFit/>
          </a:bodyPr>
          <a:lstStyle/>
          <a:p>
            <a:r>
              <a:rPr lang="el-GR" sz="2500" b="1" dirty="0" smtClean="0"/>
              <a:t>Ενώ γεννήθηκε στην Αθήνα, έζησε τα παιδικά της χρόνια μαζί με την αδερφή της Λένα, στη   Σάμο, παρέα με έναν παππού που υπεραγαπούσε και θαύμαζε</a:t>
            </a:r>
            <a:r>
              <a:rPr lang="el-GR" b="1" dirty="0" smtClean="0"/>
              <a:t>. </a:t>
            </a:r>
            <a:endParaRPr lang="el-GR" dirty="0"/>
          </a:p>
        </p:txBody>
      </p:sp>
    </p:spTree>
    <p:extLst>
      <p:ext uri="{BB962C8B-B14F-4D97-AF65-F5344CB8AC3E}">
        <p14:creationId xmlns:p14="http://schemas.microsoft.com/office/powerpoint/2010/main" val="2508897404"/>
      </p:ext>
    </p:extLst>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467544" y="260649"/>
            <a:ext cx="8064896" cy="446276"/>
          </a:xfrm>
          <a:prstGeom prst="rect">
            <a:avLst/>
          </a:prstGeom>
        </p:spPr>
        <p:txBody>
          <a:bodyPr wrap="square">
            <a:spAutoFit/>
          </a:bodyPr>
          <a:lstStyle/>
          <a:p>
            <a:r>
              <a:rPr lang="el-GR" sz="2300" b="1" dirty="0" smtClean="0"/>
              <a:t> </a:t>
            </a:r>
            <a:endParaRPr lang="el-GR" sz="2300" b="1" dirty="0"/>
          </a:p>
        </p:txBody>
      </p:sp>
      <p:sp>
        <p:nvSpPr>
          <p:cNvPr id="5" name="4 - Ορθογώνιο"/>
          <p:cNvSpPr/>
          <p:nvPr/>
        </p:nvSpPr>
        <p:spPr>
          <a:xfrm>
            <a:off x="539552" y="476672"/>
            <a:ext cx="8136904" cy="5693866"/>
          </a:xfrm>
          <a:prstGeom prst="rect">
            <a:avLst/>
          </a:prstGeom>
        </p:spPr>
        <p:txBody>
          <a:bodyPr wrap="square">
            <a:spAutoFit/>
          </a:bodyPr>
          <a:lstStyle/>
          <a:p>
            <a:r>
              <a:rPr lang="el-GR" sz="2800" b="1" dirty="0" smtClean="0"/>
              <a:t> Για τη </a:t>
            </a:r>
            <a:r>
              <a:rPr lang="el-GR" sz="2800" b="1" dirty="0" err="1" smtClean="0"/>
              <a:t>Ζέη</a:t>
            </a:r>
            <a:r>
              <a:rPr lang="el-GR" sz="2800" b="1" dirty="0" smtClean="0"/>
              <a:t> όλα ξεκίνησαν από το μικρόβιο της </a:t>
            </a:r>
            <a:r>
              <a:rPr lang="el-GR" sz="2800" b="1" dirty="0" err="1" smtClean="0"/>
              <a:t>φιλαναγνωσίας</a:t>
            </a:r>
            <a:r>
              <a:rPr lang="el-GR" sz="2800" b="1" dirty="0" smtClean="0"/>
              <a:t> που τη χαρακτήριζε από τα τρία της χρόνια, τότε που απόκτησε το παρατσούκλι το «</a:t>
            </a:r>
            <a:r>
              <a:rPr lang="el-GR" sz="2800" b="1" dirty="0" err="1" smtClean="0">
                <a:solidFill>
                  <a:schemeClr val="bg1">
                    <a:lumMod val="95000"/>
                    <a:lumOff val="5000"/>
                  </a:schemeClr>
                </a:solidFill>
              </a:rPr>
              <a:t>Κοτοκούλι</a:t>
            </a:r>
            <a:r>
              <a:rPr lang="el-GR" sz="2800" b="1" dirty="0" smtClean="0"/>
              <a:t>» από τα ξαδέρφια της. </a:t>
            </a:r>
          </a:p>
          <a:p>
            <a:endParaRPr lang="el-GR" sz="2800" b="1" dirty="0" smtClean="0"/>
          </a:p>
          <a:p>
            <a:r>
              <a:rPr lang="el-GR" sz="2800" b="1" dirty="0" smtClean="0"/>
              <a:t>«Ήμουνα τριών </a:t>
            </a:r>
            <a:r>
              <a:rPr lang="el-GR" sz="2800" b="1" dirty="0" err="1" smtClean="0"/>
              <a:t>χρονώ...κρατούσα</a:t>
            </a:r>
            <a:r>
              <a:rPr lang="el-GR" sz="2800" b="1" dirty="0" smtClean="0"/>
              <a:t> ένα βιβλίο του παππού, μπορεί να ‘τανε η </a:t>
            </a:r>
            <a:r>
              <a:rPr lang="el-GR" sz="2800" b="1" dirty="0" err="1" smtClean="0"/>
              <a:t>Οδύσεια</a:t>
            </a:r>
            <a:r>
              <a:rPr lang="el-GR" sz="2800" b="1" dirty="0" smtClean="0"/>
              <a:t> ή η </a:t>
            </a:r>
            <a:r>
              <a:rPr lang="el-GR" sz="2800" b="1" dirty="0" err="1" smtClean="0"/>
              <a:t>Ιλιάδα</a:t>
            </a:r>
            <a:r>
              <a:rPr lang="el-GR" sz="2800" b="1" dirty="0" smtClean="0"/>
              <a:t>. Το κρατούσα ανοιχτό και περπατούσα πάνω κάτω στην </a:t>
            </a:r>
            <a:r>
              <a:rPr lang="el-GR" sz="2800" b="1" dirty="0" err="1" smtClean="0"/>
              <a:t>αυλή...κι</a:t>
            </a:r>
            <a:r>
              <a:rPr lang="el-GR" sz="2800" b="1" dirty="0" smtClean="0"/>
              <a:t> ανοιγόκλεινα τα χείλη μου σαν να </a:t>
            </a:r>
            <a:r>
              <a:rPr lang="el-GR" sz="2800" b="1" dirty="0" err="1" smtClean="0"/>
              <a:t>διάβαζα»,όπως</a:t>
            </a:r>
            <a:r>
              <a:rPr lang="el-GR" sz="2800" b="1" dirty="0" smtClean="0"/>
              <a:t> η ίδια μας περιγράφει.</a:t>
            </a:r>
          </a:p>
        </p:txBody>
      </p:sp>
    </p:spTree>
    <p:extLst>
      <p:ext uri="{BB962C8B-B14F-4D97-AF65-F5344CB8AC3E}">
        <p14:creationId xmlns:p14="http://schemas.microsoft.com/office/powerpoint/2010/main" val="2428581391"/>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2564904"/>
            <a:ext cx="8208912" cy="1938992"/>
          </a:xfrm>
          <a:prstGeom prst="rect">
            <a:avLst/>
          </a:prstGeom>
        </p:spPr>
        <p:txBody>
          <a:bodyPr wrap="square">
            <a:spAutoFit/>
          </a:bodyPr>
          <a:lstStyle/>
          <a:p>
            <a:r>
              <a:rPr lang="el-GR" sz="2400" dirty="0" smtClean="0"/>
              <a:t> </a:t>
            </a:r>
            <a:r>
              <a:rPr lang="el-GR" sz="2400" b="1" dirty="0" smtClean="0"/>
              <a:t>Ήταν σχεδόν παιδί όταν καθόταν στο μαρμάρινο τραπέζι της κουζίνας, μ' ένα καλά ξυσμένο μολύβι </a:t>
            </a:r>
            <a:r>
              <a:rPr lang="el-GR" sz="2400" b="1" dirty="0" err="1" smtClean="0"/>
              <a:t>φάμπερ</a:t>
            </a:r>
            <a:r>
              <a:rPr lang="el-GR" sz="2400" b="1" dirty="0" smtClean="0"/>
              <a:t> νούμερο δύο, κι έγραφε στις υπηρετριούλες της πολυκατοικίας γράμματα για τους αγαπημένους τους....</a:t>
            </a:r>
          </a:p>
        </p:txBody>
      </p:sp>
      <p:sp>
        <p:nvSpPr>
          <p:cNvPr id="3" name="2 - Ορθογώνιο"/>
          <p:cNvSpPr/>
          <p:nvPr/>
        </p:nvSpPr>
        <p:spPr>
          <a:xfrm>
            <a:off x="539552" y="908720"/>
            <a:ext cx="8136904" cy="1200329"/>
          </a:xfrm>
          <a:prstGeom prst="rect">
            <a:avLst/>
          </a:prstGeom>
        </p:spPr>
        <p:txBody>
          <a:bodyPr wrap="square">
            <a:spAutoFit/>
          </a:bodyPr>
          <a:lstStyle/>
          <a:p>
            <a:r>
              <a:rPr lang="el-GR" sz="2400" b="1" dirty="0" smtClean="0"/>
              <a:t>«</a:t>
            </a:r>
            <a:r>
              <a:rPr lang="el-GR" sz="2400" b="1" dirty="0" smtClean="0">
                <a:solidFill>
                  <a:schemeClr val="bg1">
                    <a:lumMod val="95000"/>
                    <a:lumOff val="5000"/>
                  </a:schemeClr>
                </a:solidFill>
              </a:rPr>
              <a:t>Το </a:t>
            </a:r>
            <a:r>
              <a:rPr lang="el-GR" sz="2400" b="1" dirty="0" err="1" smtClean="0">
                <a:solidFill>
                  <a:schemeClr val="bg1">
                    <a:lumMod val="95000"/>
                    <a:lumOff val="5000"/>
                  </a:schemeClr>
                </a:solidFill>
              </a:rPr>
              <a:t>κουτοκούλι</a:t>
            </a:r>
            <a:r>
              <a:rPr lang="el-GR" sz="2400" b="1" dirty="0" smtClean="0">
                <a:solidFill>
                  <a:schemeClr val="bg1">
                    <a:lumMod val="95000"/>
                    <a:lumOff val="5000"/>
                  </a:schemeClr>
                </a:solidFill>
              </a:rPr>
              <a:t> μάς προέκυψε συγγραφέας</a:t>
            </a:r>
            <a:r>
              <a:rPr lang="el-GR" sz="2400" b="1" dirty="0" smtClean="0"/>
              <a:t>», σχολίαζαν ευχάριστα ξαφνιασμένοι οι δικοί της.</a:t>
            </a:r>
          </a:p>
        </p:txBody>
      </p:sp>
      <p:sp>
        <p:nvSpPr>
          <p:cNvPr id="4" name="3 - Ορθογώνιο"/>
          <p:cNvSpPr/>
          <p:nvPr/>
        </p:nvSpPr>
        <p:spPr>
          <a:xfrm>
            <a:off x="611560" y="4869160"/>
            <a:ext cx="8064896" cy="1200329"/>
          </a:xfrm>
          <a:prstGeom prst="rect">
            <a:avLst/>
          </a:prstGeom>
        </p:spPr>
        <p:txBody>
          <a:bodyPr wrap="square">
            <a:spAutoFit/>
          </a:bodyPr>
          <a:lstStyle/>
          <a:p>
            <a:r>
              <a:rPr lang="el-GR" sz="2400" b="1" dirty="0" smtClean="0"/>
              <a:t>Με επιστολική αλληλογραφία ,ξεκίνησε η </a:t>
            </a:r>
            <a:r>
              <a:rPr lang="el-GR" sz="2400" b="1" dirty="0" err="1" smtClean="0"/>
              <a:t>Άλκη</a:t>
            </a:r>
            <a:r>
              <a:rPr lang="el-GR" sz="2400" b="1" dirty="0" smtClean="0"/>
              <a:t> </a:t>
            </a:r>
            <a:r>
              <a:rPr lang="el-GR" sz="2400" b="1" dirty="0" err="1" smtClean="0"/>
              <a:t>Ζέη</a:t>
            </a:r>
            <a:r>
              <a:rPr lang="el-GR" sz="2400" b="1" dirty="0" smtClean="0"/>
              <a:t> και εξομολογείται την ευχαρίστησή της από τη διαδικασία αυτή της γραφής…</a:t>
            </a:r>
          </a:p>
        </p:txBody>
      </p:sp>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Καλοκαίρι">
  <a:themeElements>
    <a:clrScheme name="Καλοκαίρι">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Καλοκαίρ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Καλοκαίρι">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Καλοκαίρι</Template>
  <TotalTime>794</TotalTime>
  <Words>806</Words>
  <Application>Microsoft Office PowerPoint</Application>
  <PresentationFormat>On-screen Show (4:3)</PresentationFormat>
  <Paragraphs>74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Courier New</vt:lpstr>
      <vt:lpstr>Trebuchet MS</vt:lpstr>
      <vt:lpstr>Verdana</vt:lpstr>
      <vt:lpstr>Wingdings</vt:lpstr>
      <vt:lpstr>Wingdings 2</vt:lpstr>
      <vt:lpstr>Καλοκαίρι</vt:lpstr>
      <vt:lpstr>ΑΛΚΗ ΖΕΗ</vt:lpstr>
      <vt:lpstr>PowerPoint Presentation</vt:lpstr>
      <vt:lpstr>PowerPoint Presentation</vt:lpstr>
      <vt:lpstr>Η ΖΩΗ ΤΗΣ ΑΛΚΗ ΖΕΗ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ΑΛΚΗ ΖΕΗ  </vt:lpstr>
      <vt:lpstr>PowerPoint Presentation</vt:lpstr>
      <vt:lpstr>PowerPoint Presentation</vt:lpstr>
      <vt:lpstr>PowerPoint Presentation</vt:lpstr>
      <vt:lpstr>PowerPoint Presentation</vt:lpstr>
      <vt:lpstr>ΑΛΚΗ ΖΕΗ  - ΤΟ ΕΡΓΟ ΤΗΣ </vt:lpstr>
      <vt:lpstr>PowerPoint Presentation</vt:lpstr>
      <vt:lpstr>ΑΛΚΗ ΖΕΗ  - ΔΙΑΚΡΙΣΕΙΣ [ ενδεικτικά ] </vt:lpstr>
      <vt:lpstr>ΑΦΙΕΡΩΜΑ ΣΤΗΝ ΑΛΚΗ ΖΕΗ</vt:lpstr>
      <vt:lpstr>ΔΙΚΤΥΟΓΡΑΦΙΑ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ΜΑΡΘΑ</dc:creator>
  <cp:lastModifiedBy>huawei</cp:lastModifiedBy>
  <cp:revision>131</cp:revision>
  <dcterms:created xsi:type="dcterms:W3CDTF">2020-11-07T11:10:23Z</dcterms:created>
  <dcterms:modified xsi:type="dcterms:W3CDTF">2024-04-13T22:19:37Z</dcterms:modified>
</cp:coreProperties>
</file>