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4"/>
  </p:notesMasterIdLst>
  <p:handoutMasterIdLst>
    <p:handoutMasterId r:id="rId25"/>
  </p:handoutMasterIdLst>
  <p:sldIdLst>
    <p:sldId id="267" r:id="rId5"/>
    <p:sldId id="299" r:id="rId6"/>
    <p:sldId id="283" r:id="rId7"/>
    <p:sldId id="284" r:id="rId8"/>
    <p:sldId id="285" r:id="rId9"/>
    <p:sldId id="286" r:id="rId10"/>
    <p:sldId id="287" r:id="rId11"/>
    <p:sldId id="288" r:id="rId12"/>
    <p:sldId id="289" r:id="rId13"/>
    <p:sldId id="291" r:id="rId14"/>
    <p:sldId id="290" r:id="rId15"/>
    <p:sldId id="292" r:id="rId16"/>
    <p:sldId id="293" r:id="rId17"/>
    <p:sldId id="294" r:id="rId18"/>
    <p:sldId id="295" r:id="rId19"/>
    <p:sldId id="296" r:id="rId20"/>
    <p:sldId id="297" r:id="rId21"/>
    <p:sldId id="300" r:id="rId22"/>
    <p:sldId id="298" r:id="rId23"/>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106" d="100"/>
          <a:sy n="106" d="100"/>
        </p:scale>
        <p:origin x="792" y="10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16/5/2024</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16/5/2024</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a:t>Στυλ κύριου υπότιτλου</a:t>
            </a:r>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16/5/2024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a:t>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16/5/2024</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16/5/2024</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16/5/2024</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a:t>Στυλ υποδείγματος κειμένου</a:t>
            </a:r>
          </a:p>
          <a:p>
            <a:pPr lvl="1" rtl="0"/>
            <a:r>
              <a:rPr lang="el-GR"/>
              <a:t>Δεύτερου επιπέδου</a:t>
            </a:r>
          </a:p>
          <a:p>
            <a:pPr lvl="2" rtl="0"/>
            <a:r>
              <a:rPr lang="el-GR"/>
              <a:t>Τρίτου επιπέδου</a:t>
            </a:r>
          </a:p>
          <a:p>
            <a:pPr lvl="3" rtl="0"/>
            <a:r>
              <a:rPr lang="el-GR"/>
              <a:t>Τέταρτου επιπέδου</a:t>
            </a:r>
          </a:p>
          <a:p>
            <a:pPr lvl="4" rtl="0"/>
            <a:r>
              <a:rPr lang="el-GR"/>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16/5/2024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16/5/2024</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a:t>Στυλ κύριου τίτλου</a:t>
            </a:r>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16/5/2024</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ΠΡΩΤΕΣ ΒΟΗΘΕΙΕΣ</a:t>
            </a:r>
          </a:p>
        </p:txBody>
      </p:sp>
      <p:sp>
        <p:nvSpPr>
          <p:cNvPr id="3" name="Υπότιτλος 2"/>
          <p:cNvSpPr>
            <a:spLocks noGrp="1"/>
          </p:cNvSpPr>
          <p:nvPr>
            <p:ph type="subTitle" idx="1"/>
          </p:nvPr>
        </p:nvSpPr>
        <p:spPr/>
        <p:txBody>
          <a:bodyPr rtlCol="0"/>
          <a:lstStyle/>
          <a:p>
            <a:pPr rtl="0"/>
            <a:r>
              <a:rPr lang="el-GR" dirty="0" err="1"/>
              <a:t>Μαρια</a:t>
            </a:r>
            <a:r>
              <a:rPr lang="el-GR" dirty="0"/>
              <a:t> </a:t>
            </a:r>
            <a:r>
              <a:rPr lang="el-GR" dirty="0" err="1"/>
              <a:t>καραδημα</a:t>
            </a:r>
            <a:r>
              <a:rPr lang="el-GR" dirty="0"/>
              <a:t>, </a:t>
            </a:r>
            <a:r>
              <a:rPr lang="el-GR" dirty="0" err="1"/>
              <a:t>πανωραια</a:t>
            </a:r>
            <a:r>
              <a:rPr lang="el-GR" dirty="0"/>
              <a:t> </a:t>
            </a:r>
            <a:r>
              <a:rPr lang="el-GR" dirty="0" err="1"/>
              <a:t>κολοκουρα</a:t>
            </a:r>
            <a:endParaRPr lang="el-G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868" y="2204864"/>
            <a:ext cx="9751060" cy="2131640"/>
          </a:xfrm>
        </p:spPr>
        <p:txBody>
          <a:bodyPr>
            <a:noAutofit/>
          </a:bodyPr>
          <a:lstStyle/>
          <a:p>
            <a:r>
              <a:rPr lang="el-GR" sz="4400" dirty="0"/>
              <a:t>4)ΠΩΣ ΜΠΟΡΕΙΤΕ ΝΑ ΠΑΡΕΧΕΤΕ ΠΡΩΤΕΣ ΒΟΗΘΕΙΕΣ ΣΕ ΑΤΟΜΟ ΜΕ ΗΛΕΚΤΡΟΠΛΗΞΙΑ;</a:t>
            </a:r>
          </a:p>
        </p:txBody>
      </p:sp>
    </p:spTree>
    <p:extLst>
      <p:ext uri="{BB962C8B-B14F-4D97-AF65-F5344CB8AC3E}">
        <p14:creationId xmlns:p14="http://schemas.microsoft.com/office/powerpoint/2010/main" val="360146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780" y="332656"/>
            <a:ext cx="11305256" cy="7571303"/>
          </a:xfrm>
          <a:prstGeom prst="rect">
            <a:avLst/>
          </a:prstGeom>
          <a:noFill/>
        </p:spPr>
        <p:txBody>
          <a:bodyPr wrap="square" rtlCol="0">
            <a:spAutoFit/>
          </a:bodyPr>
          <a:lstStyle/>
          <a:p>
            <a:r>
              <a:rPr lang="el-GR" dirty="0"/>
              <a:t>Όταν ένα άτομο έχει χτυπηθεί από ηλεκτρικό ρεύμα δεν το πλησιάζουμε και δεν το αγγίζουμε μέχρι να βεβαιωθούμε ότι έχει κοπεί το ρεύμα. Κρατάμε απόσταση μέχρι τη διακοπή του ρεύματος και απομακρύνουμε τους παρευρισκόμενους, ειδοποιώντας τους για τον κίνδυνο.</a:t>
            </a:r>
          </a:p>
          <a:p>
            <a:endParaRPr lang="el-GR" dirty="0"/>
          </a:p>
          <a:p>
            <a:r>
              <a:rPr lang="el-GR" dirty="0"/>
              <a:t>Δυστυχώς, δεν είναι λίγες οι περιπτώσεις όπου κάποιος έχασε κι αυτός τη ζωή του ενώ προσπάθησε να βοηθήσει συνάνθρωπό του που χτυπήθηκε από ηλεκτρικό ρεύμα.</a:t>
            </a:r>
          </a:p>
          <a:p>
            <a:endParaRPr lang="el-GR" dirty="0"/>
          </a:p>
          <a:p>
            <a:r>
              <a:rPr lang="el-GR" dirty="0"/>
              <a:t>Αν το ρεύμα δεν έχει κοπεί ή δεν γνωρίζουμε αν έχει κοπή και πρέπει να δράσουμε επειγόντως φροντίζουμε οι ενέργειές μας να πραγματοποιηθούν με ένα αντικείμενο που είναι κακός αγωγός του ρεύματος, π.χ. ένα στεγνό ξύλο ή πλαστικό κοντάρι κ.λπ. κι εφόσον το ρεύμα είναι οικιακό κι όχι κάποια υπαίθρια παροχή μέσης ή υψηλής τάσης.</a:t>
            </a:r>
          </a:p>
          <a:p>
            <a:endParaRPr lang="el-GR" dirty="0"/>
          </a:p>
          <a:p>
            <a:r>
              <a:rPr lang="el-GR" dirty="0"/>
              <a:t>Εφόσον έχει διακοπεί το ρεύμα, αυτά που πρέπει να κάνουμε είναι:</a:t>
            </a:r>
          </a:p>
          <a:p>
            <a:endParaRPr lang="el-GR" dirty="0"/>
          </a:p>
          <a:p>
            <a:r>
              <a:rPr lang="el-GR" dirty="0"/>
              <a:t>1. Τηλεφωνούμε για ασθενοφόρο στο ΕΚΑΒ / 166 εφόσον η κατάσταση είναι σοβαρή.</a:t>
            </a:r>
          </a:p>
          <a:p>
            <a:endParaRPr lang="el-GR" dirty="0"/>
          </a:p>
          <a:p>
            <a:r>
              <a:rPr lang="el-GR" dirty="0"/>
              <a:t>2. Ελέγχουμε την αναπνοή και τον σφυγμό του θύματος για να αποφασίσουμε για την παροχή τεχνητής αναπνοής ή όχι και για να διαπιστώσουμε τη γενικότερη κατάστασή του.</a:t>
            </a:r>
          </a:p>
          <a:p>
            <a:endParaRPr lang="el-GR" dirty="0"/>
          </a:p>
          <a:p>
            <a:r>
              <a:rPr lang="el-GR" dirty="0"/>
              <a:t>3. Περιποιούμαστε τα πιθανά εγκαύματα και τραύματα που προκάλεσε το ηλεκτρικό ρεύμα. </a:t>
            </a:r>
          </a:p>
          <a:p>
            <a:endParaRPr lang="el-GR" dirty="0"/>
          </a:p>
          <a:p>
            <a:r>
              <a:rPr lang="el-GR" dirty="0"/>
              <a:t>4. Πραγματοποιούμε όλες τις αναγκαίες ενέργειες για την εξασφάλιση της καλής κατάστασης του θύματος, σύμφωνα με την εκπαίδευση που έχουμε λάβει.</a:t>
            </a:r>
          </a:p>
          <a:p>
            <a:endParaRPr lang="el-GR" dirty="0"/>
          </a:p>
          <a:p>
            <a:r>
              <a:rPr lang="el-GR" dirty="0"/>
              <a:t> </a:t>
            </a:r>
          </a:p>
          <a:p>
            <a:endParaRPr lang="el-GR" dirty="0"/>
          </a:p>
          <a:p>
            <a:r>
              <a:rPr lang="el-GR" dirty="0"/>
              <a:t> </a:t>
            </a:r>
          </a:p>
        </p:txBody>
      </p:sp>
    </p:spTree>
    <p:extLst>
      <p:ext uri="{BB962C8B-B14F-4D97-AF65-F5344CB8AC3E}">
        <p14:creationId xmlns:p14="http://schemas.microsoft.com/office/powerpoint/2010/main" val="267743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868" y="1844824"/>
            <a:ext cx="9751060" cy="2968600"/>
          </a:xfrm>
        </p:spPr>
        <p:txBody>
          <a:bodyPr>
            <a:noAutofit/>
          </a:bodyPr>
          <a:lstStyle/>
          <a:p>
            <a:r>
              <a:rPr lang="el-GR" sz="4800" dirty="0"/>
              <a:t>5)ΣΑΣ ΕΧΕΙ ΣΥΜΒΕΙ ΠΟΤΕ ΝΑ ΜΗΝ ΚΑΤΑΦΕΡΕΤΕ ΝΑ ΣΩΣΕΤΕ ΚΑΠΟΙΑ ΖΩΗ ΚΑΙ ΑΝ ΝΑΙ ΠΩΣ ΑΝΤΙΔΡΑΣΑΤΕ/ΝΙΩΣΑΤΕ;</a:t>
            </a:r>
          </a:p>
        </p:txBody>
      </p:sp>
    </p:spTree>
    <p:extLst>
      <p:ext uri="{BB962C8B-B14F-4D97-AF65-F5344CB8AC3E}">
        <p14:creationId xmlns:p14="http://schemas.microsoft.com/office/powerpoint/2010/main" val="43189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3852" y="548680"/>
            <a:ext cx="9793088" cy="5355312"/>
          </a:xfrm>
          <a:prstGeom prst="rect">
            <a:avLst/>
          </a:prstGeom>
          <a:noFill/>
        </p:spPr>
        <p:txBody>
          <a:bodyPr wrap="square" rtlCol="0">
            <a:spAutoFit/>
          </a:bodyPr>
          <a:lstStyle/>
          <a:p>
            <a:r>
              <a:rPr lang="el-GR"/>
              <a:t> </a:t>
            </a:r>
          </a:p>
          <a:p>
            <a:endParaRPr lang="el-GR"/>
          </a:p>
          <a:p>
            <a:r>
              <a:rPr lang="el-GR"/>
              <a:t>Κάθε παροχή βοήθειας αποτρέπει μία κατάσταση από το να εξελιχθεί χειρότερα. Όταν ο διασώστης παρέμβει και προσφέρει τις πρώτες βοήθειες διακόπτει την αρνητική εξέλιξη για το θύμα.Δυστυχώς, υπάρχουν και περιπτώσεις που η κατάσταση του θύματος είναι μη αναστρέψιμη και ο θάνατος αναπόφευκτος.</a:t>
            </a:r>
          </a:p>
          <a:p>
            <a:endParaRPr lang="el-GR"/>
          </a:p>
          <a:p>
            <a:r>
              <a:rPr lang="el-GR"/>
              <a:t>Πριν από χρόνια, σε μία πολυκατοικία στην Κυψέλη (Αθήνα), μία κυρία είχε εγκλωβιστεί στο διαμέρισμά της λόγω πυρκαγιάς στον κάτω όροφο. Οι πυροσβέστες έβγαλαν την κυρία μέχρι την είσοδο της πολυκατοικίας. Τότε, κι επειδή δεν είχε η αναπνοή, προσπαθήσαμε μέχρι να έρθει το ασθενοφόρο να την κρατήσουμε στη ζωή με θωρακικές συμπιέσεις και τεχνητή αναπνοή. Δυστυχώς, παρά τις προσπάθειες, οι οποίες συνεχίστηκαν κι όταν ήρθε το ασθενοφόρο, η κυρία δεν μπόρεσε να τα καταφέρει.</a:t>
            </a:r>
          </a:p>
          <a:p>
            <a:endParaRPr lang="el-GR"/>
          </a:p>
          <a:p>
            <a:r>
              <a:rPr lang="el-GR"/>
              <a:t>Σε αυτά τα περιστατικά υπάρχει μεγάλη ένταση αλλά και εγρήγορση, όλα γίνονται γρήγορα και πρέπει να γίνουν σωστά για να υπάρχουν αυξημένες ελπίδες επιβίωσης του θύματος. Αντικειμενικά και στατιστικά είναι αδύνατον να διασωθούν όλα τα θύματα σε πολύ σοβαρές καταστάσεις.</a:t>
            </a:r>
          </a:p>
          <a:p>
            <a:endParaRPr lang="el-GR"/>
          </a:p>
          <a:p>
            <a:r>
              <a:rPr lang="el-GR"/>
              <a:t>Τα συναισθήματα είναι πολύ παράξενα, ακόμα και για επαγγελματίες.</a:t>
            </a:r>
            <a:endParaRPr lang="el-GR" dirty="0"/>
          </a:p>
        </p:txBody>
      </p:sp>
    </p:spTree>
    <p:extLst>
      <p:ext uri="{BB962C8B-B14F-4D97-AF65-F5344CB8AC3E}">
        <p14:creationId xmlns:p14="http://schemas.microsoft.com/office/powerpoint/2010/main" val="419963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57908" y="2276872"/>
            <a:ext cx="9751060" cy="2176512"/>
          </a:xfrm>
        </p:spPr>
        <p:txBody>
          <a:bodyPr>
            <a:noAutofit/>
          </a:bodyPr>
          <a:lstStyle/>
          <a:p>
            <a:r>
              <a:rPr lang="el-GR" sz="4800" dirty="0"/>
              <a:t>6)ΠΩΣ ΑΝΤΙΔΡΑΣΑΤΕ ΣΕ ΜΙΑ ΚΑΤΑΣΤΑΣΗ ΕΚΤΑΚΤΗΣ ΑΝΑΓΚΗΣ;</a:t>
            </a:r>
          </a:p>
        </p:txBody>
      </p:sp>
    </p:spTree>
    <p:extLst>
      <p:ext uri="{BB962C8B-B14F-4D97-AF65-F5344CB8AC3E}">
        <p14:creationId xmlns:p14="http://schemas.microsoft.com/office/powerpoint/2010/main" val="36768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788" y="404664"/>
            <a:ext cx="4680520" cy="6463308"/>
          </a:xfrm>
          <a:prstGeom prst="rect">
            <a:avLst/>
          </a:prstGeom>
          <a:noFill/>
        </p:spPr>
        <p:txBody>
          <a:bodyPr wrap="square" rtlCol="0">
            <a:spAutoFit/>
          </a:bodyPr>
          <a:lstStyle/>
          <a:p>
            <a:r>
              <a:rPr lang="el-GR" dirty="0"/>
              <a:t>Ο εκπαιδευμένος στις πρώτες βοήθειες, πρέπει να λειτουργεί με:</a:t>
            </a:r>
          </a:p>
          <a:p>
            <a:endParaRPr lang="el-GR" dirty="0"/>
          </a:p>
          <a:p>
            <a:r>
              <a:rPr lang="el-GR" dirty="0"/>
              <a:t>1. Ψυχραιμία.</a:t>
            </a:r>
          </a:p>
          <a:p>
            <a:endParaRPr lang="el-GR" dirty="0"/>
          </a:p>
          <a:p>
            <a:r>
              <a:rPr lang="el-GR" dirty="0"/>
              <a:t>2. Θάρρος.</a:t>
            </a:r>
          </a:p>
          <a:p>
            <a:endParaRPr lang="el-GR" dirty="0"/>
          </a:p>
          <a:p>
            <a:r>
              <a:rPr lang="el-GR" dirty="0"/>
              <a:t>3. Γνώση της κατάστασης.</a:t>
            </a:r>
          </a:p>
          <a:p>
            <a:endParaRPr lang="el-GR" dirty="0"/>
          </a:p>
          <a:p>
            <a:r>
              <a:rPr lang="el-GR" dirty="0"/>
              <a:t>4. Γνώση της ενδεχόμενης επιδείνωσης της κατάστασης.</a:t>
            </a:r>
          </a:p>
          <a:p>
            <a:endParaRPr lang="el-GR" dirty="0"/>
          </a:p>
          <a:p>
            <a:r>
              <a:rPr lang="el-GR" dirty="0"/>
              <a:t>5. Διασφάλιση της σκηνής του ατυχήματος.</a:t>
            </a:r>
          </a:p>
          <a:p>
            <a:endParaRPr lang="el-GR" dirty="0"/>
          </a:p>
          <a:p>
            <a:r>
              <a:rPr lang="el-GR" dirty="0"/>
              <a:t>6. Γνώσεις πρώτων βοηθειών μέσα από κατάλληλη εκπαίδευση, γνώσεις διάσωσης και ικανότητα επέμβασης.</a:t>
            </a:r>
          </a:p>
          <a:p>
            <a:endParaRPr lang="el-GR" dirty="0"/>
          </a:p>
          <a:p>
            <a:r>
              <a:rPr lang="el-GR" dirty="0"/>
              <a:t>7. Κατάλληλο εξοπλισμό όπου χρειάζεται ή ικανότητα δημιουργίας κατάλληλου εξοπλισμού.</a:t>
            </a:r>
          </a:p>
          <a:p>
            <a:endParaRPr lang="el-GR" dirty="0"/>
          </a:p>
          <a:p>
            <a:r>
              <a:rPr lang="el-GR" dirty="0"/>
              <a:t> </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396" y="1772816"/>
            <a:ext cx="5148000" cy="31572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1254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97868" y="1268760"/>
            <a:ext cx="9751060" cy="3688680"/>
          </a:xfrm>
        </p:spPr>
        <p:txBody>
          <a:bodyPr>
            <a:noAutofit/>
          </a:bodyPr>
          <a:lstStyle/>
          <a:p>
            <a:r>
              <a:rPr lang="el-GR" sz="4800" dirty="0"/>
              <a:t>7)ΤΙ ΘΑ ΣΥΝΙΣΤΟΥΣΑΤΕ ΣΕ ΕΝΑ ΑΤΟΜΟ ΝΈΟ ΣΤΟ ΚΟΜΜΑΤΙ ΤΩΝ ΠΡΩΤΩΝ ΒΟΗΘΕΙΩΝ ΠΟΥ ΜΑΘΑΤΕ ΜΕΤΑ ΧΡΟΝΙΑ ΚΑΙ ΤΗΝ ΕΜΠΕΙΡΙΑ;</a:t>
            </a:r>
          </a:p>
        </p:txBody>
      </p:sp>
    </p:spTree>
    <p:extLst>
      <p:ext uri="{BB962C8B-B14F-4D97-AF65-F5344CB8AC3E}">
        <p14:creationId xmlns:p14="http://schemas.microsoft.com/office/powerpoint/2010/main" val="141384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404664"/>
            <a:ext cx="11449272" cy="3693319"/>
          </a:xfrm>
          <a:prstGeom prst="rect">
            <a:avLst/>
          </a:prstGeom>
          <a:noFill/>
        </p:spPr>
        <p:txBody>
          <a:bodyPr wrap="square" rtlCol="0">
            <a:spAutoFit/>
          </a:bodyPr>
          <a:lstStyle/>
          <a:p>
            <a:r>
              <a:rPr lang="el-GR" dirty="0"/>
              <a:t>Αφιέρωσε λίγο χρόνο από τη ζωή σου κι ΕΚΠΑΙΔΕΥΣΟΥ ΣΩΣΤΑ στις πρώτες βοήθειες για σένα, τους οικείους σου και κάθε συνάνθρωπό σου.</a:t>
            </a:r>
          </a:p>
          <a:p>
            <a:endParaRPr lang="el-GR" dirty="0"/>
          </a:p>
          <a:p>
            <a:r>
              <a:rPr lang="el-GR" dirty="0"/>
              <a:t>Κατάλαβε πρώτα </a:t>
            </a:r>
            <a:r>
              <a:rPr lang="el-GR" dirty="0" err="1"/>
              <a:t>απ</a:t>
            </a:r>
            <a:r>
              <a:rPr lang="el-GR" dirty="0"/>
              <a:t>΄ όλα ΤΙ ΔΕΝ ΠΡΕΠΕΙ ΝΑ ΚΑΝΕΙΣ σε μία έκτακτη κατάσταση.</a:t>
            </a:r>
          </a:p>
          <a:p>
            <a:r>
              <a:rPr lang="el-GR" dirty="0"/>
              <a:t>Μέσα από τη σωστή εκπαίδευση μάθε ΤΙ ΠΡΕΠΕΙ ΝΑ ΚΑΝΕΙΣ σε μια έκτακτη κατάσταση.</a:t>
            </a:r>
          </a:p>
          <a:p>
            <a:endParaRPr lang="el-GR" dirty="0"/>
          </a:p>
          <a:p>
            <a:r>
              <a:rPr lang="el-GR" dirty="0"/>
              <a:t>Θυμήσου πάντα ότι ΔΕΝ είσαι γιατρός (αν δεν είσαι), ούτε μπορείς αν αντικαταστήσεις την τεχνολογία ενός νοσοκομείου. ΜΗΝ υπερβαίνεις ποτέ την αρμοδιότητά σου για παροχή πρώτων βοηθειών, εφόσον δεν το υποστηρίζεις γνωστικά.</a:t>
            </a:r>
          </a:p>
          <a:p>
            <a:endParaRPr lang="el-GR" dirty="0"/>
          </a:p>
          <a:p>
            <a:endParaRPr lang="el-GR" dirty="0"/>
          </a:p>
          <a:p>
            <a:endParaRPr lang="el-GR" dirty="0"/>
          </a:p>
          <a:p>
            <a:r>
              <a:rPr lang="el-GR" dirty="0"/>
              <a:t> </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00" y="2996952"/>
            <a:ext cx="6588000" cy="28915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8175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Εδώ είναι και ένα </a:t>
            </a:r>
            <a:r>
              <a:rPr lang="en-US" dirty="0"/>
              <a:t>video</a:t>
            </a:r>
            <a:r>
              <a:rPr lang="fr-FR" dirty="0"/>
              <a:t> </a:t>
            </a:r>
            <a:r>
              <a:rPr lang="el-GR" dirty="0"/>
              <a:t>για τις πρώτες βοήθειες</a:t>
            </a:r>
          </a:p>
        </p:txBody>
      </p:sp>
      <p:sp>
        <p:nvSpPr>
          <p:cNvPr id="5" name="TextBox 4"/>
          <p:cNvSpPr txBox="1"/>
          <p:nvPr/>
        </p:nvSpPr>
        <p:spPr>
          <a:xfrm>
            <a:off x="2061965" y="3068960"/>
            <a:ext cx="8064896" cy="954107"/>
          </a:xfrm>
          <a:prstGeom prst="rect">
            <a:avLst/>
          </a:prstGeom>
          <a:noFill/>
        </p:spPr>
        <p:txBody>
          <a:bodyPr wrap="square" rtlCol="0">
            <a:spAutoFit/>
          </a:bodyPr>
          <a:lstStyle/>
          <a:p>
            <a:r>
              <a:rPr lang="en-US" sz="2800" dirty="0"/>
              <a:t>https://youtu.be/19NxoMVsQNM?si=wtoNR1o0b7Eg4iEE</a:t>
            </a:r>
            <a:endParaRPr lang="el-GR" sz="2800" dirty="0"/>
          </a:p>
        </p:txBody>
      </p:sp>
    </p:spTree>
    <p:extLst>
      <p:ext uri="{BB962C8B-B14F-4D97-AF65-F5344CB8AC3E}">
        <p14:creationId xmlns:p14="http://schemas.microsoft.com/office/powerpoint/2010/main" val="299992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3772" y="116632"/>
            <a:ext cx="9433048" cy="3832696"/>
          </a:xfrm>
        </p:spPr>
        <p:txBody>
          <a:bodyPr>
            <a:noAutofit/>
          </a:bodyPr>
          <a:lstStyle/>
          <a:p>
            <a:r>
              <a:rPr lang="el-GR" sz="8000" dirty="0"/>
              <a:t>ΣΑΣ ΕΥΧΑΡΙΣΤΟΥΜΕ ΠΟΛΥ!</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260" y="2780928"/>
            <a:ext cx="6444000" cy="31017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177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1772816"/>
            <a:ext cx="9751060" cy="2592288"/>
          </a:xfrm>
        </p:spPr>
        <p:txBody>
          <a:bodyPr>
            <a:normAutofit/>
          </a:bodyPr>
          <a:lstStyle/>
          <a:p>
            <a:r>
              <a:rPr lang="el-GR" dirty="0"/>
              <a:t>Πριν από λίγες μέρες ήρθαμε σε επαφή με τον Κωνσταντίνο </a:t>
            </a:r>
            <a:r>
              <a:rPr lang="el-GR" dirty="0" err="1"/>
              <a:t>Τσιακμάκη</a:t>
            </a:r>
            <a:r>
              <a:rPr lang="el-GR" dirty="0"/>
              <a:t>, ο οποίος είναι πυροσβέστης και εθελοντής Σαμαρείτης στον Ερυθρό Σταυρό. Με την ευκαιρία του πήραμε συνέντευξη με θέμα τις πρώτες βοήθειες βάσει τις γνώσεις και τις εμπειρίες του.</a:t>
            </a:r>
          </a:p>
        </p:txBody>
      </p:sp>
    </p:spTree>
    <p:extLst>
      <p:ext uri="{BB962C8B-B14F-4D97-AF65-F5344CB8AC3E}">
        <p14:creationId xmlns:p14="http://schemas.microsoft.com/office/powerpoint/2010/main" val="200953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5860" y="2132856"/>
            <a:ext cx="9751060" cy="2176512"/>
          </a:xfrm>
        </p:spPr>
        <p:txBody>
          <a:bodyPr>
            <a:noAutofit/>
          </a:bodyPr>
          <a:lstStyle/>
          <a:p>
            <a:r>
              <a:rPr lang="el-GR" sz="4800" dirty="0"/>
              <a:t>1) ΠΟΙΑ ΕΊΝΑΙ ΤΑ ΒΗΜΑΤΑ ΚΑΙ Η ΔΙΑΔΙΚΑΣΙΑ ΤΩΝ ΠΡΩΤΩΝ ΒΟΗΘΕΙΩΝ;</a:t>
            </a:r>
          </a:p>
        </p:txBody>
      </p:sp>
    </p:spTree>
    <p:extLst>
      <p:ext uri="{BB962C8B-B14F-4D97-AF65-F5344CB8AC3E}">
        <p14:creationId xmlns:p14="http://schemas.microsoft.com/office/powerpoint/2010/main" val="115642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1804" y="620688"/>
            <a:ext cx="11089232" cy="5632311"/>
          </a:xfrm>
          <a:prstGeom prst="rect">
            <a:avLst/>
          </a:prstGeom>
          <a:noFill/>
        </p:spPr>
        <p:txBody>
          <a:bodyPr wrap="square" rtlCol="0">
            <a:spAutoFit/>
          </a:bodyPr>
          <a:lstStyle/>
          <a:p>
            <a:r>
              <a:rPr lang="el-GR" dirty="0" err="1"/>
              <a:t>Κατ</a:t>
            </a:r>
            <a:r>
              <a:rPr lang="el-GR" dirty="0"/>
              <a:t>΄ αρχάς θα ήθελα να διευκρινίσω ότι  οι πρώτες βοήθειες δεν είναι παροχή ιατρικής υποστήριξης, αν και σχετίζεται κατά κάποιο τρόπο με αυτή, αλλά αφορούν τις πρώτες ενέργειες που κάνει κάποιος προκειμένου να υποστηρίξει ένα θύμα στον τόπο του ατυχήματος με ό,τι μέσα διαθέτει, πρόχειρα ή μη. Επιπλέον, αυτός που θα προσφέρει πρώτες βοήθειες θα πρέπει να είναι γνώστης κι εκπαιδευμένος.</a:t>
            </a:r>
          </a:p>
          <a:p>
            <a:r>
              <a:rPr lang="el-GR" dirty="0"/>
              <a:t>Όταν λοιπόν έχουμε ένα περιστατικό θα πρέπει:</a:t>
            </a:r>
          </a:p>
          <a:p>
            <a:endParaRPr lang="el-GR" dirty="0"/>
          </a:p>
          <a:p>
            <a:r>
              <a:rPr lang="el-GR" dirty="0"/>
              <a:t>1. Να κάνουμε τις πρώτες άμεσες ενέργειες στον τόπο του ατυχήματος και να αξιολογήσουμε σωστά την κατάσταση. Δηλαδή, να καταλάβουμε τι πραγματικά έχει συμβεί, πόσο σοβαρό είναι και τι πρέπει να κάνουμε, διασφαλίζοντας το χώρο και το θύμα ή τα θύματα.</a:t>
            </a:r>
          </a:p>
          <a:p>
            <a:r>
              <a:rPr lang="el-GR" dirty="0"/>
              <a:t>2. Να αναφέρουμε στο θύμα ότι θα του προσφέρουμε πρώτες βοήθειες και να ζητήσουμε την άδειά του, εφόσον έχει τις αισθήσεις του ή είναι γενικά σε θέση να επικοινωνήσει.</a:t>
            </a:r>
          </a:p>
          <a:p>
            <a:r>
              <a:rPr lang="el-GR" dirty="0"/>
              <a:t>3. Αποφεύγουμε τις πολλές μετακινήσεις, αν δεν είναι απολύτως απαραίτητες, διότι μπορεί να βλάψουν περισσότερο το θύμα.</a:t>
            </a:r>
          </a:p>
          <a:p>
            <a:r>
              <a:rPr lang="el-GR" dirty="0"/>
              <a:t>4. Αμέσως μετά θα πρέπει να καλέσουμε σε βοήθεια, εφόσον αυτό απαιτείται, καλώντας π.χ. ασθενοφόρο. Έτσι δεν θα χαθεί πολύτιμος χρόνος όσο εμείς παρέχουμε τις πρώτες βοήθειες.</a:t>
            </a:r>
          </a:p>
          <a:p>
            <a:r>
              <a:rPr lang="el-GR" dirty="0"/>
              <a:t>5. Παρέχουμε τις απαραίτητες πρώτες βοήθειες. Κύριος στόχος είναι να βεβαιωθούμε ότι το θύμα θα παραμείνει στη ζωή, εφόσον έχουμε ένα σοβαρό περιστατικό. </a:t>
            </a:r>
            <a:r>
              <a:rPr lang="el-GR" dirty="0" err="1"/>
              <a:t>Γι</a:t>
            </a:r>
            <a:r>
              <a:rPr lang="el-GR" dirty="0"/>
              <a:t>΄ αυτό θα πρέπει να ενεργήσουμε με τον κατάλληλο τρόπο και να του σώσουμε τη ζωή ή την υγεία του αν είναι λιγότερο σοβαρό το περιστατικό.</a:t>
            </a:r>
          </a:p>
          <a:p>
            <a:r>
              <a:rPr lang="el-GR" dirty="0"/>
              <a:t>6. Έχουμε πάντα στο μυαλό μας την ψυχολογική κατάσταση του θύματος, </a:t>
            </a:r>
            <a:r>
              <a:rPr lang="el-GR" dirty="0" err="1"/>
              <a:t>γι</a:t>
            </a:r>
            <a:r>
              <a:rPr lang="el-GR" dirty="0"/>
              <a:t>΄ αυτό θα πρέπει να το υποστηρίζουμε διαρκώς και να το ενθαρρύνουμε.</a:t>
            </a:r>
          </a:p>
        </p:txBody>
      </p:sp>
    </p:spTree>
    <p:extLst>
      <p:ext uri="{BB962C8B-B14F-4D97-AF65-F5344CB8AC3E}">
        <p14:creationId xmlns:p14="http://schemas.microsoft.com/office/powerpoint/2010/main" val="7375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13892" y="1700808"/>
            <a:ext cx="9751060" cy="2968600"/>
          </a:xfrm>
        </p:spPr>
        <p:txBody>
          <a:bodyPr>
            <a:noAutofit/>
          </a:bodyPr>
          <a:lstStyle/>
          <a:p>
            <a:r>
              <a:rPr lang="el-GR" sz="4800" dirty="0"/>
              <a:t>2)Η ΠΡΩΤΗ ΦΟΡΑ ΠΟΥ ΕΠΡΕΠΕ ΝΑ ΔΩΣΕΤΕ ΠΡΩΤΕΣ ΒΟΗΘΕΙΕΣ ΗΤΑΝ ΕΠΙΤΥΧΙΑ ΚΑΙ ΓΕΝΙΚΑ ΠΩΣ ΝΙΩΣΑΤΕ;</a:t>
            </a:r>
          </a:p>
        </p:txBody>
      </p:sp>
    </p:spTree>
    <p:extLst>
      <p:ext uri="{BB962C8B-B14F-4D97-AF65-F5344CB8AC3E}">
        <p14:creationId xmlns:p14="http://schemas.microsoft.com/office/powerpoint/2010/main" val="324804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7948" y="1412776"/>
            <a:ext cx="3384376" cy="3600400"/>
          </a:xfrm>
          <a:prstGeom prst="rect">
            <a:avLst/>
          </a:prstGeom>
          <a:noFill/>
        </p:spPr>
        <p:txBody>
          <a:bodyPr wrap="square" rtlCol="0">
            <a:spAutoFit/>
          </a:bodyPr>
          <a:lstStyle/>
          <a:p>
            <a:endParaRPr lang="el-GR" dirty="0"/>
          </a:p>
        </p:txBody>
      </p:sp>
      <p:sp>
        <p:nvSpPr>
          <p:cNvPr id="3" name="TextBox 2"/>
          <p:cNvSpPr txBox="1"/>
          <p:nvPr/>
        </p:nvSpPr>
        <p:spPr>
          <a:xfrm>
            <a:off x="333772" y="476672"/>
            <a:ext cx="5112568" cy="6463308"/>
          </a:xfrm>
          <a:prstGeom prst="rect">
            <a:avLst/>
          </a:prstGeom>
          <a:noFill/>
        </p:spPr>
        <p:txBody>
          <a:bodyPr wrap="square" rtlCol="0">
            <a:spAutoFit/>
          </a:bodyPr>
          <a:lstStyle/>
          <a:p>
            <a:r>
              <a:rPr lang="el-GR" dirty="0"/>
              <a:t>Η πρώτη φορά που έδωσα πρώτες βοήθειες ήταν σε μια συναυλία στο Γεωπονικό Πανεπιστήμιο. Ένας κύριος ήταν μεθυσμένος και η επιχείρηση ήταν αρκετά περίεργη για κάποιον που προσφέρει πρώτη φορά πρώτες βοήθειες. Ο άνθρωπος δεν συνεργάζονταν καθόλου έως ότου έπεσε στο έδαφος αναίσθητος.</a:t>
            </a:r>
          </a:p>
          <a:p>
            <a:endParaRPr lang="el-GR" dirty="0"/>
          </a:p>
          <a:p>
            <a:r>
              <a:rPr lang="el-GR" dirty="0"/>
              <a:t>Έκανα ότι ήταν αναγκαίο, κυρίως να εξασφαλίσω ότι δεν θα πνιγεί από εμέσματα και να καλέσω ασθενοφόρο, αλλά η περίπτωση ενός μεθυσμένου ανθρώπου, που δεν συνεργάζεται ή είναι νευρικός, είναι πολύ δύσκολη έως και επικίνδυνη.</a:t>
            </a:r>
          </a:p>
          <a:p>
            <a:endParaRPr lang="el-GR" dirty="0"/>
          </a:p>
          <a:p>
            <a:r>
              <a:rPr lang="el-GR" dirty="0"/>
              <a:t>Όταν τελείωσε το περιστατικό και είχαν πάει όλα καλά,  μπορώ να πω ότι κατάλαβα πόσο σοβαρό είναι να έχεις στα χέρια σου έναν άνθρωπο με πρόβλημα, έναν άνθρωπο που βρίσκεται σε αδυναμία και χρειάζεται τη βοήθειά σου. Πραγματικά η θεωρία από την πράξη απέχουν πάρα πολύ!</a:t>
            </a:r>
          </a:p>
          <a:p>
            <a:endParaRPr lang="el-GR" dirty="0"/>
          </a:p>
          <a:p>
            <a:r>
              <a:rPr lang="el-GR" dirty="0"/>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1700808"/>
            <a:ext cx="5112000" cy="35050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197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3772" y="692696"/>
            <a:ext cx="8280920" cy="1168400"/>
          </a:xfrm>
        </p:spPr>
        <p:txBody>
          <a:bodyPr/>
          <a:lstStyle/>
          <a:p>
            <a:r>
              <a:rPr lang="el-GR" dirty="0"/>
              <a:t>3)ΤΙ ΧΡΕΙΑΖΕΤΑΙ ΣΤΙΣ ΠΡΩΤΕΣ ΒΟΗΘΕΙΕΣ; (π.χ. εξοπλισμό)</a:t>
            </a:r>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276" y="1889107"/>
            <a:ext cx="6228000" cy="33618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42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476672"/>
            <a:ext cx="4896544" cy="5909310"/>
          </a:xfrm>
          <a:prstGeom prst="rect">
            <a:avLst/>
          </a:prstGeom>
          <a:noFill/>
        </p:spPr>
        <p:txBody>
          <a:bodyPr wrap="square" rtlCol="0">
            <a:spAutoFit/>
          </a:bodyPr>
          <a:lstStyle/>
          <a:p>
            <a:r>
              <a:rPr lang="el-GR"/>
              <a:t>Πρώτες βοήθειες μπορεί να παρασχεδούν με εντελώς πρόχειρα μέσα ή απλώς και μόνο με τα χέρια ή να παρασχεθούν με διάφορα υλικά που υπάρχουν σε μία σειρά φαρμακείων γι΄ αυτό το σκοπό.</a:t>
            </a:r>
          </a:p>
          <a:p>
            <a:endParaRPr lang="el-GR"/>
          </a:p>
          <a:p>
            <a:r>
              <a:rPr lang="el-GR"/>
              <a:t>Π.χ. για να βοηθήσουμε κάποιον να μην πνιγεί, από ένα αντικείμενο που σφηνώθηκε στο λαιμό του, χρειαζόμαστε μόνο τα χέρια μας και σωστή γνώση. Σε διαφορετικές περιπτώσεις χρειάζεται αντίστοιχα διαφορετικός εξοπλισμός.</a:t>
            </a:r>
          </a:p>
          <a:p>
            <a:endParaRPr lang="el-GR"/>
          </a:p>
          <a:p>
            <a:r>
              <a:rPr lang="el-GR"/>
              <a:t>Ο εξοπλισμός που χρησιμοποιείται, τυποποιείται σε διάφορε κατηγορίες φαρμακείων, αναλόγως του σκοπού, έτσι έχουμε φαρμακεία για τραυματισμούς, φαρμακεία αυτοκινήτου, φαρμακεία μικρών περιπόλων, φαρμακεία μεγάλων ομάδων και αποστολών, φαρμακεία βασικής υποστήριξης ζωής, διάφορα ειδικά φαρμακεία εγκαυμάτων, αθλητικών διοργανώσεων, ποδηλάτων κοκ.</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404" y="836712"/>
            <a:ext cx="4932000" cy="493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470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780" y="1423787"/>
            <a:ext cx="4752528" cy="6740307"/>
          </a:xfrm>
          <a:prstGeom prst="rect">
            <a:avLst/>
          </a:prstGeom>
          <a:noFill/>
        </p:spPr>
        <p:txBody>
          <a:bodyPr wrap="square" rtlCol="0">
            <a:spAutoFit/>
          </a:bodyPr>
          <a:lstStyle/>
          <a:p>
            <a:endParaRPr lang="el-GR" dirty="0"/>
          </a:p>
          <a:p>
            <a:r>
              <a:rPr lang="el-GR" u="sng" dirty="0"/>
              <a:t>Ασφάλεια – Προστασία                                                   </a:t>
            </a:r>
            <a:endParaRPr lang="el-GR" dirty="0"/>
          </a:p>
          <a:p>
            <a:pPr marL="285750" indent="-285750">
              <a:buFont typeface="Arial" panose="020B0604020202020204" pitchFamily="34" charset="0"/>
              <a:buChar char="•"/>
            </a:pPr>
            <a:r>
              <a:rPr lang="el-GR" dirty="0"/>
              <a:t>Γάντια εξέτασης μιας χρήσης.</a:t>
            </a:r>
          </a:p>
          <a:p>
            <a:pPr marL="285750" indent="-285750">
              <a:buFont typeface="Arial" panose="020B0604020202020204" pitchFamily="34" charset="0"/>
              <a:buChar char="•"/>
            </a:pPr>
            <a:r>
              <a:rPr lang="el-GR" dirty="0"/>
              <a:t>Χειρουργικές μάσκες προστασίας.</a:t>
            </a:r>
          </a:p>
          <a:p>
            <a:pPr marL="285750" indent="-285750">
              <a:buFont typeface="Arial" panose="020B0604020202020204" pitchFamily="34" charset="0"/>
              <a:buChar char="•"/>
            </a:pPr>
            <a:r>
              <a:rPr lang="el-GR" dirty="0"/>
              <a:t>Μάσκα εμφυσήσεως τσέπης (</a:t>
            </a:r>
            <a:r>
              <a:rPr lang="el-GR" dirty="0" err="1"/>
              <a:t>Pocket</a:t>
            </a:r>
            <a:r>
              <a:rPr lang="el-GR" dirty="0"/>
              <a:t> </a:t>
            </a:r>
            <a:r>
              <a:rPr lang="el-GR" dirty="0" err="1"/>
              <a:t>Mask</a:t>
            </a:r>
            <a:r>
              <a:rPr lang="el-GR" dirty="0"/>
              <a:t>).</a:t>
            </a:r>
          </a:p>
          <a:p>
            <a:pPr marL="285750" indent="-285750">
              <a:buFont typeface="Arial" panose="020B0604020202020204" pitchFamily="34" charset="0"/>
              <a:buChar char="•"/>
            </a:pPr>
            <a:r>
              <a:rPr lang="el-GR" dirty="0"/>
              <a:t>Πορτοκαλί γιλέκο με ανακλαστικές ρίγες.</a:t>
            </a:r>
          </a:p>
          <a:p>
            <a:endParaRPr lang="el-GR" dirty="0"/>
          </a:p>
          <a:p>
            <a:r>
              <a:rPr lang="el-GR" u="sng" dirty="0"/>
              <a:t>Αιμορραγίες</a:t>
            </a:r>
            <a:endParaRPr lang="el-GR" dirty="0"/>
          </a:p>
          <a:p>
            <a:pPr marL="285750" indent="-285750">
              <a:buFont typeface="Arial" panose="020B0604020202020204" pitchFamily="34" charset="0"/>
              <a:buChar char="•"/>
            </a:pPr>
            <a:r>
              <a:rPr lang="el-GR" dirty="0"/>
              <a:t>Γάζες </a:t>
            </a:r>
          </a:p>
          <a:p>
            <a:pPr marL="285750" indent="-285750">
              <a:buFont typeface="Arial" panose="020B0604020202020204" pitchFamily="34" charset="0"/>
              <a:buChar char="•"/>
            </a:pPr>
            <a:r>
              <a:rPr lang="el-GR" dirty="0"/>
              <a:t>Αυτοκόλλητη ταινία.</a:t>
            </a:r>
          </a:p>
          <a:p>
            <a:pPr marL="285750" indent="-285750">
              <a:buFont typeface="Arial" panose="020B0604020202020204" pitchFamily="34" charset="0"/>
              <a:buChar char="•"/>
            </a:pPr>
            <a:r>
              <a:rPr lang="el-GR" dirty="0"/>
              <a:t>Αυτοκόλλητα επιθέματα</a:t>
            </a:r>
          </a:p>
          <a:p>
            <a:pPr marL="285750" indent="-285750">
              <a:buFont typeface="Arial" panose="020B0604020202020204" pitchFamily="34" charset="0"/>
              <a:buChar char="•"/>
            </a:pPr>
            <a:r>
              <a:rPr lang="el-GR" dirty="0" err="1"/>
              <a:t>Βαζελινούχες</a:t>
            </a:r>
            <a:r>
              <a:rPr lang="el-GR" dirty="0"/>
              <a:t> γάζες.</a:t>
            </a:r>
          </a:p>
          <a:p>
            <a:pPr marL="285750" indent="-285750">
              <a:buFont typeface="Arial" panose="020B0604020202020204" pitchFamily="34" charset="0"/>
              <a:buChar char="•"/>
            </a:pPr>
            <a:r>
              <a:rPr lang="el-GR" dirty="0"/>
              <a:t>Αντισηπτικό διάλυμα.</a:t>
            </a:r>
          </a:p>
          <a:p>
            <a:pPr marL="285750" indent="-285750">
              <a:buFont typeface="Arial" panose="020B0604020202020204" pitchFamily="34" charset="0"/>
              <a:buChar char="•"/>
            </a:pPr>
            <a:r>
              <a:rPr lang="el-GR" dirty="0"/>
              <a:t>Φυσιολογικό ορό 0,9%.</a:t>
            </a:r>
          </a:p>
          <a:p>
            <a:pPr marL="285750" indent="-285750">
              <a:buFont typeface="Arial" panose="020B0604020202020204" pitchFamily="34" charset="0"/>
              <a:buChar char="•"/>
            </a:pPr>
            <a:r>
              <a:rPr lang="el-GR" dirty="0" err="1"/>
              <a:t>Αντιμικροβιακό</a:t>
            </a:r>
            <a:r>
              <a:rPr lang="el-GR" dirty="0"/>
              <a:t> σπρέι.</a:t>
            </a:r>
          </a:p>
          <a:p>
            <a:pPr marL="285750" indent="-285750">
              <a:buFont typeface="Arial" panose="020B0604020202020204" pitchFamily="34" charset="0"/>
              <a:buChar char="•"/>
            </a:pPr>
            <a:r>
              <a:rPr lang="el-GR" dirty="0"/>
              <a:t>Επίδεσμοι γάζας.</a:t>
            </a:r>
          </a:p>
          <a:p>
            <a:endParaRPr lang="el-GR" dirty="0"/>
          </a:p>
          <a:p>
            <a:r>
              <a:rPr lang="el-GR" dirty="0"/>
              <a:t> </a:t>
            </a:r>
          </a:p>
          <a:p>
            <a:endParaRPr lang="el-GR" dirty="0"/>
          </a:p>
          <a:p>
            <a:r>
              <a:rPr lang="el-GR" dirty="0"/>
              <a:t> </a:t>
            </a:r>
          </a:p>
          <a:p>
            <a:endParaRPr lang="el-GR" dirty="0"/>
          </a:p>
          <a:p>
            <a:endParaRPr lang="el-GR" dirty="0"/>
          </a:p>
          <a:p>
            <a:r>
              <a:rPr lang="el-GR" dirty="0"/>
              <a:t> </a:t>
            </a:r>
          </a:p>
          <a:p>
            <a:endParaRPr lang="el-GR" dirty="0"/>
          </a:p>
        </p:txBody>
      </p:sp>
      <p:sp>
        <p:nvSpPr>
          <p:cNvPr id="4" name="TextBox 3"/>
          <p:cNvSpPr txBox="1"/>
          <p:nvPr/>
        </p:nvSpPr>
        <p:spPr>
          <a:xfrm>
            <a:off x="7174532" y="1447447"/>
            <a:ext cx="4248472" cy="4801314"/>
          </a:xfrm>
          <a:prstGeom prst="rect">
            <a:avLst/>
          </a:prstGeom>
          <a:noFill/>
        </p:spPr>
        <p:txBody>
          <a:bodyPr wrap="square" rtlCol="0">
            <a:spAutoFit/>
          </a:bodyPr>
          <a:lstStyle/>
          <a:p>
            <a:r>
              <a:rPr lang="el-GR" u="sng" dirty="0"/>
              <a:t>Ορθοπεδικά </a:t>
            </a:r>
          </a:p>
          <a:p>
            <a:endParaRPr lang="el-GR" dirty="0"/>
          </a:p>
          <a:p>
            <a:pPr marL="285750" indent="-285750">
              <a:buFont typeface="Arial" panose="020B0604020202020204" pitchFamily="34" charset="0"/>
              <a:buChar char="•"/>
            </a:pPr>
            <a:r>
              <a:rPr lang="el-GR" dirty="0"/>
              <a:t>Αυτοκόλλητη ταινία.</a:t>
            </a:r>
          </a:p>
          <a:p>
            <a:pPr marL="285750" indent="-285750">
              <a:buFont typeface="Arial" panose="020B0604020202020204" pitchFamily="34" charset="0"/>
              <a:buChar char="•"/>
            </a:pPr>
            <a:r>
              <a:rPr lang="el-GR" dirty="0"/>
              <a:t>Ελαστικοί επίδεσμοι σε διάφορα μεγέθη.</a:t>
            </a:r>
          </a:p>
          <a:p>
            <a:pPr marL="285750" indent="-285750">
              <a:buFont typeface="Arial" panose="020B0604020202020204" pitchFamily="34" charset="0"/>
              <a:buChar char="•"/>
            </a:pPr>
            <a:r>
              <a:rPr lang="el-GR" dirty="0"/>
              <a:t>Τριγωνικοί επίδεσμοι.</a:t>
            </a:r>
          </a:p>
          <a:p>
            <a:pPr marL="285750" indent="-285750">
              <a:buFont typeface="Arial" panose="020B0604020202020204" pitchFamily="34" charset="0"/>
              <a:buChar char="•"/>
            </a:pPr>
            <a:r>
              <a:rPr lang="el-GR" dirty="0" err="1"/>
              <a:t>Παγοκύστες</a:t>
            </a:r>
            <a:r>
              <a:rPr lang="el-GR" dirty="0"/>
              <a:t> στιγμιαίου πάγου.</a:t>
            </a:r>
          </a:p>
          <a:p>
            <a:pPr marL="285750" indent="-285750">
              <a:buFont typeface="Arial" panose="020B0604020202020204" pitchFamily="34" charset="0"/>
              <a:buChar char="•"/>
            </a:pPr>
            <a:r>
              <a:rPr lang="el-GR" dirty="0"/>
              <a:t>Νάρθηκες άκρων.</a:t>
            </a:r>
          </a:p>
          <a:p>
            <a:endParaRPr lang="el-GR" dirty="0"/>
          </a:p>
          <a:p>
            <a:r>
              <a:rPr lang="el-GR" dirty="0"/>
              <a:t> </a:t>
            </a:r>
            <a:r>
              <a:rPr lang="el-GR" u="sng" dirty="0"/>
              <a:t>Εγκαύματα</a:t>
            </a:r>
          </a:p>
          <a:p>
            <a:endParaRPr lang="el-GR" dirty="0"/>
          </a:p>
          <a:p>
            <a:pPr marL="285750" indent="-285750">
              <a:buFont typeface="Arial" panose="020B0604020202020204" pitchFamily="34" charset="0"/>
              <a:buChar char="•"/>
            </a:pPr>
            <a:r>
              <a:rPr lang="el-GR" dirty="0"/>
              <a:t>Γάζες </a:t>
            </a:r>
          </a:p>
          <a:p>
            <a:pPr marL="285750" indent="-285750">
              <a:buFont typeface="Arial" panose="020B0604020202020204" pitchFamily="34" charset="0"/>
              <a:buChar char="•"/>
            </a:pPr>
            <a:r>
              <a:rPr lang="el-GR" dirty="0"/>
              <a:t>Αυτοκόλλητη ταινία.</a:t>
            </a:r>
          </a:p>
          <a:p>
            <a:pPr marL="285750" indent="-285750">
              <a:buFont typeface="Arial" panose="020B0604020202020204" pitchFamily="34" charset="0"/>
              <a:buChar char="•"/>
            </a:pPr>
            <a:r>
              <a:rPr lang="el-GR" dirty="0"/>
              <a:t>Επιθέματα εγκαυμάτων.</a:t>
            </a:r>
          </a:p>
          <a:p>
            <a:pPr marL="285750" indent="-285750">
              <a:buFont typeface="Arial" panose="020B0604020202020204" pitchFamily="34" charset="0"/>
              <a:buChar char="•"/>
            </a:pPr>
            <a:r>
              <a:rPr lang="el-GR" dirty="0"/>
              <a:t>Επίδεσμοι γάζας.</a:t>
            </a:r>
          </a:p>
          <a:p>
            <a:pPr marL="285750" indent="-285750">
              <a:buFont typeface="Arial" panose="020B0604020202020204" pitchFamily="34" charset="0"/>
              <a:buChar char="•"/>
            </a:pPr>
            <a:r>
              <a:rPr lang="el-GR" dirty="0"/>
              <a:t>Ψαλίδι ρούχων.</a:t>
            </a:r>
          </a:p>
          <a:p>
            <a:endParaRPr lang="el-GR" dirty="0"/>
          </a:p>
        </p:txBody>
      </p:sp>
      <p:sp>
        <p:nvSpPr>
          <p:cNvPr id="5" name="TextBox 4"/>
          <p:cNvSpPr txBox="1"/>
          <p:nvPr/>
        </p:nvSpPr>
        <p:spPr>
          <a:xfrm>
            <a:off x="765820" y="476672"/>
            <a:ext cx="10225136" cy="369332"/>
          </a:xfrm>
          <a:prstGeom prst="rect">
            <a:avLst/>
          </a:prstGeom>
          <a:noFill/>
        </p:spPr>
        <p:txBody>
          <a:bodyPr wrap="square" rtlCol="0">
            <a:spAutoFit/>
          </a:bodyPr>
          <a:lstStyle/>
          <a:p>
            <a:r>
              <a:rPr lang="el-GR" dirty="0"/>
              <a:t>Ένα τυπικό φαρμακείο πρώτων βοηθειών μπορεί να περιλαμβάνει τα παρακάτω υλικά:</a:t>
            </a:r>
          </a:p>
        </p:txBody>
      </p:sp>
    </p:spTree>
    <p:extLst>
      <p:ext uri="{BB962C8B-B14F-4D97-AF65-F5344CB8AC3E}">
        <p14:creationId xmlns:p14="http://schemas.microsoft.com/office/powerpoint/2010/main" val="20171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11536</TotalTime>
  <Words>1418</Words>
  <Application>Microsoft Office PowerPoint</Application>
  <PresentationFormat>Custom</PresentationFormat>
  <Paragraphs>129</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Constantia</vt:lpstr>
      <vt:lpstr>Κλασική βιβλίων 16x9</vt:lpstr>
      <vt:lpstr>ΠΡΩΤΕΣ ΒΟΗΘΕΙΕΣ</vt:lpstr>
      <vt:lpstr>Πριν από λίγες μέρες ήρθαμε σε επαφή με τον Κωνσταντίνο Τσιακμάκη, ο οποίος είναι πυροσβέστης και εθελοντής Σαμαρείτης στον Ερυθρό Σταυρό. Με την ευκαιρία του πήραμε συνέντευξη με θέμα τις πρώτες βοήθειες βάσει τις γνώσεις και τις εμπειρίες του.</vt:lpstr>
      <vt:lpstr>1) ΠΟΙΑ ΕΊΝΑΙ ΤΑ ΒΗΜΑΤΑ ΚΑΙ Η ΔΙΑΔΙΚΑΣΙΑ ΤΩΝ ΠΡΩΤΩΝ ΒΟΗΘΕΙΩΝ;</vt:lpstr>
      <vt:lpstr>PowerPoint Presentation</vt:lpstr>
      <vt:lpstr>2)Η ΠΡΩΤΗ ΦΟΡΑ ΠΟΥ ΕΠΡΕΠΕ ΝΑ ΔΩΣΕΤΕ ΠΡΩΤΕΣ ΒΟΗΘΕΙΕΣ ΗΤΑΝ ΕΠΙΤΥΧΙΑ ΚΑΙ ΓΕΝΙΚΑ ΠΩΣ ΝΙΩΣΑΤΕ;</vt:lpstr>
      <vt:lpstr>PowerPoint Presentation</vt:lpstr>
      <vt:lpstr>3)ΤΙ ΧΡΕΙΑΖΕΤΑΙ ΣΤΙΣ ΠΡΩΤΕΣ ΒΟΗΘΕΙΕΣ; (π.χ. εξοπλισμό)</vt:lpstr>
      <vt:lpstr>PowerPoint Presentation</vt:lpstr>
      <vt:lpstr>PowerPoint Presentation</vt:lpstr>
      <vt:lpstr>4)ΠΩΣ ΜΠΟΡΕΙΤΕ ΝΑ ΠΑΡΕΧΕΤΕ ΠΡΩΤΕΣ ΒΟΗΘΕΙΕΣ ΣΕ ΑΤΟΜΟ ΜΕ ΗΛΕΚΤΡΟΠΛΗΞΙΑ;</vt:lpstr>
      <vt:lpstr>PowerPoint Presentation</vt:lpstr>
      <vt:lpstr>5)ΣΑΣ ΕΧΕΙ ΣΥΜΒΕΙ ΠΟΤΕ ΝΑ ΜΗΝ ΚΑΤΑΦΕΡΕΤΕ ΝΑ ΣΩΣΕΤΕ ΚΑΠΟΙΑ ΖΩΗ ΚΑΙ ΑΝ ΝΑΙ ΠΩΣ ΑΝΤΙΔΡΑΣΑΤΕ/ΝΙΩΣΑΤΕ;</vt:lpstr>
      <vt:lpstr>PowerPoint Presentation</vt:lpstr>
      <vt:lpstr>6)ΠΩΣ ΑΝΤΙΔΡΑΣΑΤΕ ΣΕ ΜΙΑ ΚΑΤΑΣΤΑΣΗ ΕΚΤΑΚΤΗΣ ΑΝΑΓΚΗΣ;</vt:lpstr>
      <vt:lpstr>PowerPoint Presentation</vt:lpstr>
      <vt:lpstr>7)ΤΙ ΘΑ ΣΥΝΙΣΤΟΥΣΑΤΕ ΣΕ ΕΝΑ ΑΤΟΜΟ ΝΈΟ ΣΤΟ ΚΟΜΜΑΤΙ ΤΩΝ ΠΡΩΤΩΝ ΒΟΗΘΕΙΩΝ ΠΟΥ ΜΑΘΑΤΕ ΜΕΤΑ ΧΡΟΝΙΑ ΚΑΙ ΤΗΝ ΕΜΠΕΙΡΙΑ;</vt:lpstr>
      <vt:lpstr>PowerPoint Presentation</vt:lpstr>
      <vt:lpstr>Εδώ είναι και ένα video για τις πρώτες βοήθειες</vt:lpstr>
      <vt:lpstr>ΣΑΣ ΕΥΧΑΡΙΣΤΟΥΜΕ ΠΟΛΥ!</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ΠΡΩΤΕΣ ΒΟΗΘΕΙΕΣ</dc:title>
  <dc:creator>Λογαριασμός Microsoft</dc:creator>
  <cp:lastModifiedBy>Karadimas, Dimitrios</cp:lastModifiedBy>
  <cp:revision>12</cp:revision>
  <dcterms:created xsi:type="dcterms:W3CDTF">2024-05-08T14:42:41Z</dcterms:created>
  <dcterms:modified xsi:type="dcterms:W3CDTF">2024-05-16T18:46:01Z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