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38" autoAdjust="0"/>
  </p:normalViewPr>
  <p:slideViewPr>
    <p:cSldViewPr snapToGrid="0">
      <p:cViewPr varScale="1">
        <p:scale>
          <a:sx n="65" d="100"/>
          <a:sy n="65"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32BAA-25C4-439D-A717-61687283B13C}" type="datetimeFigureOut">
              <a:rPr lang="el-GR" smtClean="0"/>
              <a:t>23/4/2023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56A7-96C2-4B85-9F97-3B593F34B905}" type="slidenum">
              <a:rPr lang="el-GR" smtClean="0"/>
              <a:t>‹#›</a:t>
            </a:fld>
            <a:endParaRPr lang="el-GR"/>
          </a:p>
        </p:txBody>
      </p:sp>
    </p:spTree>
    <p:extLst>
      <p:ext uri="{BB962C8B-B14F-4D97-AF65-F5344CB8AC3E}">
        <p14:creationId xmlns:p14="http://schemas.microsoft.com/office/powerpoint/2010/main" val="342768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F3B8FE54-496E-41B4-BC71-8307AB65A85C}" type="datetimeFigureOut">
              <a:rPr lang="el-GR" smtClean="0"/>
              <a:t>23/4/2023</a:t>
            </a:fld>
            <a:endParaRPr lang="el-GR"/>
          </a:p>
        </p:txBody>
      </p:sp>
      <p:sp>
        <p:nvSpPr>
          <p:cNvPr id="5" name="Footer Placeholder 4"/>
          <p:cNvSpPr>
            <a:spLocks noGrp="1"/>
          </p:cNvSpPr>
          <p:nvPr>
            <p:ph type="ftr" sz="quarter" idx="11"/>
          </p:nvPr>
        </p:nvSpPr>
        <p:spPr>
          <a:xfrm>
            <a:off x="3962399" y="5870575"/>
            <a:ext cx="4893958" cy="377825"/>
          </a:xfrm>
        </p:spPr>
        <p:txBody>
          <a:bodyPr/>
          <a:lstStyle/>
          <a:p>
            <a:endParaRPr lang="el-GR"/>
          </a:p>
        </p:txBody>
      </p:sp>
      <p:sp>
        <p:nvSpPr>
          <p:cNvPr id="6" name="Slide Number Placeholder 5"/>
          <p:cNvSpPr>
            <a:spLocks noGrp="1"/>
          </p:cNvSpPr>
          <p:nvPr>
            <p:ph type="sldNum" sz="quarter" idx="12"/>
          </p:nvPr>
        </p:nvSpPr>
        <p:spPr>
          <a:xfrm>
            <a:off x="10608958" y="5870575"/>
            <a:ext cx="551167" cy="377825"/>
          </a:xfrm>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20488141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3B8FE54-496E-41B4-BC71-8307AB65A85C}" type="datetimeFigureOut">
              <a:rPr lang="el-GR" smtClean="0"/>
              <a:t>23/4/2023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3030552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3B8FE54-496E-41B4-BC71-8307AB65A85C}" type="datetimeFigureOut">
              <a:rPr lang="el-GR" smtClean="0"/>
              <a:t>23/4/2023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10099949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3B8FE54-496E-41B4-BC71-8307AB65A85C}" type="datetimeFigureOut">
              <a:rPr lang="el-GR" smtClean="0"/>
              <a:t>23/4/2023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259657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3B8FE54-496E-41B4-BC71-8307AB65A85C}" type="datetimeFigureOut">
              <a:rPr lang="el-GR" smtClean="0"/>
              <a:t>23/4/2023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5996502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3B8FE54-496E-41B4-BC71-8307AB65A85C}" type="datetimeFigureOut">
              <a:rPr lang="el-GR" smtClean="0"/>
              <a:t>23/4/2023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12283794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3B8FE54-496E-41B4-BC71-8307AB65A85C}" type="datetimeFigureOut">
              <a:rPr lang="el-GR" smtClean="0"/>
              <a:t>23/4/2023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19562272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3B8FE54-496E-41B4-BC71-8307AB65A85C}" type="datetimeFigureOut">
              <a:rPr lang="el-GR" smtClean="0"/>
              <a:t>23/4/2023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38099612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3B8FE54-496E-41B4-BC71-8307AB65A85C}" type="datetimeFigureOut">
              <a:rPr lang="el-GR" smtClean="0"/>
              <a:t>23/4/2023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2489251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3B8FE54-496E-41B4-BC71-8307AB65A85C}" type="datetimeFigureOut">
              <a:rPr lang="el-GR" smtClean="0"/>
              <a:t>23/4/2023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28703357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3B8FE54-496E-41B4-BC71-8307AB65A85C}" type="datetimeFigureOut">
              <a:rPr lang="el-GR" smtClean="0"/>
              <a:t>23/4/2023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28647720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3B8FE54-496E-41B4-BC71-8307AB65A85C}" type="datetimeFigureOut">
              <a:rPr lang="el-GR" smtClean="0"/>
              <a:t>23/4/2023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36958818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3B8FE54-496E-41B4-BC71-8307AB65A85C}" type="datetimeFigureOut">
              <a:rPr lang="el-GR" smtClean="0"/>
              <a:t>23/4/2023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8909564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3B8FE54-496E-41B4-BC71-8307AB65A85C}" type="datetimeFigureOut">
              <a:rPr lang="el-GR" smtClean="0"/>
              <a:t>23/4/2023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13920262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F3B8FE54-496E-41B4-BC71-8307AB65A85C}" type="datetimeFigureOut">
              <a:rPr lang="el-GR" smtClean="0"/>
              <a:t>23/4/2023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17346711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3B8FE54-496E-41B4-BC71-8307AB65A85C}" type="datetimeFigureOut">
              <a:rPr lang="el-GR" smtClean="0"/>
              <a:t>23/4/2023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2587934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3B8FE54-496E-41B4-BC71-8307AB65A85C}" type="datetimeFigureOut">
              <a:rPr lang="el-GR" smtClean="0"/>
              <a:t>23/4/2023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A62AAF-5E0B-46B4-834D-3F65AB72B6FA}" type="slidenum">
              <a:rPr lang="el-GR" smtClean="0"/>
              <a:t>‹#›</a:t>
            </a:fld>
            <a:endParaRPr lang="el-GR"/>
          </a:p>
        </p:txBody>
      </p:sp>
    </p:spTree>
    <p:extLst>
      <p:ext uri="{BB962C8B-B14F-4D97-AF65-F5344CB8AC3E}">
        <p14:creationId xmlns:p14="http://schemas.microsoft.com/office/powerpoint/2010/main" val="2352980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B8FE54-496E-41B4-BC71-8307AB65A85C}" type="datetimeFigureOut">
              <a:rPr lang="el-GR" smtClean="0"/>
              <a:t>23/4/2023</a:t>
            </a:fld>
            <a:endParaRPr lang="el-G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A62AAF-5E0B-46B4-834D-3F65AB72B6FA}" type="slidenum">
              <a:rPr lang="el-GR" smtClean="0"/>
              <a:t>‹#›</a:t>
            </a:fld>
            <a:endParaRPr lang="el-GR"/>
          </a:p>
        </p:txBody>
      </p:sp>
    </p:spTree>
    <p:extLst>
      <p:ext uri="{BB962C8B-B14F-4D97-AF65-F5344CB8AC3E}">
        <p14:creationId xmlns:p14="http://schemas.microsoft.com/office/powerpoint/2010/main" val="8106103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el.wikipedia.org/wiki/%CE%A8%CE%AC%CF%81%CE%B9"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BF0BA0-054B-8AC8-E266-B74F5E5CED29}"/>
              </a:ext>
            </a:extLst>
          </p:cNvPr>
          <p:cNvSpPr>
            <a:spLocks noGrp="1"/>
          </p:cNvSpPr>
          <p:nvPr>
            <p:ph type="ctrTitle"/>
          </p:nvPr>
        </p:nvSpPr>
        <p:spPr>
          <a:xfrm>
            <a:off x="1524000" y="1266092"/>
            <a:ext cx="9144000" cy="3260317"/>
          </a:xfrm>
        </p:spPr>
        <p:txBody>
          <a:bodyPr>
            <a:normAutofit fontScale="90000"/>
          </a:bodyPr>
          <a:lstStyle/>
          <a:p>
            <a:pPr algn="ctr"/>
            <a:r>
              <a:rPr lang="el-GR" sz="5400" b="1" dirty="0">
                <a:ln w="0"/>
                <a:effectLst>
                  <a:outerShdw blurRad="38100" dist="19050" dir="2700000" algn="tl" rotWithShape="0">
                    <a:schemeClr val="dk1">
                      <a:alpha val="40000"/>
                    </a:schemeClr>
                  </a:outerShdw>
                </a:effectLst>
              </a:rPr>
              <a:t>Η ΕΠΙΔΡΑΣΗ ΤΗΣ ΟΜΗΡΙΚΗΣ ΟΔΥΣΣΕΙΑΣ ΣΤΗΝ ΤΕΧΝΗ</a:t>
            </a:r>
            <a:br>
              <a:rPr lang="el-GR" sz="5400" b="1" dirty="0">
                <a:ln w="0"/>
                <a:effectLst>
                  <a:outerShdw blurRad="38100" dist="19050" dir="2700000" algn="tl" rotWithShape="0">
                    <a:schemeClr val="dk1">
                      <a:alpha val="40000"/>
                    </a:schemeClr>
                  </a:outerShdw>
                </a:effectLst>
              </a:rPr>
            </a:br>
            <a:r>
              <a:rPr lang="el-GR" sz="5400" b="1" dirty="0">
                <a:ln w="0"/>
                <a:effectLst>
                  <a:outerShdw blurRad="38100" dist="19050" dir="2700000" algn="tl" rotWithShape="0">
                    <a:schemeClr val="dk1">
                      <a:alpha val="40000"/>
                    </a:schemeClr>
                  </a:outerShdw>
                </a:effectLst>
              </a:rPr>
              <a:t>ΑΠΌ ΤΗΝ ΑΡΧΑΙΟΤΗΤΑ ΜΕΧΡΙ ΣΗΜΕΡΑ</a:t>
            </a:r>
          </a:p>
        </p:txBody>
      </p:sp>
    </p:spTree>
    <p:extLst>
      <p:ext uri="{BB962C8B-B14F-4D97-AF65-F5344CB8AC3E}">
        <p14:creationId xmlns:p14="http://schemas.microsoft.com/office/powerpoint/2010/main" val="13117038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B95006-4C55-457D-9065-84B659AF20D5}"/>
              </a:ext>
            </a:extLst>
          </p:cNvPr>
          <p:cNvSpPr txBox="1"/>
          <p:nvPr/>
        </p:nvSpPr>
        <p:spPr>
          <a:xfrm>
            <a:off x="267286" y="267286"/>
            <a:ext cx="11718388" cy="1754326"/>
          </a:xfrm>
          <a:prstGeom prst="rect">
            <a:avLst/>
          </a:prstGeom>
          <a:noFill/>
        </p:spPr>
        <p:txBody>
          <a:bodyPr wrap="square" rtlCol="0">
            <a:spAutoFit/>
          </a:bodyPr>
          <a:lstStyle/>
          <a:p>
            <a:r>
              <a:rPr lang="el-GR" sz="3600" b="1" i="1" u="sng" dirty="0">
                <a:solidFill>
                  <a:schemeClr val="bg1"/>
                </a:solidFill>
              </a:rPr>
              <a:t>ΕΡΓΑ ΤΕΧΝΗΣ ΕΜΠΝΕΥΣΜΕΝΑ ΑΠΟ ΤΗΝ ΟΜΗΡΟΥ ΟΔΥΣΣΕΙΑ</a:t>
            </a:r>
          </a:p>
          <a:p>
            <a:endParaRPr lang="el-GR" sz="3600" b="1" i="1" u="sng" dirty="0">
              <a:solidFill>
                <a:schemeClr val="bg1"/>
              </a:solidFill>
            </a:endParaRPr>
          </a:p>
          <a:p>
            <a:endParaRPr lang="el-GR" sz="3600" b="1" i="1" u="sng" dirty="0">
              <a:solidFill>
                <a:schemeClr val="bg1"/>
              </a:solidFill>
            </a:endParaRPr>
          </a:p>
        </p:txBody>
      </p:sp>
      <p:pic>
        <p:nvPicPr>
          <p:cNvPr id="4" name="Εικόνα 3">
            <a:extLst>
              <a:ext uri="{FF2B5EF4-FFF2-40B4-BE49-F238E27FC236}">
                <a16:creationId xmlns:a16="http://schemas.microsoft.com/office/drawing/2014/main" id="{3BD7E37F-9E9E-1BF0-9E2A-2735B252C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86" y="899431"/>
            <a:ext cx="5249276" cy="3936958"/>
          </a:xfrm>
          <a:prstGeom prst="rect">
            <a:avLst/>
          </a:prstGeom>
        </p:spPr>
      </p:pic>
      <p:pic>
        <p:nvPicPr>
          <p:cNvPr id="6" name="Εικόνα 5">
            <a:extLst>
              <a:ext uri="{FF2B5EF4-FFF2-40B4-BE49-F238E27FC236}">
                <a16:creationId xmlns:a16="http://schemas.microsoft.com/office/drawing/2014/main" id="{4C111B58-7B7E-AF8B-E21F-504BD2696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0" y="899431"/>
            <a:ext cx="5418088" cy="4063567"/>
          </a:xfrm>
          <a:prstGeom prst="rect">
            <a:avLst/>
          </a:prstGeom>
        </p:spPr>
      </p:pic>
    </p:spTree>
    <p:extLst>
      <p:ext uri="{BB962C8B-B14F-4D97-AF65-F5344CB8AC3E}">
        <p14:creationId xmlns:p14="http://schemas.microsoft.com/office/powerpoint/2010/main" val="29717289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D258B0B5-B6F1-BDA9-624E-9DB8B38BDB11}"/>
              </a:ext>
            </a:extLst>
          </p:cNvPr>
          <p:cNvPicPr>
            <a:picLocks noChangeAspect="1"/>
          </p:cNvPicPr>
          <p:nvPr/>
        </p:nvPicPr>
        <p:blipFill rotWithShape="1">
          <a:blip r:embed="rId2">
            <a:extLst>
              <a:ext uri="{28A0092B-C50C-407E-A947-70E740481C1C}">
                <a14:useLocalDpi xmlns:a14="http://schemas.microsoft.com/office/drawing/2010/main" val="0"/>
              </a:ext>
            </a:extLst>
          </a:blip>
          <a:srcRect l="8496" t="7177" r="5895" b="2942"/>
          <a:stretch/>
        </p:blipFill>
        <p:spPr>
          <a:xfrm>
            <a:off x="337624" y="330591"/>
            <a:ext cx="4698611" cy="3699804"/>
          </a:xfrm>
          <a:prstGeom prst="rect">
            <a:avLst/>
          </a:prstGeom>
        </p:spPr>
      </p:pic>
      <p:pic>
        <p:nvPicPr>
          <p:cNvPr id="6" name="Εικόνα 5">
            <a:extLst>
              <a:ext uri="{FF2B5EF4-FFF2-40B4-BE49-F238E27FC236}">
                <a16:creationId xmlns:a16="http://schemas.microsoft.com/office/drawing/2014/main" id="{7CDE3B96-618D-725A-90F2-BA1CC102C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032" y="2657274"/>
            <a:ext cx="5600968" cy="4200726"/>
          </a:xfrm>
          <a:prstGeom prst="rect">
            <a:avLst/>
          </a:prstGeom>
        </p:spPr>
      </p:pic>
    </p:spTree>
    <p:extLst>
      <p:ext uri="{BB962C8B-B14F-4D97-AF65-F5344CB8AC3E}">
        <p14:creationId xmlns:p14="http://schemas.microsoft.com/office/powerpoint/2010/main" val="23258435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6C93C6-B023-CF4E-0DD1-7DC43B83BCAE}"/>
              </a:ext>
            </a:extLst>
          </p:cNvPr>
          <p:cNvSpPr txBox="1"/>
          <p:nvPr/>
        </p:nvSpPr>
        <p:spPr>
          <a:xfrm>
            <a:off x="225083" y="365760"/>
            <a:ext cx="11774659" cy="646331"/>
          </a:xfrm>
          <a:prstGeom prst="rect">
            <a:avLst/>
          </a:prstGeom>
          <a:noFill/>
        </p:spPr>
        <p:txBody>
          <a:bodyPr wrap="square" rtlCol="0">
            <a:spAutoFit/>
          </a:bodyPr>
          <a:lstStyle/>
          <a:p>
            <a:r>
              <a:rPr lang="el-GR" sz="3600" b="1" i="1" u="sng" dirty="0">
                <a:solidFill>
                  <a:schemeClr val="bg1"/>
                </a:solidFill>
              </a:rPr>
              <a:t>ΓΛΥΠΤΑ ΕΠΗΡΕΑΣΜΕΝΑ ΑΠΟ ΤΗΝ ΟΔΥΣΣΕΙΑ ΤΟΥ ΟΜΗΡΟΥ</a:t>
            </a:r>
          </a:p>
        </p:txBody>
      </p:sp>
      <p:pic>
        <p:nvPicPr>
          <p:cNvPr id="5" name="Εικόνα 4">
            <a:extLst>
              <a:ext uri="{FF2B5EF4-FFF2-40B4-BE49-F238E27FC236}">
                <a16:creationId xmlns:a16="http://schemas.microsoft.com/office/drawing/2014/main" id="{9DB10742-5F70-7CF0-54B4-379F7806F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83" y="1476325"/>
            <a:ext cx="6278880" cy="4159758"/>
          </a:xfrm>
          <a:prstGeom prst="rect">
            <a:avLst/>
          </a:prstGeom>
        </p:spPr>
      </p:pic>
      <p:sp>
        <p:nvSpPr>
          <p:cNvPr id="6" name="TextBox 5">
            <a:extLst>
              <a:ext uri="{FF2B5EF4-FFF2-40B4-BE49-F238E27FC236}">
                <a16:creationId xmlns:a16="http://schemas.microsoft.com/office/drawing/2014/main" id="{2359C3C5-D4D6-291E-7969-C1094765BE35}"/>
              </a:ext>
            </a:extLst>
          </p:cNvPr>
          <p:cNvSpPr txBox="1"/>
          <p:nvPr/>
        </p:nvSpPr>
        <p:spPr>
          <a:xfrm>
            <a:off x="6696222" y="1602768"/>
            <a:ext cx="4197065" cy="461665"/>
          </a:xfrm>
          <a:prstGeom prst="rect">
            <a:avLst/>
          </a:prstGeom>
          <a:noFill/>
        </p:spPr>
        <p:txBody>
          <a:bodyPr wrap="square" rtlCol="0">
            <a:spAutoFit/>
          </a:bodyPr>
          <a:lstStyle/>
          <a:p>
            <a:r>
              <a:rPr lang="el-GR" sz="2400" dirty="0">
                <a:solidFill>
                  <a:srgbClr val="002060"/>
                </a:solidFill>
              </a:rPr>
              <a:t>Η ΤΥΦΛΩΣΗ ΤΟΥ ΠΟΛΥΦΗΜΟΥ</a:t>
            </a:r>
          </a:p>
        </p:txBody>
      </p:sp>
      <p:sp>
        <p:nvSpPr>
          <p:cNvPr id="7" name="TextBox 6">
            <a:extLst>
              <a:ext uri="{FF2B5EF4-FFF2-40B4-BE49-F238E27FC236}">
                <a16:creationId xmlns:a16="http://schemas.microsoft.com/office/drawing/2014/main" id="{E60986D7-95CB-DB6A-1760-84DB98B5013C}"/>
              </a:ext>
            </a:extLst>
          </p:cNvPr>
          <p:cNvSpPr txBox="1"/>
          <p:nvPr/>
        </p:nvSpPr>
        <p:spPr>
          <a:xfrm>
            <a:off x="6696222" y="2064433"/>
            <a:ext cx="5270695" cy="3139321"/>
          </a:xfrm>
          <a:prstGeom prst="rect">
            <a:avLst/>
          </a:prstGeom>
          <a:noFill/>
        </p:spPr>
        <p:txBody>
          <a:bodyPr wrap="square" rtlCol="0">
            <a:spAutoFit/>
          </a:bodyPr>
          <a:lstStyle/>
          <a:p>
            <a:r>
              <a:rPr lang="el-GR" sz="2200" b="0" i="0" dirty="0">
                <a:solidFill>
                  <a:schemeClr val="bg1"/>
                </a:solidFill>
                <a:effectLst/>
                <a:latin typeface="Roboto" panose="02000000000000000000" pitchFamily="2" charset="0"/>
              </a:rPr>
              <a:t>Τα γλυπτά αναπαριστούν την τύφλωση του Κύκλωπα Πολύφημου από τον Οδυσσέα και τους συντρόφους του. Τα συγκεκριμένα γλυπτά μαζί με περισσότερα, βρέθηκαν στη σπηλιά μιας ρωμαϊκής έπαυλης στην </a:t>
            </a:r>
            <a:r>
              <a:rPr lang="el-GR" sz="2200" u="sng" dirty="0" err="1">
                <a:solidFill>
                  <a:schemeClr val="bg1"/>
                </a:solidFill>
                <a:latin typeface="Roboto" panose="02000000000000000000" pitchFamily="2" charset="0"/>
              </a:rPr>
              <a:t>Sperlong</a:t>
            </a:r>
            <a:r>
              <a:rPr lang="en-US" sz="2200" u="sng" dirty="0">
                <a:solidFill>
                  <a:schemeClr val="bg1"/>
                </a:solidFill>
                <a:latin typeface="Roboto" panose="02000000000000000000" pitchFamily="2" charset="0"/>
              </a:rPr>
              <a:t>a</a:t>
            </a:r>
            <a:r>
              <a:rPr lang="el-GR" sz="2200" b="0" i="0" u="sng" dirty="0">
                <a:solidFill>
                  <a:schemeClr val="bg1"/>
                </a:solidFill>
                <a:effectLst/>
                <a:latin typeface="Roboto" panose="02000000000000000000" pitchFamily="2" charset="0"/>
              </a:rPr>
              <a:t>, </a:t>
            </a:r>
            <a:r>
              <a:rPr lang="el-GR" sz="2200" b="0" i="0" dirty="0">
                <a:solidFill>
                  <a:schemeClr val="bg1"/>
                </a:solidFill>
                <a:effectLst/>
                <a:latin typeface="Roboto" panose="02000000000000000000" pitchFamily="2" charset="0"/>
              </a:rPr>
              <a:t>η οποία άνοιγε προς τη θάλασσα και είχε διαμορφωθεί κατάλληλα ως χώρος συμποσίων.</a:t>
            </a:r>
            <a:endParaRPr lang="el-GR" sz="2200" dirty="0">
              <a:solidFill>
                <a:schemeClr val="bg1"/>
              </a:solidFill>
            </a:endParaRPr>
          </a:p>
        </p:txBody>
      </p:sp>
    </p:spTree>
    <p:extLst>
      <p:ext uri="{BB962C8B-B14F-4D97-AF65-F5344CB8AC3E}">
        <p14:creationId xmlns:p14="http://schemas.microsoft.com/office/powerpoint/2010/main" val="18028714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5081931-A509-5A7F-20DC-656E70770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8" y="1041010"/>
            <a:ext cx="6274191" cy="4450754"/>
          </a:xfrm>
          <a:prstGeom prst="rect">
            <a:avLst/>
          </a:prstGeom>
        </p:spPr>
      </p:pic>
      <p:sp>
        <p:nvSpPr>
          <p:cNvPr id="4" name="TextBox 3">
            <a:extLst>
              <a:ext uri="{FF2B5EF4-FFF2-40B4-BE49-F238E27FC236}">
                <a16:creationId xmlns:a16="http://schemas.microsoft.com/office/drawing/2014/main" id="{D574026D-A5A8-F6F4-5486-7CCE3202A230}"/>
              </a:ext>
            </a:extLst>
          </p:cNvPr>
          <p:cNvSpPr txBox="1"/>
          <p:nvPr/>
        </p:nvSpPr>
        <p:spPr>
          <a:xfrm>
            <a:off x="6616504" y="1066577"/>
            <a:ext cx="5205046" cy="461665"/>
          </a:xfrm>
          <a:prstGeom prst="rect">
            <a:avLst/>
          </a:prstGeom>
          <a:noFill/>
        </p:spPr>
        <p:txBody>
          <a:bodyPr wrap="square" rtlCol="0">
            <a:spAutoFit/>
          </a:bodyPr>
          <a:lstStyle/>
          <a:p>
            <a:r>
              <a:rPr lang="el-GR" sz="2400" dirty="0">
                <a:solidFill>
                  <a:srgbClr val="002060"/>
                </a:solidFill>
              </a:rPr>
              <a:t>ΤΟ ΣΥΜΠΛΕΓΜΑ ΤΗΣ ΣΚΥΛΑΣ</a:t>
            </a:r>
          </a:p>
        </p:txBody>
      </p:sp>
      <p:sp>
        <p:nvSpPr>
          <p:cNvPr id="5" name="TextBox 4">
            <a:extLst>
              <a:ext uri="{FF2B5EF4-FFF2-40B4-BE49-F238E27FC236}">
                <a16:creationId xmlns:a16="http://schemas.microsoft.com/office/drawing/2014/main" id="{5630637B-B82D-344C-2455-3B38FA0D351D}"/>
              </a:ext>
            </a:extLst>
          </p:cNvPr>
          <p:cNvSpPr txBox="1"/>
          <p:nvPr/>
        </p:nvSpPr>
        <p:spPr>
          <a:xfrm>
            <a:off x="6616504" y="1528242"/>
            <a:ext cx="5284764" cy="5724644"/>
          </a:xfrm>
          <a:prstGeom prst="rect">
            <a:avLst/>
          </a:prstGeom>
          <a:noFill/>
        </p:spPr>
        <p:txBody>
          <a:bodyPr wrap="square" rtlCol="0">
            <a:spAutoFit/>
          </a:bodyPr>
          <a:lstStyle/>
          <a:p>
            <a:pPr algn="l"/>
            <a:r>
              <a:rPr lang="el-GR" sz="2200" b="0" i="0" dirty="0">
                <a:solidFill>
                  <a:schemeClr val="bg1"/>
                </a:solidFill>
                <a:effectLst/>
                <a:latin typeface="Roboto" panose="02000000000000000000" pitchFamily="2" charset="0"/>
              </a:rPr>
              <a:t>Σύμφωνα με το μύθο, η Σκύλλα ήταν ένα θαλάσσιο τέρας που κατοικούσε σε ένα στενό θαλάσσιο πέρασμα απέναντι από τη Χάρυβδη. Οι δυο τους καθιστούσαν το πέρασμα τόσο επικίνδυνο που κανένας δεν μπορούσε να το διασχίσει. Στην Οδύσσεια, ο ήρωας και οι σύντροφοί του έφτασαν στο στενό που ενέδρευε το τέρας. Πριν καλά καλά το καταλάβει ο Οδυσσέας, η Σκύλλα είχε αρπάξει ήδη έξι συντρόφους του και τους έφαγε. Ωστόσο, οι υπόλοιποι κατάφεραν να γλιτώσουν και συνέχισαν το ταξίδι τους.</a:t>
            </a:r>
          </a:p>
          <a:p>
            <a:br>
              <a:rPr lang="el-GR" dirty="0"/>
            </a:br>
            <a:endParaRPr lang="el-GR" dirty="0"/>
          </a:p>
        </p:txBody>
      </p:sp>
    </p:spTree>
    <p:extLst>
      <p:ext uri="{BB962C8B-B14F-4D97-AF65-F5344CB8AC3E}">
        <p14:creationId xmlns:p14="http://schemas.microsoft.com/office/powerpoint/2010/main" val="35287995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DA4577-39B4-244B-95BD-596CAF450505}"/>
              </a:ext>
            </a:extLst>
          </p:cNvPr>
          <p:cNvSpPr txBox="1"/>
          <p:nvPr/>
        </p:nvSpPr>
        <p:spPr>
          <a:xfrm>
            <a:off x="8961120" y="4979964"/>
            <a:ext cx="3088994" cy="461665"/>
          </a:xfrm>
          <a:prstGeom prst="rect">
            <a:avLst/>
          </a:prstGeom>
          <a:noFill/>
        </p:spPr>
        <p:txBody>
          <a:bodyPr wrap="square" rtlCol="0">
            <a:spAutoFit/>
          </a:bodyPr>
          <a:lstStyle/>
          <a:p>
            <a:r>
              <a:rPr lang="el-GR" sz="2400" dirty="0">
                <a:solidFill>
                  <a:srgbClr val="002060"/>
                </a:solidFill>
              </a:rPr>
              <a:t>Όνομα: Πέτρου Μαρία</a:t>
            </a:r>
          </a:p>
        </p:txBody>
      </p:sp>
      <p:sp>
        <p:nvSpPr>
          <p:cNvPr id="3" name="TextBox 2">
            <a:extLst>
              <a:ext uri="{FF2B5EF4-FFF2-40B4-BE49-F238E27FC236}">
                <a16:creationId xmlns:a16="http://schemas.microsoft.com/office/drawing/2014/main" id="{75272C27-146A-FAF9-43F2-0B960D564470}"/>
              </a:ext>
            </a:extLst>
          </p:cNvPr>
          <p:cNvSpPr txBox="1"/>
          <p:nvPr/>
        </p:nvSpPr>
        <p:spPr>
          <a:xfrm>
            <a:off x="6096000" y="5441629"/>
            <a:ext cx="6288258" cy="1138773"/>
          </a:xfrm>
          <a:prstGeom prst="rect">
            <a:avLst/>
          </a:prstGeom>
          <a:noFill/>
        </p:spPr>
        <p:txBody>
          <a:bodyPr wrap="square" rtlCol="0">
            <a:spAutoFit/>
          </a:bodyPr>
          <a:lstStyle/>
          <a:p>
            <a:r>
              <a:rPr lang="el-GR" sz="2400" dirty="0">
                <a:solidFill>
                  <a:srgbClr val="002060"/>
                </a:solidFill>
              </a:rPr>
              <a:t>Πηγές: </a:t>
            </a:r>
            <a:r>
              <a:rPr lang="en-US" sz="2200" dirty="0">
                <a:solidFill>
                  <a:srgbClr val="002060"/>
                </a:solidFill>
              </a:rPr>
              <a:t>maxmag.gr, Wikipedia.org, SlideShare, Cram.com, Cretalive,</a:t>
            </a:r>
            <a:r>
              <a:rPr lang="el-GR" sz="2200" dirty="0">
                <a:solidFill>
                  <a:srgbClr val="002060"/>
                </a:solidFill>
              </a:rPr>
              <a:t> </a:t>
            </a:r>
            <a:r>
              <a:rPr lang="en-US" sz="2200" dirty="0">
                <a:solidFill>
                  <a:srgbClr val="002060"/>
                </a:solidFill>
              </a:rPr>
              <a:t>Culturebook. gr, ebooks.edu.gr</a:t>
            </a:r>
            <a:r>
              <a:rPr lang="el-GR" sz="2200" dirty="0">
                <a:solidFill>
                  <a:srgbClr val="002060"/>
                </a:solidFill>
              </a:rPr>
              <a:t>, </a:t>
            </a:r>
            <a:r>
              <a:rPr lang="en-US" sz="2200" dirty="0">
                <a:solidFill>
                  <a:srgbClr val="002060"/>
                </a:solidFill>
              </a:rPr>
              <a:t> e-me blogs</a:t>
            </a:r>
            <a:r>
              <a:rPr lang="el-GR" sz="2200" dirty="0">
                <a:solidFill>
                  <a:srgbClr val="002060"/>
                </a:solidFill>
              </a:rPr>
              <a:t>, </a:t>
            </a:r>
            <a:r>
              <a:rPr lang="en-US" sz="2200" dirty="0">
                <a:solidFill>
                  <a:srgbClr val="002060"/>
                </a:solidFill>
              </a:rPr>
              <a:t>sch.gr</a:t>
            </a:r>
            <a:endParaRPr lang="el-GR" sz="2200" dirty="0">
              <a:solidFill>
                <a:srgbClr val="002060"/>
              </a:solidFill>
            </a:endParaRPr>
          </a:p>
        </p:txBody>
      </p:sp>
      <p:sp>
        <p:nvSpPr>
          <p:cNvPr id="4" name="TextBox 3">
            <a:extLst>
              <a:ext uri="{FF2B5EF4-FFF2-40B4-BE49-F238E27FC236}">
                <a16:creationId xmlns:a16="http://schemas.microsoft.com/office/drawing/2014/main" id="{05FC3F82-3892-0C64-EB37-ED46AE33FA1B}"/>
              </a:ext>
            </a:extLst>
          </p:cNvPr>
          <p:cNvSpPr txBox="1"/>
          <p:nvPr/>
        </p:nvSpPr>
        <p:spPr>
          <a:xfrm>
            <a:off x="4604824" y="2489779"/>
            <a:ext cx="2511593" cy="1107996"/>
          </a:xfrm>
          <a:prstGeom prst="rect">
            <a:avLst/>
          </a:prstGeom>
          <a:noFill/>
        </p:spPr>
        <p:txBody>
          <a:bodyPr wrap="square" rtlCol="0">
            <a:spAutoFit/>
          </a:bodyPr>
          <a:lstStyle/>
          <a:p>
            <a:r>
              <a:rPr lang="el-GR" sz="6600" dirty="0">
                <a:solidFill>
                  <a:srgbClr val="002060"/>
                </a:solidFill>
              </a:rPr>
              <a:t>ΤΕΛΟΣ</a:t>
            </a:r>
          </a:p>
        </p:txBody>
      </p:sp>
    </p:spTree>
    <p:extLst>
      <p:ext uri="{BB962C8B-B14F-4D97-AF65-F5344CB8AC3E}">
        <p14:creationId xmlns:p14="http://schemas.microsoft.com/office/powerpoint/2010/main" val="5444569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BA876A-6178-3A3D-9940-1DD8D7994C2D}"/>
              </a:ext>
            </a:extLst>
          </p:cNvPr>
          <p:cNvSpPr txBox="1"/>
          <p:nvPr/>
        </p:nvSpPr>
        <p:spPr>
          <a:xfrm>
            <a:off x="2658794" y="2616591"/>
            <a:ext cx="11085342" cy="646331"/>
          </a:xfrm>
          <a:prstGeom prst="rect">
            <a:avLst/>
          </a:prstGeom>
          <a:noFill/>
        </p:spPr>
        <p:txBody>
          <a:bodyPr wrap="square" rtlCol="0">
            <a:spAutoFit/>
          </a:bodyPr>
          <a:lstStyle/>
          <a:p>
            <a:r>
              <a:rPr lang="el-GR" sz="3600" b="1" dirty="0"/>
              <a:t>ΑΓΓΕΙΑ ΑΠΟ ΤΗΝ ΟΜΗΡΙΚΗ ΕΠΟΧΗ</a:t>
            </a:r>
          </a:p>
        </p:txBody>
      </p:sp>
    </p:spTree>
    <p:extLst>
      <p:ext uri="{BB962C8B-B14F-4D97-AF65-F5344CB8AC3E}">
        <p14:creationId xmlns:p14="http://schemas.microsoft.com/office/powerpoint/2010/main" val="13836436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3E1E79-1B2E-6DF2-81D6-EAA0E35B6B5C}"/>
              </a:ext>
            </a:extLst>
          </p:cNvPr>
          <p:cNvSpPr txBox="1"/>
          <p:nvPr/>
        </p:nvSpPr>
        <p:spPr>
          <a:xfrm>
            <a:off x="281354" y="1128932"/>
            <a:ext cx="5702105" cy="5185971"/>
          </a:xfrm>
          <a:prstGeom prst="rect">
            <a:avLst/>
          </a:prstGeom>
          <a:noFill/>
        </p:spPr>
        <p:txBody>
          <a:bodyPr wrap="square" rtlCol="0">
            <a:spAutoFit/>
          </a:bodyPr>
          <a:lstStyle/>
          <a:p>
            <a:pPr>
              <a:lnSpc>
                <a:spcPct val="107000"/>
              </a:lnSpc>
              <a:spcAft>
                <a:spcPts val="800"/>
              </a:spcAft>
            </a:pPr>
            <a:r>
              <a:rPr lang="el-GR" sz="2200" dirty="0">
                <a:solidFill>
                  <a:schemeClr val="bg1"/>
                </a:solidFill>
              </a:rPr>
              <a:t>Οι αρχαίοι Έλληνες έπιναν το κρασί τους αναμεμιγμένο με νερό, οίνο κεκραμμένο δηλαδή. Όσοι έπιναν τον οίνο άκρατο, σκέτο, ονομάζονταν ακρατοπότες, κάτι ανάλογο με το σημερινό μέθυσος. Ο κρατήρας ήταν το αγγείο, στο οποίο αναμιγνυόταν το νερό και το κρασί και η λέξη προέρχεται από το κεράννυμι, που σημαίνει αναμιγνύω. Έχει συνήθως στρογγυλό σώμα, ευρύ στόμιο, βαριά βάση και λαβές αμφίπλευρα. Γενικά ταξινομείται σε τέσσερις τύπους, από το σχήμα του σώματος ή των λαβών.</a:t>
            </a:r>
          </a:p>
          <a:p>
            <a:pPr>
              <a:lnSpc>
                <a:spcPct val="107000"/>
              </a:lnSpc>
              <a:spcAft>
                <a:spcPts val="800"/>
              </a:spcAft>
            </a:pP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Εικόνα 4">
            <a:extLst>
              <a:ext uri="{FF2B5EF4-FFF2-40B4-BE49-F238E27FC236}">
                <a16:creationId xmlns:a16="http://schemas.microsoft.com/office/drawing/2014/main" id="{94CE913B-D69A-C593-C548-F8381F7C6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347" y="1197512"/>
            <a:ext cx="5755299" cy="4462976"/>
          </a:xfrm>
          <a:prstGeom prst="rect">
            <a:avLst/>
          </a:prstGeom>
        </p:spPr>
      </p:pic>
      <p:sp>
        <p:nvSpPr>
          <p:cNvPr id="6" name="TextBox 5">
            <a:extLst>
              <a:ext uri="{FF2B5EF4-FFF2-40B4-BE49-F238E27FC236}">
                <a16:creationId xmlns:a16="http://schemas.microsoft.com/office/drawing/2014/main" id="{CFAC1086-C15E-291C-4214-A7C6A9FCCFCE}"/>
              </a:ext>
            </a:extLst>
          </p:cNvPr>
          <p:cNvSpPr txBox="1"/>
          <p:nvPr/>
        </p:nvSpPr>
        <p:spPr>
          <a:xfrm>
            <a:off x="281354" y="379828"/>
            <a:ext cx="5050301" cy="646331"/>
          </a:xfrm>
          <a:prstGeom prst="rect">
            <a:avLst/>
          </a:prstGeom>
          <a:noFill/>
        </p:spPr>
        <p:txBody>
          <a:bodyPr wrap="square" rtlCol="0">
            <a:spAutoFit/>
          </a:bodyPr>
          <a:lstStyle/>
          <a:p>
            <a:r>
              <a:rPr lang="el-GR" sz="3600" b="1" i="1" u="sng" dirty="0">
                <a:solidFill>
                  <a:schemeClr val="bg1"/>
                </a:solidFill>
              </a:rPr>
              <a:t>ΚΡΑΤΗΡΑΣ</a:t>
            </a:r>
          </a:p>
        </p:txBody>
      </p:sp>
    </p:spTree>
    <p:extLst>
      <p:ext uri="{BB962C8B-B14F-4D97-AF65-F5344CB8AC3E}">
        <p14:creationId xmlns:p14="http://schemas.microsoft.com/office/powerpoint/2010/main" val="12267211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62821-66DB-8F6C-E6D9-A778D6A504FB}"/>
              </a:ext>
            </a:extLst>
          </p:cNvPr>
          <p:cNvSpPr txBox="1"/>
          <p:nvPr/>
        </p:nvSpPr>
        <p:spPr>
          <a:xfrm>
            <a:off x="134291" y="1340011"/>
            <a:ext cx="6485207" cy="3699090"/>
          </a:xfrm>
          <a:prstGeom prst="rect">
            <a:avLst/>
          </a:prstGeom>
          <a:noFill/>
        </p:spPr>
        <p:txBody>
          <a:bodyPr wrap="square" rtlCol="0">
            <a:spAutoFit/>
          </a:bodyPr>
          <a:lstStyle/>
          <a:p>
            <a:pPr>
              <a:lnSpc>
                <a:spcPct val="107000"/>
              </a:lnSpc>
              <a:spcAft>
                <a:spcPts val="800"/>
              </a:spcAft>
            </a:pPr>
            <a:r>
              <a:rPr lang="el-GR" sz="2200" dirty="0">
                <a:solidFill>
                  <a:schemeClr val="bg1"/>
                </a:solidFill>
                <a:effectLst/>
                <a:latin typeface="+mj-lt"/>
                <a:ea typeface="Calibri" panose="020F0502020204030204" pitchFamily="34" charset="0"/>
                <a:cs typeface="Times New Roman" panose="02020603050405020304" pitchFamily="18" charset="0"/>
              </a:rPr>
              <a:t>Η κύλιξ ήταν ένα είδος κούπας στην </a:t>
            </a:r>
            <a:r>
              <a:rPr lang="el-GR" sz="2200" dirty="0">
                <a:solidFill>
                  <a:schemeClr val="bg1"/>
                </a:solidFill>
                <a:latin typeface="+mj-lt"/>
                <a:ea typeface="Calibri" panose="020F0502020204030204" pitchFamily="34" charset="0"/>
                <a:cs typeface="Times New Roman" panose="02020603050405020304" pitchFamily="18" charset="0"/>
              </a:rPr>
              <a:t>αρχαία Ελλάδα </a:t>
            </a:r>
            <a:r>
              <a:rPr lang="el-GR" sz="2200" dirty="0">
                <a:solidFill>
                  <a:schemeClr val="bg1"/>
                </a:solidFill>
                <a:effectLst/>
                <a:latin typeface="+mj-lt"/>
                <a:ea typeface="Calibri" panose="020F0502020204030204" pitchFamily="34" charset="0"/>
                <a:cs typeface="Times New Roman" panose="02020603050405020304" pitchFamily="18" charset="0"/>
              </a:rPr>
              <a:t>, την οποία χρησιμοποιούσαν κυρίως για να πίνουν κρασί. Οι κύλικες ήταν πλατιά και ρηχά κύπελλα με δυο λαβές τοποθετημένες αντιδιαμετρικά στο χείλος τους. Ο πάτος τους ήταν σχεδόν επίπεδος και αποτελούσε την κύρια επιφάνεια για ζωγραφικές παραστάσεις. Οι κύλικες εμφανίστηκαν κατά τον 6ο αιώνα π.Χ. και ήταν σε μεγάλη χρήση στην </a:t>
            </a:r>
            <a:r>
              <a:rPr lang="el-GR" sz="2200" dirty="0">
                <a:solidFill>
                  <a:schemeClr val="bg1"/>
                </a:solidFill>
                <a:latin typeface="+mj-lt"/>
                <a:ea typeface="Calibri" panose="020F0502020204030204" pitchFamily="34" charset="0"/>
                <a:cs typeface="Times New Roman" panose="02020603050405020304" pitchFamily="18" charset="0"/>
              </a:rPr>
              <a:t>κλασική περίοδο </a:t>
            </a:r>
            <a:r>
              <a:rPr lang="el-GR" sz="2200" dirty="0">
                <a:solidFill>
                  <a:schemeClr val="bg1"/>
                </a:solidFill>
                <a:effectLst/>
                <a:latin typeface="+mj-lt"/>
                <a:ea typeface="Calibri" panose="020F0502020204030204" pitchFamily="34" charset="0"/>
                <a:cs typeface="Times New Roman" panose="02020603050405020304" pitchFamily="18" charset="0"/>
              </a:rPr>
              <a:t>, αλλά αργότερα στα </a:t>
            </a:r>
            <a:r>
              <a:rPr lang="el-GR" sz="2200" dirty="0">
                <a:solidFill>
                  <a:schemeClr val="bg1"/>
                </a:solidFill>
                <a:latin typeface="+mj-lt"/>
                <a:ea typeface="Calibri" panose="020F0502020204030204" pitchFamily="34" charset="0"/>
                <a:cs typeface="Times New Roman" panose="02020603050405020304" pitchFamily="18" charset="0"/>
              </a:rPr>
              <a:t>ελληνιστικά χρόνια</a:t>
            </a:r>
            <a:r>
              <a:rPr lang="el-GR" sz="2200" dirty="0">
                <a:solidFill>
                  <a:schemeClr val="bg1"/>
                </a:solidFill>
                <a:effectLst/>
                <a:latin typeface="+mj-lt"/>
                <a:ea typeface="Calibri" panose="020F0502020204030204" pitchFamily="34" charset="0"/>
                <a:cs typeface="Times New Roman" panose="02020603050405020304" pitchFamily="18" charset="0"/>
              </a:rPr>
              <a:t> άρχισαν να αντικαθιστώνται από τον </a:t>
            </a:r>
            <a:r>
              <a:rPr lang="el-GR" sz="2200" dirty="0">
                <a:solidFill>
                  <a:schemeClr val="bg1"/>
                </a:solidFill>
                <a:latin typeface="+mj-lt"/>
                <a:ea typeface="Calibri" panose="020F0502020204030204" pitchFamily="34" charset="0"/>
                <a:cs typeface="Times New Roman" panose="02020603050405020304" pitchFamily="18" charset="0"/>
              </a:rPr>
              <a:t>σκύφο. </a:t>
            </a:r>
            <a:endParaRPr lang="el-GR" sz="2200" dirty="0">
              <a:solidFill>
                <a:schemeClr val="bg1"/>
              </a:solidFill>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1FE4535-968A-C322-D49C-1A1A9F960E4D}"/>
              </a:ext>
            </a:extLst>
          </p:cNvPr>
          <p:cNvSpPr txBox="1"/>
          <p:nvPr/>
        </p:nvSpPr>
        <p:spPr>
          <a:xfrm>
            <a:off x="239151" y="393895"/>
            <a:ext cx="6471138" cy="646331"/>
          </a:xfrm>
          <a:prstGeom prst="rect">
            <a:avLst/>
          </a:prstGeom>
          <a:noFill/>
        </p:spPr>
        <p:txBody>
          <a:bodyPr wrap="square" rtlCol="0">
            <a:spAutoFit/>
          </a:bodyPr>
          <a:lstStyle/>
          <a:p>
            <a:r>
              <a:rPr lang="el-GR" sz="3600" b="1" i="1" u="sng" dirty="0">
                <a:solidFill>
                  <a:schemeClr val="bg1"/>
                </a:solidFill>
              </a:rPr>
              <a:t>ΚΥΛΙΚΑΣ</a:t>
            </a:r>
          </a:p>
        </p:txBody>
      </p:sp>
      <p:pic>
        <p:nvPicPr>
          <p:cNvPr id="6" name="Εικόνα 5">
            <a:extLst>
              <a:ext uri="{FF2B5EF4-FFF2-40B4-BE49-F238E27FC236}">
                <a16:creationId xmlns:a16="http://schemas.microsoft.com/office/drawing/2014/main" id="{CCC88E1B-587E-E165-5E37-2BD89AC1E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207" y="1340011"/>
            <a:ext cx="5572502" cy="3699089"/>
          </a:xfrm>
          <a:prstGeom prst="rect">
            <a:avLst/>
          </a:prstGeom>
        </p:spPr>
      </p:pic>
    </p:spTree>
    <p:extLst>
      <p:ext uri="{BB962C8B-B14F-4D97-AF65-F5344CB8AC3E}">
        <p14:creationId xmlns:p14="http://schemas.microsoft.com/office/powerpoint/2010/main" val="5565912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0DD97D-A90E-AA87-3C78-FE08FF17D4A7}"/>
              </a:ext>
            </a:extLst>
          </p:cNvPr>
          <p:cNvSpPr txBox="1"/>
          <p:nvPr/>
        </p:nvSpPr>
        <p:spPr>
          <a:xfrm>
            <a:off x="218050" y="969888"/>
            <a:ext cx="6344529" cy="1887696"/>
          </a:xfrm>
          <a:prstGeom prst="rect">
            <a:avLst/>
          </a:prstGeom>
          <a:noFill/>
        </p:spPr>
        <p:txBody>
          <a:bodyPr wrap="square" rtlCol="0">
            <a:spAutoFit/>
          </a:bodyPr>
          <a:lstStyle/>
          <a:p>
            <a:pPr>
              <a:lnSpc>
                <a:spcPct val="107000"/>
              </a:lnSpc>
              <a:spcAft>
                <a:spcPts val="800"/>
              </a:spcAft>
            </a:pPr>
            <a:r>
              <a:rPr lang="el-GR" sz="2200" dirty="0">
                <a:solidFill>
                  <a:schemeClr val="bg1"/>
                </a:solidFill>
                <a:effectLst/>
                <a:latin typeface="+mj-lt"/>
                <a:ea typeface="Calibri" panose="020F0502020204030204" pitchFamily="34" charset="0"/>
                <a:cs typeface="Times New Roman" panose="02020603050405020304" pitchFamily="18" charset="0"/>
              </a:rPr>
              <a:t>Η Οινοχόη είναι αγγείο για την έκχυση του κρασιού που χρησιμοποιούσαν στην αρχαιότητα. Το όνομά της είναι σύνθετη λέξη από το οίνος και το χέω. Το όνομα εφαρμόζεται για τον συγκεκριμένο τύπο, έτσι όπως απαντάται στις εκάστοτε φιλολογικές μαρτυρίες.</a:t>
            </a:r>
          </a:p>
        </p:txBody>
      </p:sp>
      <p:sp>
        <p:nvSpPr>
          <p:cNvPr id="3" name="TextBox 2">
            <a:extLst>
              <a:ext uri="{FF2B5EF4-FFF2-40B4-BE49-F238E27FC236}">
                <a16:creationId xmlns:a16="http://schemas.microsoft.com/office/drawing/2014/main" id="{A420C209-B33D-9E30-53FD-711A6DA85B1F}"/>
              </a:ext>
            </a:extLst>
          </p:cNvPr>
          <p:cNvSpPr txBox="1"/>
          <p:nvPr/>
        </p:nvSpPr>
        <p:spPr>
          <a:xfrm>
            <a:off x="225084" y="323557"/>
            <a:ext cx="5444197" cy="646331"/>
          </a:xfrm>
          <a:prstGeom prst="rect">
            <a:avLst/>
          </a:prstGeom>
          <a:noFill/>
        </p:spPr>
        <p:txBody>
          <a:bodyPr wrap="square" rtlCol="0">
            <a:spAutoFit/>
          </a:bodyPr>
          <a:lstStyle/>
          <a:p>
            <a:r>
              <a:rPr lang="el-GR" sz="3600" b="1" i="1" u="sng" dirty="0">
                <a:solidFill>
                  <a:schemeClr val="bg1"/>
                </a:solidFill>
              </a:rPr>
              <a:t>ΟΙΝΟΧΟΗ</a:t>
            </a:r>
          </a:p>
        </p:txBody>
      </p:sp>
      <p:pic>
        <p:nvPicPr>
          <p:cNvPr id="6" name="Εικόνα 5">
            <a:extLst>
              <a:ext uri="{FF2B5EF4-FFF2-40B4-BE49-F238E27FC236}">
                <a16:creationId xmlns:a16="http://schemas.microsoft.com/office/drawing/2014/main" id="{E76ADA32-1A77-3238-8C4E-286636C98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5649" y="-28934"/>
            <a:ext cx="3165231" cy="3559126"/>
          </a:xfrm>
          <a:prstGeom prst="rect">
            <a:avLst/>
          </a:prstGeom>
        </p:spPr>
      </p:pic>
      <p:sp>
        <p:nvSpPr>
          <p:cNvPr id="8" name="TextBox 7">
            <a:extLst>
              <a:ext uri="{FF2B5EF4-FFF2-40B4-BE49-F238E27FC236}">
                <a16:creationId xmlns:a16="http://schemas.microsoft.com/office/drawing/2014/main" id="{8E16B60C-C602-F2EE-B4A4-0E0C3D761657}"/>
              </a:ext>
            </a:extLst>
          </p:cNvPr>
          <p:cNvSpPr txBox="1"/>
          <p:nvPr/>
        </p:nvSpPr>
        <p:spPr>
          <a:xfrm>
            <a:off x="253220" y="3991983"/>
            <a:ext cx="5514535" cy="2679895"/>
          </a:xfrm>
          <a:prstGeom prst="rect">
            <a:avLst/>
          </a:prstGeom>
          <a:noFill/>
        </p:spPr>
        <p:txBody>
          <a:bodyPr wrap="square" rtlCol="0">
            <a:spAutoFit/>
          </a:bodyPr>
          <a:lstStyle/>
          <a:p>
            <a:pPr>
              <a:lnSpc>
                <a:spcPct val="107000"/>
              </a:lnSpc>
              <a:spcAft>
                <a:spcPts val="800"/>
              </a:spcAft>
            </a:pPr>
            <a:r>
              <a:rPr lang="el-GR" sz="2200" dirty="0">
                <a:solidFill>
                  <a:schemeClr val="bg1"/>
                </a:solidFill>
                <a:effectLst/>
                <a:latin typeface="+mj-lt"/>
                <a:ea typeface="Calibri" panose="020F0502020204030204" pitchFamily="34" charset="0"/>
                <a:cs typeface="Times New Roman" panose="02020603050405020304" pitchFamily="18" charset="0"/>
              </a:rPr>
              <a:t>Ο κάνθαρος</a:t>
            </a:r>
            <a:r>
              <a:rPr lang="el-GR" sz="2200" baseline="30000" dirty="0">
                <a:solidFill>
                  <a:schemeClr val="bg1"/>
                </a:solidFill>
                <a:effectLst/>
                <a:latin typeface="+mj-lt"/>
                <a:ea typeface="Calibri" panose="020F0502020204030204" pitchFamily="34" charset="0"/>
                <a:cs typeface="Times New Roman" panose="02020603050405020304" pitchFamily="18" charset="0"/>
              </a:rPr>
              <a:t> </a:t>
            </a:r>
            <a:r>
              <a:rPr lang="el-GR" sz="2200" dirty="0">
                <a:solidFill>
                  <a:schemeClr val="bg1"/>
                </a:solidFill>
                <a:effectLst/>
                <a:latin typeface="+mj-lt"/>
                <a:ea typeface="Calibri" panose="020F0502020204030204" pitchFamily="34" charset="0"/>
                <a:cs typeface="Times New Roman" panose="02020603050405020304" pitchFamily="18" charset="0"/>
              </a:rPr>
              <a:t>είναι είδος αρχαίου ελληνικού αγγείου με σώμα σχήματος ποτηριού με κάθετη λαβή αμφίπλευρα, συνδεδεμένη με το χείλος του αγγείου και με υψηλή καμπυλωμένη λαβή στο επάνω μέρος. Ως σκεύος είναι συνδεδεμένο με την λατρεία του θεού </a:t>
            </a:r>
            <a:r>
              <a:rPr lang="el-GR" sz="2200" dirty="0">
                <a:solidFill>
                  <a:schemeClr val="bg1"/>
                </a:solidFill>
                <a:latin typeface="+mj-lt"/>
                <a:ea typeface="Calibri" panose="020F0502020204030204" pitchFamily="34" charset="0"/>
                <a:cs typeface="Times New Roman" panose="02020603050405020304" pitchFamily="18" charset="0"/>
              </a:rPr>
              <a:t>Διονύσου,</a:t>
            </a:r>
            <a:r>
              <a:rPr lang="el-GR" sz="2200" dirty="0">
                <a:solidFill>
                  <a:schemeClr val="bg1"/>
                </a:solidFill>
                <a:effectLst/>
                <a:latin typeface="+mj-lt"/>
                <a:ea typeface="Calibri" panose="020F0502020204030204" pitchFamily="34" charset="0"/>
                <a:cs typeface="Times New Roman" panose="02020603050405020304" pitchFamily="18" charset="0"/>
              </a:rPr>
              <a:t> και αποτελεί σύμβολό του.</a:t>
            </a:r>
          </a:p>
        </p:txBody>
      </p:sp>
      <p:sp>
        <p:nvSpPr>
          <p:cNvPr id="9" name="TextBox 8">
            <a:extLst>
              <a:ext uri="{FF2B5EF4-FFF2-40B4-BE49-F238E27FC236}">
                <a16:creationId xmlns:a16="http://schemas.microsoft.com/office/drawing/2014/main" id="{A8162895-06D2-32F4-2172-FF7D8C00135F}"/>
              </a:ext>
            </a:extLst>
          </p:cNvPr>
          <p:cNvSpPr txBox="1"/>
          <p:nvPr/>
        </p:nvSpPr>
        <p:spPr>
          <a:xfrm>
            <a:off x="234460" y="3345652"/>
            <a:ext cx="5861540" cy="646331"/>
          </a:xfrm>
          <a:prstGeom prst="rect">
            <a:avLst/>
          </a:prstGeom>
          <a:noFill/>
        </p:spPr>
        <p:txBody>
          <a:bodyPr wrap="square" rtlCol="0">
            <a:spAutoFit/>
          </a:bodyPr>
          <a:lstStyle/>
          <a:p>
            <a:r>
              <a:rPr lang="el-GR" sz="3600" b="1" i="1" u="sng" dirty="0">
                <a:solidFill>
                  <a:schemeClr val="bg1"/>
                </a:solidFill>
              </a:rPr>
              <a:t>ΚΑΝΘΑΡΟΣ</a:t>
            </a:r>
          </a:p>
        </p:txBody>
      </p:sp>
      <p:pic>
        <p:nvPicPr>
          <p:cNvPr id="12" name="Εικόνα 11">
            <a:extLst>
              <a:ext uri="{FF2B5EF4-FFF2-40B4-BE49-F238E27FC236}">
                <a16:creationId xmlns:a16="http://schemas.microsoft.com/office/drawing/2014/main" id="{56C2949F-60D1-F60C-CE20-0E82B4604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5649" y="3530192"/>
            <a:ext cx="3165231" cy="3327808"/>
          </a:xfrm>
          <a:prstGeom prst="rect">
            <a:avLst/>
          </a:prstGeom>
        </p:spPr>
      </p:pic>
    </p:spTree>
    <p:extLst>
      <p:ext uri="{BB962C8B-B14F-4D97-AF65-F5344CB8AC3E}">
        <p14:creationId xmlns:p14="http://schemas.microsoft.com/office/powerpoint/2010/main" val="38526385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1475E1-80DF-2329-A6C8-EF3140177206}"/>
              </a:ext>
            </a:extLst>
          </p:cNvPr>
          <p:cNvSpPr txBox="1"/>
          <p:nvPr/>
        </p:nvSpPr>
        <p:spPr>
          <a:xfrm>
            <a:off x="239150" y="1308296"/>
            <a:ext cx="6372666" cy="4526239"/>
          </a:xfrm>
          <a:prstGeom prst="rect">
            <a:avLst/>
          </a:prstGeom>
          <a:noFill/>
        </p:spPr>
        <p:txBody>
          <a:bodyPr wrap="square" rtlCol="0">
            <a:spAutoFit/>
          </a:bodyPr>
          <a:lstStyle/>
          <a:p>
            <a:pPr>
              <a:lnSpc>
                <a:spcPct val="107000"/>
              </a:lnSpc>
              <a:spcAft>
                <a:spcPts val="800"/>
              </a:spcAft>
            </a:pPr>
            <a:r>
              <a:rPr lang="el-GR" sz="2200" dirty="0">
                <a:solidFill>
                  <a:schemeClr val="bg1"/>
                </a:solidFill>
                <a:effectLst/>
                <a:latin typeface="+mj-lt"/>
                <a:ea typeface="Calibri" panose="020F0502020204030204" pitchFamily="34" charset="0"/>
                <a:cs typeface="Times New Roman" panose="02020603050405020304" pitchFamily="18" charset="0"/>
              </a:rPr>
              <a:t>Με τον όρο αμφορέας εννοείται ένα </a:t>
            </a:r>
            <a:r>
              <a:rPr lang="el-GR" sz="2200" dirty="0">
                <a:solidFill>
                  <a:schemeClr val="bg1"/>
                </a:solidFill>
                <a:latin typeface="+mj-lt"/>
                <a:ea typeface="Calibri" panose="020F0502020204030204" pitchFamily="34" charset="0"/>
                <a:cs typeface="Times New Roman" panose="02020603050405020304" pitchFamily="18" charset="0"/>
              </a:rPr>
              <a:t>αγγείο </a:t>
            </a:r>
            <a:r>
              <a:rPr lang="el-GR" sz="2200" dirty="0">
                <a:solidFill>
                  <a:schemeClr val="bg1"/>
                </a:solidFill>
                <a:effectLst/>
                <a:latin typeface="+mj-lt"/>
                <a:ea typeface="Calibri" panose="020F0502020204030204" pitchFamily="34" charset="0"/>
                <a:cs typeface="Times New Roman" panose="02020603050405020304" pitchFamily="18" charset="0"/>
              </a:rPr>
              <a:t>με οβάλ σώμα με κάθετη λαβή αμφίπλευρα. Χρησίμευε για την αποθήκευση οίνου και ενίοτε ελαίου. Το όνομα </a:t>
            </a:r>
            <a:r>
              <a:rPr lang="el-GR" sz="2200" i="1" dirty="0">
                <a:solidFill>
                  <a:schemeClr val="bg1"/>
                </a:solidFill>
                <a:effectLst/>
                <a:latin typeface="+mj-lt"/>
                <a:ea typeface="Calibri" panose="020F0502020204030204" pitchFamily="34" charset="0"/>
                <a:cs typeface="Times New Roman" panose="02020603050405020304" pitchFamily="18" charset="0"/>
              </a:rPr>
              <a:t>αμφορεύς</a:t>
            </a:r>
            <a:r>
              <a:rPr lang="el-GR" sz="2200" dirty="0">
                <a:solidFill>
                  <a:schemeClr val="bg1"/>
                </a:solidFill>
                <a:effectLst/>
                <a:latin typeface="+mj-lt"/>
                <a:ea typeface="Calibri" panose="020F0502020204030204" pitchFamily="34" charset="0"/>
                <a:cs typeface="Times New Roman" panose="02020603050405020304" pitchFamily="18" charset="0"/>
              </a:rPr>
              <a:t> προέρχεται από το επίρρημα </a:t>
            </a:r>
            <a:r>
              <a:rPr lang="el-GR" sz="2200" i="1" dirty="0">
                <a:solidFill>
                  <a:schemeClr val="bg1"/>
                </a:solidFill>
                <a:effectLst/>
                <a:latin typeface="+mj-lt"/>
                <a:ea typeface="Calibri" panose="020F0502020204030204" pitchFamily="34" charset="0"/>
                <a:cs typeface="Times New Roman" panose="02020603050405020304" pitchFamily="18" charset="0"/>
              </a:rPr>
              <a:t>αμφί</a:t>
            </a:r>
            <a:r>
              <a:rPr lang="el-GR" sz="2200" dirty="0">
                <a:solidFill>
                  <a:schemeClr val="bg1"/>
                </a:solidFill>
                <a:effectLst/>
                <a:latin typeface="+mj-lt"/>
                <a:ea typeface="Calibri" panose="020F0502020204030204" pitchFamily="34" charset="0"/>
                <a:cs typeface="Times New Roman" panose="02020603050405020304" pitchFamily="18" charset="0"/>
              </a:rPr>
              <a:t> και το ρήμα </a:t>
            </a:r>
            <a:r>
              <a:rPr lang="el-GR" sz="2200" i="1" dirty="0">
                <a:solidFill>
                  <a:schemeClr val="bg1"/>
                </a:solidFill>
                <a:effectLst/>
                <a:latin typeface="+mj-lt"/>
                <a:ea typeface="Calibri" panose="020F0502020204030204" pitchFamily="34" charset="0"/>
                <a:cs typeface="Times New Roman" panose="02020603050405020304" pitchFamily="18" charset="0"/>
              </a:rPr>
              <a:t>φέρειν</a:t>
            </a:r>
            <a:r>
              <a:rPr lang="el-GR" sz="2200" dirty="0">
                <a:solidFill>
                  <a:schemeClr val="bg1"/>
                </a:solidFill>
                <a:effectLst/>
                <a:latin typeface="+mj-lt"/>
                <a:ea typeface="Calibri" panose="020F0502020204030204" pitchFamily="34" charset="0"/>
                <a:cs typeface="Times New Roman" panose="02020603050405020304" pitchFamily="18" charset="0"/>
              </a:rPr>
              <a:t>. Οι αμφορείς επινοήθηκαν στην </a:t>
            </a:r>
            <a:r>
              <a:rPr lang="el-GR" sz="2200" dirty="0">
                <a:solidFill>
                  <a:schemeClr val="bg1"/>
                </a:solidFill>
                <a:latin typeface="+mj-lt"/>
                <a:ea typeface="Calibri" panose="020F0502020204030204" pitchFamily="34" charset="0"/>
                <a:cs typeface="Times New Roman" panose="02020603050405020304" pitchFamily="18" charset="0"/>
              </a:rPr>
              <a:t>αρχαία Ελλάδα</a:t>
            </a:r>
            <a:r>
              <a:rPr lang="el-GR" sz="2200" dirty="0">
                <a:solidFill>
                  <a:schemeClr val="bg1"/>
                </a:solidFill>
                <a:effectLst/>
                <a:latin typeface="+mj-lt"/>
                <a:ea typeface="Calibri" panose="020F0502020204030204" pitchFamily="34" charset="0"/>
                <a:cs typeface="Times New Roman" panose="02020603050405020304" pitchFamily="18" charset="0"/>
              </a:rPr>
              <a:t> και υιοθετήθηκαν από τους </a:t>
            </a:r>
            <a:r>
              <a:rPr lang="el-GR" sz="2200" dirty="0">
                <a:solidFill>
                  <a:schemeClr val="bg1"/>
                </a:solidFill>
                <a:latin typeface="+mj-lt"/>
                <a:ea typeface="Calibri" panose="020F0502020204030204" pitchFamily="34" charset="0"/>
                <a:cs typeface="Times New Roman" panose="02020603050405020304" pitchFamily="18" charset="0"/>
              </a:rPr>
              <a:t>Ρωμαίους </a:t>
            </a:r>
            <a:r>
              <a:rPr lang="el-GR" sz="2200" dirty="0">
                <a:solidFill>
                  <a:schemeClr val="bg1"/>
                </a:solidFill>
                <a:effectLst/>
                <a:latin typeface="+mj-lt"/>
                <a:ea typeface="Calibri" panose="020F0502020204030204" pitchFamily="34" charset="0"/>
                <a:cs typeface="Times New Roman" panose="02020603050405020304" pitchFamily="18" charset="0"/>
              </a:rPr>
              <a:t>ως κύρια μέσα μεταφοράς και αποθήκευσης </a:t>
            </a:r>
            <a:r>
              <a:rPr lang="el-GR" sz="2200" u="sng" dirty="0">
                <a:solidFill>
                  <a:schemeClr val="bg1"/>
                </a:solidFill>
                <a:latin typeface="+mj-lt"/>
                <a:ea typeface="Calibri" panose="020F0502020204030204" pitchFamily="34" charset="0"/>
                <a:cs typeface="Times New Roman" panose="02020603050405020304" pitchFamily="18" charset="0"/>
              </a:rPr>
              <a:t>κρασιού</a:t>
            </a:r>
            <a:r>
              <a:rPr lang="el-GR" sz="2200" dirty="0">
                <a:solidFill>
                  <a:schemeClr val="bg1"/>
                </a:solidFill>
                <a:effectLst/>
                <a:latin typeface="+mj-lt"/>
                <a:ea typeface="Calibri" panose="020F0502020204030204" pitchFamily="34" charset="0"/>
                <a:cs typeface="Times New Roman" panose="02020603050405020304" pitchFamily="18" charset="0"/>
              </a:rPr>
              <a:t>,</a:t>
            </a:r>
            <a:r>
              <a:rPr lang="el-GR" sz="2200" u="sng" dirty="0">
                <a:solidFill>
                  <a:schemeClr val="bg1"/>
                </a:solidFill>
                <a:effectLst/>
                <a:latin typeface="+mj-lt"/>
                <a:ea typeface="Calibri" panose="020F0502020204030204" pitchFamily="34" charset="0"/>
                <a:cs typeface="Times New Roman" panose="02020603050405020304" pitchFamily="18" charset="0"/>
              </a:rPr>
              <a:t> </a:t>
            </a:r>
            <a:r>
              <a:rPr lang="el-GR" sz="2200" u="sng" dirty="0">
                <a:solidFill>
                  <a:schemeClr val="bg1"/>
                </a:solidFill>
                <a:latin typeface="+mj-lt"/>
                <a:ea typeface="Calibri" panose="020F0502020204030204" pitchFamily="34" charset="0"/>
                <a:cs typeface="Times New Roman" panose="02020603050405020304" pitchFamily="18" charset="0"/>
              </a:rPr>
              <a:t>λαδιού</a:t>
            </a:r>
            <a:r>
              <a:rPr lang="el-GR" sz="2200" u="none" strike="noStrike" dirty="0">
                <a:solidFill>
                  <a:schemeClr val="bg1"/>
                </a:solidFill>
                <a:latin typeface="+mj-lt"/>
                <a:ea typeface="Calibri" panose="020F0502020204030204" pitchFamily="34" charset="0"/>
                <a:cs typeface="Times New Roman" panose="02020603050405020304" pitchFamily="18" charset="0"/>
              </a:rPr>
              <a:t>,</a:t>
            </a:r>
            <a:r>
              <a:rPr lang="el-GR" sz="2200" dirty="0">
                <a:solidFill>
                  <a:schemeClr val="bg1"/>
                </a:solidFill>
                <a:effectLst/>
                <a:latin typeface="+mj-lt"/>
                <a:ea typeface="Calibri" panose="020F0502020204030204" pitchFamily="34" charset="0"/>
                <a:cs typeface="Times New Roman" panose="02020603050405020304" pitchFamily="18" charset="0"/>
              </a:rPr>
              <a:t> </a:t>
            </a:r>
            <a:r>
              <a:rPr lang="el-GR" sz="2200" u="sng" dirty="0">
                <a:solidFill>
                  <a:schemeClr val="bg1"/>
                </a:solidFill>
                <a:latin typeface="+mj-lt"/>
                <a:ea typeface="Calibri" panose="020F0502020204030204" pitchFamily="34" charset="0"/>
                <a:cs typeface="Times New Roman" panose="02020603050405020304" pitchFamily="18" charset="0"/>
              </a:rPr>
              <a:t>δημητριακών</a:t>
            </a:r>
            <a:r>
              <a:rPr lang="el-GR" sz="2200" dirty="0">
                <a:solidFill>
                  <a:schemeClr val="bg1"/>
                </a:solidFill>
                <a:effectLst/>
                <a:latin typeface="+mj-lt"/>
                <a:ea typeface="Calibri" panose="020F0502020204030204" pitchFamily="34" charset="0"/>
                <a:cs typeface="Times New Roman" panose="02020603050405020304" pitchFamily="18" charset="0"/>
              </a:rPr>
              <a:t>, </a:t>
            </a:r>
            <a:r>
              <a:rPr lang="el-GR" sz="2200" u="none" strike="noStrike" dirty="0">
                <a:solidFill>
                  <a:schemeClr val="bg1"/>
                </a:solidFill>
                <a:effectLst/>
                <a:latin typeface="+mj-lt"/>
                <a:ea typeface="Calibri" panose="020F0502020204030204" pitchFamily="34" charset="0"/>
                <a:cs typeface="Times New Roman" panose="02020603050405020304" pitchFamily="18" charset="0"/>
                <a:hlinkClick r:id="rId2" tooltip="Ψάρι">
                  <a:extLst>
                    <a:ext uri="{A12FA001-AC4F-418D-AE19-62706E023703}">
                      <ahyp:hlinkClr xmlns:ahyp="http://schemas.microsoft.com/office/drawing/2018/hyperlinkcolor" val="tx"/>
                    </a:ext>
                  </a:extLst>
                </a:hlinkClick>
              </a:rPr>
              <a:t>ψαριών</a:t>
            </a:r>
            <a:r>
              <a:rPr lang="el-GR" sz="2200" u="none" strike="noStrike" dirty="0">
                <a:solidFill>
                  <a:schemeClr val="bg1"/>
                </a:solidFill>
                <a:effectLst/>
                <a:latin typeface="+mj-lt"/>
                <a:ea typeface="Calibri" panose="020F0502020204030204" pitchFamily="34" charset="0"/>
                <a:cs typeface="Times New Roman" panose="02020603050405020304" pitchFamily="18" charset="0"/>
              </a:rPr>
              <a:t> </a:t>
            </a:r>
            <a:r>
              <a:rPr lang="el-GR" sz="2200" dirty="0">
                <a:solidFill>
                  <a:schemeClr val="bg1"/>
                </a:solidFill>
                <a:effectLst/>
                <a:latin typeface="+mj-lt"/>
                <a:ea typeface="Calibri" panose="020F0502020204030204" pitchFamily="34" charset="0"/>
                <a:cs typeface="Times New Roman" panose="02020603050405020304" pitchFamily="18" charset="0"/>
              </a:rPr>
              <a:t>κ.α. Χρησιμοποιήθηκαν σε όλη τη </a:t>
            </a:r>
            <a:r>
              <a:rPr lang="el-GR" sz="2200" dirty="0">
                <a:solidFill>
                  <a:schemeClr val="bg1"/>
                </a:solidFill>
                <a:latin typeface="+mj-lt"/>
                <a:ea typeface="Calibri" panose="020F0502020204030204" pitchFamily="34" charset="0"/>
                <a:cs typeface="Times New Roman" panose="02020603050405020304" pitchFamily="18" charset="0"/>
              </a:rPr>
              <a:t>Μεσόγειο</a:t>
            </a:r>
            <a:r>
              <a:rPr lang="el-GR" sz="2200" dirty="0">
                <a:solidFill>
                  <a:schemeClr val="bg1"/>
                </a:solidFill>
                <a:effectLst/>
                <a:latin typeface="+mj-lt"/>
                <a:ea typeface="Calibri" panose="020F0502020204030204" pitchFamily="34" charset="0"/>
                <a:cs typeface="Times New Roman" panose="02020603050405020304" pitchFamily="18" charset="0"/>
              </a:rPr>
              <a:t> και τις επαρχίες της </a:t>
            </a:r>
            <a:r>
              <a:rPr lang="el-GR" sz="2200" dirty="0">
                <a:solidFill>
                  <a:schemeClr val="bg1"/>
                </a:solidFill>
                <a:latin typeface="+mj-lt"/>
                <a:ea typeface="Calibri" panose="020F0502020204030204" pitchFamily="34" charset="0"/>
                <a:cs typeface="Times New Roman" panose="02020603050405020304" pitchFamily="18" charset="0"/>
              </a:rPr>
              <a:t>ρωμαϊκής αυτοκρατορίας </a:t>
            </a:r>
            <a:r>
              <a:rPr lang="el-GR" sz="2200" dirty="0">
                <a:solidFill>
                  <a:schemeClr val="bg1"/>
                </a:solidFill>
                <a:effectLst/>
                <a:latin typeface="+mj-lt"/>
                <a:ea typeface="Calibri" panose="020F0502020204030204" pitchFamily="34" charset="0"/>
                <a:cs typeface="Times New Roman" panose="02020603050405020304" pitchFamily="18" charset="0"/>
              </a:rPr>
              <a:t>περίπου έως τον </a:t>
            </a:r>
            <a:r>
              <a:rPr lang="el-GR" sz="2200" dirty="0">
                <a:solidFill>
                  <a:schemeClr val="bg1"/>
                </a:solidFill>
                <a:latin typeface="+mj-lt"/>
                <a:ea typeface="Calibri" panose="020F0502020204030204" pitchFamily="34" charset="0"/>
                <a:cs typeface="Times New Roman" panose="02020603050405020304" pitchFamily="18" charset="0"/>
              </a:rPr>
              <a:t>16o αιώνα</a:t>
            </a:r>
            <a:r>
              <a:rPr lang="el-GR" sz="2200" dirty="0">
                <a:solidFill>
                  <a:schemeClr val="bg1"/>
                </a:solidFill>
                <a:effectLst/>
                <a:latin typeface="+mj-lt"/>
                <a:ea typeface="Calibri" panose="020F0502020204030204" pitchFamily="34" charset="0"/>
                <a:cs typeface="Times New Roman" panose="02020603050405020304" pitchFamily="18" charset="0"/>
              </a:rPr>
              <a:t>.</a:t>
            </a:r>
          </a:p>
          <a:p>
            <a:pPr>
              <a:lnSpc>
                <a:spcPct val="107000"/>
              </a:lnSpc>
              <a:spcAft>
                <a:spcPts val="800"/>
              </a:spcAft>
            </a:pPr>
            <a:r>
              <a:rPr lang="el-GR" sz="2200" dirty="0">
                <a:solidFill>
                  <a:schemeClr val="bg1"/>
                </a:solidFill>
                <a:effectLst/>
                <a:latin typeface="+mj-lt"/>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D75B98BE-9F46-7886-F85F-75FB36F34098}"/>
              </a:ext>
            </a:extLst>
          </p:cNvPr>
          <p:cNvSpPr txBox="1"/>
          <p:nvPr/>
        </p:nvSpPr>
        <p:spPr>
          <a:xfrm>
            <a:off x="239150" y="661965"/>
            <a:ext cx="5838092" cy="646331"/>
          </a:xfrm>
          <a:prstGeom prst="rect">
            <a:avLst/>
          </a:prstGeom>
          <a:noFill/>
        </p:spPr>
        <p:txBody>
          <a:bodyPr wrap="square" rtlCol="0">
            <a:spAutoFit/>
          </a:bodyPr>
          <a:lstStyle/>
          <a:p>
            <a:r>
              <a:rPr lang="el-GR" sz="3600" b="1" i="1" u="sng" dirty="0">
                <a:solidFill>
                  <a:schemeClr val="bg1"/>
                </a:solidFill>
              </a:rPr>
              <a:t>ΑΜΦΟΡΕΑΣ </a:t>
            </a:r>
          </a:p>
        </p:txBody>
      </p:sp>
      <p:pic>
        <p:nvPicPr>
          <p:cNvPr id="6" name="Εικόνα 5">
            <a:extLst>
              <a:ext uri="{FF2B5EF4-FFF2-40B4-BE49-F238E27FC236}">
                <a16:creationId xmlns:a16="http://schemas.microsoft.com/office/drawing/2014/main" id="{D8EEF7B4-84FA-BDC4-EDC5-FB3CCEFBF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4657" y="894461"/>
            <a:ext cx="3317631" cy="5301574"/>
          </a:xfrm>
          <a:prstGeom prst="rect">
            <a:avLst/>
          </a:prstGeom>
        </p:spPr>
      </p:pic>
    </p:spTree>
    <p:extLst>
      <p:ext uri="{BB962C8B-B14F-4D97-AF65-F5344CB8AC3E}">
        <p14:creationId xmlns:p14="http://schemas.microsoft.com/office/powerpoint/2010/main" val="41266771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828431-181E-C429-1C45-980192E5637B}"/>
              </a:ext>
            </a:extLst>
          </p:cNvPr>
          <p:cNvSpPr txBox="1"/>
          <p:nvPr/>
        </p:nvSpPr>
        <p:spPr>
          <a:xfrm>
            <a:off x="393895" y="362243"/>
            <a:ext cx="11479237" cy="1754326"/>
          </a:xfrm>
          <a:prstGeom prst="rect">
            <a:avLst/>
          </a:prstGeom>
          <a:noFill/>
        </p:spPr>
        <p:txBody>
          <a:bodyPr wrap="square" rtlCol="0">
            <a:spAutoFit/>
          </a:bodyPr>
          <a:lstStyle/>
          <a:p>
            <a:r>
              <a:rPr lang="el-GR" sz="3600" b="1" i="1" u="sng" dirty="0">
                <a:solidFill>
                  <a:schemeClr val="bg1"/>
                </a:solidFill>
              </a:rPr>
              <a:t>ΑΓΓΕΙΟΓΡΑΦΙΕΣ</a:t>
            </a:r>
          </a:p>
          <a:p>
            <a:endParaRPr lang="el-GR" sz="3600" b="1" i="1" u="sng" dirty="0">
              <a:solidFill>
                <a:schemeClr val="bg1"/>
              </a:solidFill>
            </a:endParaRPr>
          </a:p>
          <a:p>
            <a:endParaRPr lang="el-GR" sz="3600" b="1" i="1" u="sng" dirty="0">
              <a:solidFill>
                <a:schemeClr val="bg1"/>
              </a:solidFill>
            </a:endParaRPr>
          </a:p>
        </p:txBody>
      </p:sp>
      <p:pic>
        <p:nvPicPr>
          <p:cNvPr id="4" name="Εικόνα 3">
            <a:extLst>
              <a:ext uri="{FF2B5EF4-FFF2-40B4-BE49-F238E27FC236}">
                <a16:creationId xmlns:a16="http://schemas.microsoft.com/office/drawing/2014/main" id="{79C5E824-766E-9648-5EAD-4BB6467BA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895" y="988255"/>
            <a:ext cx="4883150" cy="2743200"/>
          </a:xfrm>
          <a:prstGeom prst="rect">
            <a:avLst/>
          </a:prstGeom>
        </p:spPr>
      </p:pic>
      <p:pic>
        <p:nvPicPr>
          <p:cNvPr id="7" name="Εικόνα 6">
            <a:extLst>
              <a:ext uri="{FF2B5EF4-FFF2-40B4-BE49-F238E27FC236}">
                <a16:creationId xmlns:a16="http://schemas.microsoft.com/office/drawing/2014/main" id="{34F8E5B7-8D3F-C6BA-3D0C-4A971AFD5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850" y="4310705"/>
            <a:ext cx="4883150" cy="2547295"/>
          </a:xfrm>
          <a:prstGeom prst="rect">
            <a:avLst/>
          </a:prstGeom>
        </p:spPr>
      </p:pic>
      <p:sp>
        <p:nvSpPr>
          <p:cNvPr id="11" name="TextBox 10">
            <a:extLst>
              <a:ext uri="{FF2B5EF4-FFF2-40B4-BE49-F238E27FC236}">
                <a16:creationId xmlns:a16="http://schemas.microsoft.com/office/drawing/2014/main" id="{812E1E0A-37BE-3F05-BDF8-478F2432C732}"/>
              </a:ext>
            </a:extLst>
          </p:cNvPr>
          <p:cNvSpPr txBox="1"/>
          <p:nvPr/>
        </p:nvSpPr>
        <p:spPr>
          <a:xfrm>
            <a:off x="5486400" y="1722960"/>
            <a:ext cx="5373859" cy="430887"/>
          </a:xfrm>
          <a:prstGeom prst="rect">
            <a:avLst/>
          </a:prstGeom>
          <a:noFill/>
        </p:spPr>
        <p:txBody>
          <a:bodyPr wrap="square" rtlCol="0">
            <a:spAutoFit/>
          </a:bodyPr>
          <a:lstStyle/>
          <a:p>
            <a:r>
              <a:rPr lang="el-GR" sz="2200" dirty="0">
                <a:solidFill>
                  <a:schemeClr val="bg1"/>
                </a:solidFill>
              </a:rPr>
              <a:t>Ο ΟΔΥΣΣΕΑΣ ΜΕ ΤΟΥΣ  ΣΥΝΤΡΟΦΟΥΣ ΤΟΥ</a:t>
            </a:r>
          </a:p>
        </p:txBody>
      </p:sp>
      <p:sp>
        <p:nvSpPr>
          <p:cNvPr id="12" name="TextBox 11">
            <a:extLst>
              <a:ext uri="{FF2B5EF4-FFF2-40B4-BE49-F238E27FC236}">
                <a16:creationId xmlns:a16="http://schemas.microsoft.com/office/drawing/2014/main" id="{5F755060-D61E-00AD-194D-E77372AC6958}"/>
              </a:ext>
            </a:extLst>
          </p:cNvPr>
          <p:cNvSpPr txBox="1"/>
          <p:nvPr/>
        </p:nvSpPr>
        <p:spPr>
          <a:xfrm>
            <a:off x="3713871" y="5368908"/>
            <a:ext cx="5838092" cy="430887"/>
          </a:xfrm>
          <a:prstGeom prst="rect">
            <a:avLst/>
          </a:prstGeom>
          <a:noFill/>
        </p:spPr>
        <p:txBody>
          <a:bodyPr wrap="square" rtlCol="0">
            <a:spAutoFit/>
          </a:bodyPr>
          <a:lstStyle/>
          <a:p>
            <a:r>
              <a:rPr lang="el-GR" sz="2200" dirty="0">
                <a:solidFill>
                  <a:schemeClr val="bg1"/>
                </a:solidFill>
              </a:rPr>
              <a:t>Ο ΟΔΥΣΣΕΑΣ ΚΑΙ ΟΙ ΣΕΙΡΗΝΕΣ </a:t>
            </a:r>
          </a:p>
        </p:txBody>
      </p:sp>
    </p:spTree>
    <p:extLst>
      <p:ext uri="{BB962C8B-B14F-4D97-AF65-F5344CB8AC3E}">
        <p14:creationId xmlns:p14="http://schemas.microsoft.com/office/powerpoint/2010/main" val="15476437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4A8F4832-2DC5-BB9B-59A7-586287685E18}"/>
              </a:ext>
            </a:extLst>
          </p:cNvPr>
          <p:cNvPicPr>
            <a:picLocks noChangeAspect="1"/>
          </p:cNvPicPr>
          <p:nvPr/>
        </p:nvPicPr>
        <p:blipFill rotWithShape="1">
          <a:blip r:embed="rId2">
            <a:extLst>
              <a:ext uri="{28A0092B-C50C-407E-A947-70E740481C1C}">
                <a14:useLocalDpi xmlns:a14="http://schemas.microsoft.com/office/drawing/2010/main" val="0"/>
              </a:ext>
            </a:extLst>
          </a:blip>
          <a:srcRect l="22223" r="22537"/>
          <a:stretch/>
        </p:blipFill>
        <p:spPr>
          <a:xfrm>
            <a:off x="309489" y="378656"/>
            <a:ext cx="3502856" cy="3522785"/>
          </a:xfrm>
          <a:prstGeom prst="rect">
            <a:avLst/>
          </a:prstGeom>
        </p:spPr>
      </p:pic>
      <p:sp>
        <p:nvSpPr>
          <p:cNvPr id="5" name="TextBox 4">
            <a:extLst>
              <a:ext uri="{FF2B5EF4-FFF2-40B4-BE49-F238E27FC236}">
                <a16:creationId xmlns:a16="http://schemas.microsoft.com/office/drawing/2014/main" id="{151F2B4C-D66A-3B85-C2E3-9BF5D00CD62A}"/>
              </a:ext>
            </a:extLst>
          </p:cNvPr>
          <p:cNvSpPr txBox="1"/>
          <p:nvPr/>
        </p:nvSpPr>
        <p:spPr>
          <a:xfrm>
            <a:off x="3981157" y="1800665"/>
            <a:ext cx="4149969" cy="430887"/>
          </a:xfrm>
          <a:prstGeom prst="rect">
            <a:avLst/>
          </a:prstGeom>
          <a:noFill/>
        </p:spPr>
        <p:txBody>
          <a:bodyPr wrap="square" rtlCol="0">
            <a:spAutoFit/>
          </a:bodyPr>
          <a:lstStyle/>
          <a:p>
            <a:r>
              <a:rPr lang="el-GR" sz="2200" dirty="0">
                <a:solidFill>
                  <a:schemeClr val="bg1"/>
                </a:solidFill>
              </a:rPr>
              <a:t>ΘΥΣΙΑ ΧΟΙΡΟΥ </a:t>
            </a:r>
          </a:p>
        </p:txBody>
      </p:sp>
      <p:pic>
        <p:nvPicPr>
          <p:cNvPr id="8" name="Εικόνα 7">
            <a:extLst>
              <a:ext uri="{FF2B5EF4-FFF2-40B4-BE49-F238E27FC236}">
                <a16:creationId xmlns:a16="http://schemas.microsoft.com/office/drawing/2014/main" id="{73AACC3A-7AA7-9AF5-0C16-24AF7117D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538" y="3544902"/>
            <a:ext cx="5042462" cy="3313098"/>
          </a:xfrm>
          <a:prstGeom prst="rect">
            <a:avLst/>
          </a:prstGeom>
        </p:spPr>
      </p:pic>
      <p:sp>
        <p:nvSpPr>
          <p:cNvPr id="9" name="TextBox 8">
            <a:extLst>
              <a:ext uri="{FF2B5EF4-FFF2-40B4-BE49-F238E27FC236}">
                <a16:creationId xmlns:a16="http://schemas.microsoft.com/office/drawing/2014/main" id="{A6EF7741-3E9F-A260-A951-96A339EDDA70}"/>
              </a:ext>
            </a:extLst>
          </p:cNvPr>
          <p:cNvSpPr txBox="1"/>
          <p:nvPr/>
        </p:nvSpPr>
        <p:spPr>
          <a:xfrm>
            <a:off x="2579079" y="4700226"/>
            <a:ext cx="4570460" cy="430887"/>
          </a:xfrm>
          <a:prstGeom prst="rect">
            <a:avLst/>
          </a:prstGeom>
          <a:noFill/>
        </p:spPr>
        <p:txBody>
          <a:bodyPr wrap="square" rtlCol="0">
            <a:spAutoFit/>
          </a:bodyPr>
          <a:lstStyle/>
          <a:p>
            <a:r>
              <a:rPr lang="el-GR" sz="2200" dirty="0">
                <a:solidFill>
                  <a:schemeClr val="bg1"/>
                </a:solidFill>
              </a:rPr>
              <a:t>Η ΜΟΡΦΩΣΗ ΣΤΗΝ ΑΡΧΑΙΑ ΑΘΗΝΑ</a:t>
            </a:r>
          </a:p>
        </p:txBody>
      </p:sp>
    </p:spTree>
    <p:extLst>
      <p:ext uri="{BB962C8B-B14F-4D97-AF65-F5344CB8AC3E}">
        <p14:creationId xmlns:p14="http://schemas.microsoft.com/office/powerpoint/2010/main" val="16009512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497E2E5-859B-AC57-1237-65ADC339F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15" y="159286"/>
            <a:ext cx="3825314" cy="4942441"/>
          </a:xfrm>
          <a:prstGeom prst="rect">
            <a:avLst/>
          </a:prstGeom>
        </p:spPr>
      </p:pic>
      <p:sp>
        <p:nvSpPr>
          <p:cNvPr id="6" name="TextBox 5">
            <a:extLst>
              <a:ext uri="{FF2B5EF4-FFF2-40B4-BE49-F238E27FC236}">
                <a16:creationId xmlns:a16="http://schemas.microsoft.com/office/drawing/2014/main" id="{0909B35E-7AD0-DD79-5587-34BF678F175A}"/>
              </a:ext>
            </a:extLst>
          </p:cNvPr>
          <p:cNvSpPr txBox="1"/>
          <p:nvPr/>
        </p:nvSpPr>
        <p:spPr>
          <a:xfrm>
            <a:off x="4234375" y="2187526"/>
            <a:ext cx="5880296" cy="430887"/>
          </a:xfrm>
          <a:prstGeom prst="rect">
            <a:avLst/>
          </a:prstGeom>
          <a:noFill/>
        </p:spPr>
        <p:txBody>
          <a:bodyPr wrap="square" rtlCol="0">
            <a:spAutoFit/>
          </a:bodyPr>
          <a:lstStyle/>
          <a:p>
            <a:r>
              <a:rPr lang="el-GR" sz="2200" dirty="0">
                <a:solidFill>
                  <a:schemeClr val="bg1"/>
                </a:solidFill>
              </a:rPr>
              <a:t>ΣΥΝΟΜΙΛΙΑ ΑΘΗΝΑΣ-ΟΔΥΣΣΕΑ</a:t>
            </a:r>
          </a:p>
        </p:txBody>
      </p:sp>
      <p:pic>
        <p:nvPicPr>
          <p:cNvPr id="9" name="Εικόνα 8">
            <a:extLst>
              <a:ext uri="{FF2B5EF4-FFF2-40B4-BE49-F238E27FC236}">
                <a16:creationId xmlns:a16="http://schemas.microsoft.com/office/drawing/2014/main" id="{1D144076-B11B-2D83-FAF2-5648AB92B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325" y="2027654"/>
            <a:ext cx="3495675" cy="4762500"/>
          </a:xfrm>
          <a:prstGeom prst="rect">
            <a:avLst/>
          </a:prstGeom>
        </p:spPr>
      </p:pic>
      <p:sp>
        <p:nvSpPr>
          <p:cNvPr id="10" name="TextBox 9">
            <a:extLst>
              <a:ext uri="{FF2B5EF4-FFF2-40B4-BE49-F238E27FC236}">
                <a16:creationId xmlns:a16="http://schemas.microsoft.com/office/drawing/2014/main" id="{F77D0DFF-4907-5702-E2C0-940BDA231220}"/>
              </a:ext>
            </a:extLst>
          </p:cNvPr>
          <p:cNvSpPr txBox="1"/>
          <p:nvPr/>
        </p:nvSpPr>
        <p:spPr>
          <a:xfrm>
            <a:off x="4918342" y="4670840"/>
            <a:ext cx="4367871" cy="430887"/>
          </a:xfrm>
          <a:prstGeom prst="rect">
            <a:avLst/>
          </a:prstGeom>
          <a:noFill/>
        </p:spPr>
        <p:txBody>
          <a:bodyPr wrap="square" rtlCol="0">
            <a:spAutoFit/>
          </a:bodyPr>
          <a:lstStyle/>
          <a:p>
            <a:r>
              <a:rPr lang="el-GR" sz="2200" dirty="0">
                <a:solidFill>
                  <a:schemeClr val="bg1"/>
                </a:solidFill>
              </a:rPr>
              <a:t>ΣΥΝΑΝΤΗΣΗ ΟΔΥΣΣΕΑ- ΜΑΝΤΗ</a:t>
            </a:r>
          </a:p>
        </p:txBody>
      </p:sp>
    </p:spTree>
    <p:extLst>
      <p:ext uri="{BB962C8B-B14F-4D97-AF65-F5344CB8AC3E}">
        <p14:creationId xmlns:p14="http://schemas.microsoft.com/office/powerpoint/2010/main" val="36043980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υράνιο">
  <a:themeElements>
    <a:clrScheme name="Ουράνιο">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Ουράνιο">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Ουράνιο">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TM10001115[[fn=Δέμα]]</Template>
  <TotalTime>135</TotalTime>
  <Words>589</Words>
  <Application>Microsoft Office PowerPoint</Application>
  <PresentationFormat>Ευρεία οθόνη</PresentationFormat>
  <Paragraphs>31</Paragraphs>
  <Slides>14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Arial</vt:lpstr>
      <vt:lpstr>Calibri</vt:lpstr>
      <vt:lpstr>Calibri Light</vt:lpstr>
      <vt:lpstr>Roboto</vt:lpstr>
      <vt:lpstr>Ουράνιο</vt:lpstr>
      <vt:lpstr>Η ΕΠΙΔΡΑΣΗ ΤΗΣ ΟΜΗΡΙΚΗΣ ΟΔΥΣΣΕΙΑΣ ΣΤΗΝ ΤΕΧΝΗ ΑΠΌ ΤΗΝ ΑΡΧΑΙΟΤΗΤΑ ΜΕΧΡΙ ΣΗΜΕΡΑ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ΕΠΙΔΡΑΣΗ ΤΩΝ ΟΜΗΡΙΚΩΝ ΕΠΩΝ ΣΤΗΝ ΤΕΧΝΗ</dc:title>
  <dc:creator>ΛΑΜΠΡΟΣ</dc:creator>
  <cp:lastModifiedBy>ΛΑΜΠΡΟΣ</cp:lastModifiedBy>
  <cp:revision>4</cp:revision>
  <dcterms:created xsi:type="dcterms:W3CDTF">2023-04-21T09:00:43Z</dcterms:created>
  <dcterms:modified xsi:type="dcterms:W3CDTF">2023-04-23T14:00:40Z</dcterms:modified>
</cp:coreProperties>
</file>