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5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77" r:id="rId11"/>
    <p:sldId id="278" r:id="rId12"/>
    <p:sldId id="281" r:id="rId13"/>
    <p:sldId id="28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CB1C-5715-45A2-943A-92761A33CE9C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CC1F-1B27-45AE-B866-C4FABE485D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52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7CC1F-1B27-45AE-B866-C4FABE485D3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1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42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13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6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1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9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21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2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1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8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3F0D-59DB-4947-89A3-BD30DBB72B6B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7381-976E-433F-9084-F1CA85EAB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" y="473373"/>
            <a:ext cx="11358143" cy="5911254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FA04465A-A6EB-B70A-38B8-5340AA802977}"/>
              </a:ext>
            </a:extLst>
          </p:cNvPr>
          <p:cNvSpPr/>
          <p:nvPr/>
        </p:nvSpPr>
        <p:spPr>
          <a:xfrm>
            <a:off x="2995127" y="3582955"/>
            <a:ext cx="5514391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n>
                  <a:solidFill>
                    <a:srgbClr val="C00000"/>
                  </a:solidFill>
                </a:ln>
              </a:rPr>
              <a:t>Εργασία των μαθητριών του Ε2</a:t>
            </a:r>
          </a:p>
          <a:p>
            <a:pPr algn="ctr"/>
            <a:r>
              <a:rPr lang="el-GR" dirty="0">
                <a:ln>
                  <a:solidFill>
                    <a:srgbClr val="C00000"/>
                  </a:solidFill>
                </a:ln>
              </a:rPr>
              <a:t>Κ. Α.</a:t>
            </a:r>
          </a:p>
          <a:p>
            <a:pPr algn="ctr"/>
            <a:r>
              <a:rPr lang="el-GR" dirty="0">
                <a:ln>
                  <a:solidFill>
                    <a:srgbClr val="C00000"/>
                  </a:solidFill>
                </a:ln>
              </a:rPr>
              <a:t>Μ. Σ.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A010E89-0D3A-CDA3-A46D-AF67670F9594}"/>
              </a:ext>
            </a:extLst>
          </p:cNvPr>
          <p:cNvSpPr/>
          <p:nvPr/>
        </p:nvSpPr>
        <p:spPr>
          <a:xfrm>
            <a:off x="7119258" y="5868955"/>
            <a:ext cx="2649894" cy="6251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l-GR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Δημοτικό Σχολείο Πεύκης</a:t>
            </a:r>
          </a:p>
        </p:txBody>
      </p:sp>
    </p:spTree>
    <p:extLst>
      <p:ext uri="{BB962C8B-B14F-4D97-AF65-F5344CB8AC3E}">
        <p14:creationId xmlns:p14="http://schemas.microsoft.com/office/powerpoint/2010/main" val="162198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1989" y="-7094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ΕΓΚΛΙΣΕΙΣ:ΟΡΙΣΤΙΚΉ , ΥΠΟΤΑΚΤΙΚΗ, ΠΡΟΣΤΑΚΤΙΚΗ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4495" y="1632990"/>
            <a:ext cx="11390587" cy="5225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Χρησιμοποιούμε διαφορετικούς τύπους του ρήματος για να δείξουμε</a:t>
            </a:r>
          </a:p>
          <a:p>
            <a:pPr marL="0" indent="0">
              <a:buNone/>
            </a:pPr>
            <a:r>
              <a:rPr lang="el-GR" dirty="0"/>
              <a:t>Αν η πράξη που περιγράφουμε είναι πραγματική/βέβαιη (οριστική) ή</a:t>
            </a:r>
          </a:p>
          <a:p>
            <a:pPr marL="0" indent="0">
              <a:buNone/>
            </a:pPr>
            <a:r>
              <a:rPr lang="el-GR" dirty="0"/>
              <a:t>Επιθυμητή/αβέβαιη (υποτακτική) ή ακόμα αν απαιτούμε την πραγματοποίησή της(προστακτική.)</a:t>
            </a:r>
          </a:p>
          <a:p>
            <a:pPr marL="0" indent="0">
              <a:buNone/>
            </a:pPr>
            <a:r>
              <a:rPr lang="el-GR" dirty="0"/>
              <a:t>Στην οριστική το ρήμα φανερώνει κάτι βέβαιο, πραγματικό. Μπορεί να είναι κατάφαση , άρνηση ή ερώτηση. Π.χ.  Θα χαλάσει ο καιρός αύριο. Δε θα χαλάσει ο καιρός αύριο. Θα χαλάσει ο καιρός αύριο;</a:t>
            </a:r>
          </a:p>
          <a:p>
            <a:pPr marL="0" indent="0">
              <a:buNone/>
            </a:pPr>
            <a:r>
              <a:rPr lang="el-GR" dirty="0"/>
              <a:t>Στην υποτακτική είναι τα ρήματα που φανερώνουν κάτι που θέλουμε ή περιμένουμε να γίνει. Π.χ. θέλω να φύγουμε. Ας φύγουμε από εδώ. Μακάρι να σε δω πριν φύγουμε.</a:t>
            </a:r>
          </a:p>
          <a:p>
            <a:pPr marL="0" indent="0">
              <a:buNone/>
            </a:pPr>
            <a:r>
              <a:rPr lang="el-GR" dirty="0"/>
              <a:t>Όταν ένα ρήμα βρίσκεται στην υποτακτική , συνοδεύεται  από τα μόρια </a:t>
            </a:r>
            <a:r>
              <a:rPr lang="el-GR" dirty="0">
                <a:solidFill>
                  <a:srgbClr val="FF0000"/>
                </a:solidFill>
              </a:rPr>
              <a:t>ας ,να από το απαγορευτικό μη(ν) ή από τους συνδέσμους: όταν , αν , για να </a:t>
            </a:r>
            <a:r>
              <a:rPr lang="el-GR" dirty="0"/>
              <a:t>, πριν, άμα.</a:t>
            </a:r>
          </a:p>
        </p:txBody>
      </p:sp>
    </p:spTree>
    <p:extLst>
      <p:ext uri="{BB962C8B-B14F-4D97-AF65-F5344CB8AC3E}">
        <p14:creationId xmlns:p14="http://schemas.microsoft.com/office/powerpoint/2010/main" val="258294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7917"/>
          </a:xfrm>
        </p:spPr>
        <p:txBody>
          <a:bodyPr>
            <a:normAutofit fontScale="90000"/>
          </a:bodyPr>
          <a:lstStyle/>
          <a:p>
            <a:r>
              <a:rPr lang="el-GR" dirty="0"/>
              <a:t>                           ΠΡΟΣΤΑΚΤΙΚΗ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9675" y="677917"/>
            <a:ext cx="11613931" cy="611702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προστακτική το ρήμα φανερώνει προσταγή , συμβουλή , απαίτηση. Π.χ. φύγε αμέσως . Δώσε το βιβλίο.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</a:t>
            </a:r>
            <a:r>
              <a:rPr lang="el-GR" dirty="0"/>
              <a:t>ΕΝΕΣΤΩΤΑΣ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ΠΡΟΣΟΧΗ!!!!!!!!</a:t>
            </a:r>
            <a:r>
              <a:rPr lang="en-US" dirty="0">
                <a:solidFill>
                  <a:srgbClr val="FF0000"/>
                </a:solidFill>
              </a:rPr>
              <a:t>   SOSARA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Στην προστακτική δεν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υπάρχει άρνηση!!!!</a:t>
            </a:r>
          </a:p>
          <a:p>
            <a:pPr marL="0" indent="0">
              <a:buNone/>
            </a:pPr>
            <a:r>
              <a:rPr lang="el-GR" dirty="0"/>
              <a:t>Η άρνηση εκφράζεται  με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υποτακτική</a:t>
            </a:r>
            <a:r>
              <a:rPr lang="el-GR" dirty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93" y="2151993"/>
            <a:ext cx="7152290" cy="44143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69" y="5090956"/>
            <a:ext cx="1340069" cy="17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535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54598"/>
            <a:ext cx="12002814" cy="6306207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5A4D58BA-D17E-69C1-48C3-5BCD257F73E7}"/>
              </a:ext>
            </a:extLst>
          </p:cNvPr>
          <p:cNvSpPr/>
          <p:nvPr/>
        </p:nvSpPr>
        <p:spPr>
          <a:xfrm>
            <a:off x="765110" y="1362269"/>
            <a:ext cx="914400" cy="6438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C765D39-9C0F-519C-104C-D7D1FBDB5A10}"/>
              </a:ext>
            </a:extLst>
          </p:cNvPr>
          <p:cNvSpPr/>
          <p:nvPr/>
        </p:nvSpPr>
        <p:spPr>
          <a:xfrm>
            <a:off x="587829" y="5253135"/>
            <a:ext cx="9909110" cy="60648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402231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59"/>
            <a:ext cx="1219200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11" y="80210"/>
            <a:ext cx="12111789" cy="67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>
            <a:normAutofit/>
          </a:bodyPr>
          <a:lstStyle/>
          <a:p>
            <a:r>
              <a:rPr lang="el-GR" dirty="0"/>
              <a:t>Η ΟΡΘΟΓΡΑΦΙΑ ΣΤΙΣ  ΚΑΤΑΛΙΞΕΙΣ ΤΩΝ ΜΕΤΟΧΩΝ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10" y="1491448"/>
            <a:ext cx="12076590" cy="5366551"/>
          </a:xfrm>
        </p:spPr>
        <p:txBody>
          <a:bodyPr/>
          <a:lstStyle/>
          <a:p>
            <a:r>
              <a:rPr lang="el-GR" dirty="0"/>
              <a:t>Π.χ. κλέβω  </a:t>
            </a:r>
            <a:r>
              <a:rPr lang="el-GR" dirty="0" err="1"/>
              <a:t>κλέβ</a:t>
            </a:r>
            <a:r>
              <a:rPr lang="el-GR" dirty="0"/>
              <a:t> – θέμα, β  χαρακτήρας, ω κατάληξη  κλεμμένος.</a:t>
            </a:r>
          </a:p>
          <a:p>
            <a:r>
              <a:rPr lang="el-GR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!!!!!!!</a:t>
            </a:r>
            <a:r>
              <a:rPr lang="el-GR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       O      S     A      R       A  !!!!!!!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- μένος  με  ένα μ  </a:t>
            </a:r>
            <a:r>
              <a:rPr lang="el-GR" dirty="0" err="1"/>
              <a:t>π.χ</a:t>
            </a:r>
            <a:r>
              <a:rPr lang="el-GR" dirty="0"/>
              <a:t>  λύνω – λυμένος</a:t>
            </a:r>
          </a:p>
          <a:p>
            <a:r>
              <a:rPr lang="el-GR" dirty="0"/>
              <a:t>- </a:t>
            </a:r>
            <a:r>
              <a:rPr lang="el-GR" dirty="0" err="1"/>
              <a:t>μμένος</a:t>
            </a:r>
            <a:r>
              <a:rPr lang="el-GR" dirty="0"/>
              <a:t> με δύο </a:t>
            </a:r>
            <a:r>
              <a:rPr lang="el-GR" dirty="0" err="1"/>
              <a:t>μμ</a:t>
            </a:r>
            <a:r>
              <a:rPr lang="el-GR" dirty="0"/>
              <a:t> (στα ρήματα που ο χαρακτήρας </a:t>
            </a:r>
            <a:r>
              <a:rPr lang="el-GR" dirty="0">
                <a:solidFill>
                  <a:srgbClr val="FF0000"/>
                </a:solidFill>
              </a:rPr>
              <a:t>είναι  </a:t>
            </a:r>
            <a:r>
              <a:rPr lang="el-GR" dirty="0" err="1">
                <a:solidFill>
                  <a:srgbClr val="FF0000"/>
                </a:solidFill>
              </a:rPr>
              <a:t>π,β,φ,πτ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l-GR" dirty="0" err="1"/>
              <a:t>Π.χ</a:t>
            </a:r>
            <a:r>
              <a:rPr lang="el-GR" dirty="0"/>
              <a:t>  βάφω – βαμμένος , τρίβω – τριμμένος.</a:t>
            </a:r>
          </a:p>
          <a:p>
            <a:r>
              <a:rPr lang="el-GR" dirty="0"/>
              <a:t>- </a:t>
            </a:r>
            <a:r>
              <a:rPr lang="el-GR" dirty="0" err="1"/>
              <a:t>εμένος</a:t>
            </a:r>
            <a:r>
              <a:rPr lang="el-GR" dirty="0"/>
              <a:t> με ε </a:t>
            </a:r>
            <a:r>
              <a:rPr lang="el-GR" dirty="0" err="1"/>
              <a:t>π.χ</a:t>
            </a:r>
            <a:r>
              <a:rPr lang="el-GR" dirty="0"/>
              <a:t> μαζεύω –μαζεμένος </a:t>
            </a:r>
          </a:p>
          <a:p>
            <a:r>
              <a:rPr lang="el-GR" dirty="0"/>
              <a:t>-</a:t>
            </a:r>
            <a:r>
              <a:rPr lang="el-GR" dirty="0" err="1"/>
              <a:t>ημένος</a:t>
            </a:r>
            <a:r>
              <a:rPr lang="el-GR" dirty="0"/>
              <a:t> με η </a:t>
            </a:r>
            <a:r>
              <a:rPr lang="el-GR" dirty="0" err="1"/>
              <a:t>π.χ</a:t>
            </a:r>
            <a:r>
              <a:rPr lang="el-GR" dirty="0"/>
              <a:t> αργοπορώ – αργοπορ</a:t>
            </a:r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μένος ,μαθαίνω –μαθ</a:t>
            </a:r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μένος.</a:t>
            </a:r>
          </a:p>
          <a:p>
            <a:r>
              <a:rPr lang="el-GR" dirty="0"/>
              <a:t>- </a:t>
            </a:r>
            <a:r>
              <a:rPr lang="el-GR" dirty="0" err="1"/>
              <a:t>σμένος</a:t>
            </a:r>
            <a:r>
              <a:rPr lang="el-GR" dirty="0"/>
              <a:t> </a:t>
            </a:r>
            <a:r>
              <a:rPr lang="el-GR" dirty="0" err="1"/>
              <a:t>π.χ</a:t>
            </a:r>
            <a:r>
              <a:rPr lang="el-GR" dirty="0"/>
              <a:t> φοβίζω – φοβισμένος</a:t>
            </a:r>
          </a:p>
          <a:p>
            <a:r>
              <a:rPr lang="el-GR" dirty="0"/>
              <a:t>- </a:t>
            </a:r>
            <a:r>
              <a:rPr lang="el-GR" dirty="0" err="1"/>
              <a:t>ισμένος</a:t>
            </a:r>
            <a:r>
              <a:rPr lang="el-GR" dirty="0"/>
              <a:t> με ι  </a:t>
            </a:r>
            <a:r>
              <a:rPr lang="el-GR" dirty="0" err="1"/>
              <a:t>π.χ</a:t>
            </a:r>
            <a:r>
              <a:rPr lang="el-GR" dirty="0"/>
              <a:t>  Ευτυχώ – ευτυχισμένος, τραγουδώ – </a:t>
            </a:r>
            <a:r>
              <a:rPr lang="el-GR" dirty="0" err="1"/>
              <a:t>τραγουδισμένος</a:t>
            </a:r>
            <a:endParaRPr lang="el-GR" dirty="0"/>
          </a:p>
          <a:p>
            <a:r>
              <a:rPr lang="el-GR" dirty="0"/>
              <a:t>ΕΞΑΙΡΕΙΤΑΙ: η μετοχή μεθ</a:t>
            </a:r>
            <a:r>
              <a:rPr lang="el-GR" dirty="0">
                <a:solidFill>
                  <a:srgbClr val="FF0000"/>
                </a:solidFill>
              </a:rPr>
              <a:t>υ</a:t>
            </a:r>
            <a:r>
              <a:rPr lang="el-GR" dirty="0"/>
              <a:t>σμένος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7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ΣΥΝΕΧΙΖΟΥΜΕ ΜΕ ΤΙΣ ΜΕΤΟΧΕΣ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25625"/>
            <a:ext cx="12092152" cy="5032376"/>
          </a:xfrm>
        </p:spPr>
        <p:txBody>
          <a:bodyPr/>
          <a:lstStyle/>
          <a:p>
            <a:r>
              <a:rPr lang="el-GR" dirty="0"/>
              <a:t>- </a:t>
            </a:r>
            <a:r>
              <a:rPr lang="el-GR" dirty="0" err="1"/>
              <a:t>ωμένος</a:t>
            </a:r>
            <a:r>
              <a:rPr lang="el-GR" dirty="0"/>
              <a:t> με ω </a:t>
            </a:r>
            <a:r>
              <a:rPr lang="el-GR" dirty="0" err="1"/>
              <a:t>π.χ</a:t>
            </a:r>
            <a:r>
              <a:rPr lang="el-GR" dirty="0"/>
              <a:t> πληγώνω –πληγωμένος</a:t>
            </a:r>
          </a:p>
          <a:p>
            <a:r>
              <a:rPr lang="el-GR" dirty="0"/>
              <a:t>ΑΝΩΜΑΛΑ ΡΗΜΑΤΑ: </a:t>
            </a:r>
            <a:r>
              <a:rPr lang="el-GR" dirty="0">
                <a:solidFill>
                  <a:srgbClr val="FF0000"/>
                </a:solidFill>
              </a:rPr>
              <a:t>βλέπω – ιδωμένος, λέγω –ειπωμένος , τρώγω –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φαγωμένος, πίνω – πιωμένος , κάνω – καμωμένος , γίνομαι – </a:t>
            </a:r>
            <a:r>
              <a:rPr lang="el-GR" dirty="0" err="1">
                <a:solidFill>
                  <a:srgbClr val="FF0000"/>
                </a:solidFill>
              </a:rPr>
              <a:t>γινομένος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                        </a:t>
            </a:r>
            <a:r>
              <a:rPr lang="en-US" dirty="0"/>
              <a:t>               </a:t>
            </a:r>
            <a:r>
              <a:rPr lang="en-US" dirty="0">
                <a:solidFill>
                  <a:srgbClr val="FF0000"/>
                </a:solidFill>
              </a:rPr>
              <a:t>!!!!!!</a:t>
            </a:r>
            <a:r>
              <a:rPr lang="el-GR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  O  S  A  R  A!!!!!!</a:t>
            </a:r>
          </a:p>
          <a:p>
            <a:pPr>
              <a:buFontTx/>
              <a:buChar char="-"/>
            </a:pPr>
            <a:r>
              <a:rPr lang="el-GR" dirty="0" err="1"/>
              <a:t>ώμενος</a:t>
            </a:r>
            <a:r>
              <a:rPr lang="el-GR" dirty="0"/>
              <a:t>  προσδοκώ – προσδοκώμενος, τιμώ – τιμώμενος (</a:t>
            </a:r>
            <a:r>
              <a:rPr lang="el-GR" dirty="0" err="1"/>
              <a:t>β΄συζυγία</a:t>
            </a:r>
            <a:r>
              <a:rPr lang="el-GR" dirty="0"/>
              <a:t>)</a:t>
            </a:r>
          </a:p>
          <a:p>
            <a:pPr>
              <a:buFontTx/>
              <a:buChar char="-"/>
            </a:pPr>
            <a:r>
              <a:rPr lang="el-GR" dirty="0" err="1"/>
              <a:t>όμενος</a:t>
            </a:r>
            <a:r>
              <a:rPr lang="el-GR" dirty="0"/>
              <a:t>  ( όταν η μετοχή τονίζεται στην προπαραλήγουσα) έρχομαι – ερχόμενος    </a:t>
            </a:r>
          </a:p>
          <a:p>
            <a:pPr marL="0" indent="0">
              <a:buNone/>
            </a:pPr>
            <a:r>
              <a:rPr lang="el-GR" dirty="0"/>
              <a:t>Εργάζομαι - εργαζόμενος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53" y="282794"/>
            <a:ext cx="2314575" cy="19716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53" y="5091436"/>
            <a:ext cx="2076474" cy="14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1053" y="56147"/>
            <a:ext cx="12593053" cy="68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2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Επίθετα σε – </a:t>
            </a:r>
            <a:r>
              <a:rPr lang="el-GR" dirty="0" err="1"/>
              <a:t>ύς</a:t>
            </a:r>
            <a:r>
              <a:rPr lang="el-GR" dirty="0"/>
              <a:t>, - </a:t>
            </a:r>
            <a:r>
              <a:rPr lang="el-GR" dirty="0" err="1"/>
              <a:t>ιά</a:t>
            </a:r>
            <a:r>
              <a:rPr lang="el-GR" dirty="0"/>
              <a:t>,- 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645" y="1387642"/>
            <a:ext cx="12266645" cy="54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178"/>
            <a:ext cx="12192000" cy="69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ύννεφο 2"/>
          <p:cNvSpPr/>
          <p:nvPr/>
        </p:nvSpPr>
        <p:spPr>
          <a:xfrm>
            <a:off x="7689401" y="416153"/>
            <a:ext cx="3842541" cy="2096814"/>
          </a:xfrm>
          <a:prstGeom prst="cloudCallout">
            <a:avLst>
              <a:gd name="adj1" fmla="val 26032"/>
              <a:gd name="adj2" fmla="val 78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ΕΠΙΘΕΤΑ  ΣΕ –</a:t>
            </a:r>
            <a:r>
              <a:rPr lang="el-GR" dirty="0" err="1"/>
              <a:t>υς</a:t>
            </a:r>
            <a:r>
              <a:rPr lang="el-GR" dirty="0"/>
              <a:t> , -</a:t>
            </a:r>
            <a:r>
              <a:rPr lang="el-GR" dirty="0" err="1"/>
              <a:t>ια</a:t>
            </a:r>
            <a:r>
              <a:rPr lang="el-GR" dirty="0"/>
              <a:t> , -υ</a:t>
            </a:r>
          </a:p>
          <a:p>
            <a:pPr algn="ctr"/>
            <a:r>
              <a:rPr lang="el-GR" dirty="0"/>
              <a:t>ΕΙΝΑΙ ΤΑ  ΜΕΓΕΘΗ</a:t>
            </a: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1112014" y="277620"/>
            <a:ext cx="3842541" cy="2151993"/>
          </a:xfrm>
          <a:prstGeom prst="cloudCallout">
            <a:avLst>
              <a:gd name="adj1" fmla="val -23990"/>
              <a:gd name="adj2" fmla="val 80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ΕΠΙΘΕΤΑ  ΣΕ   -ης , -</a:t>
            </a:r>
            <a:r>
              <a:rPr lang="el-GR" dirty="0" err="1"/>
              <a:t>ια</a:t>
            </a:r>
            <a:r>
              <a:rPr lang="el-GR" dirty="0"/>
              <a:t> , -ι</a:t>
            </a:r>
          </a:p>
          <a:p>
            <a:pPr algn="ctr"/>
            <a:r>
              <a:rPr lang="el-GR" dirty="0"/>
              <a:t>ΕΊΝΑΙ ΤΑ ΧΡΩΜΑΤΑ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4" y="3240506"/>
            <a:ext cx="2779296" cy="250256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672" y="3275347"/>
            <a:ext cx="2205721" cy="243288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41" y="2197647"/>
            <a:ext cx="3524250" cy="35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457</Words>
  <Application>Microsoft Office PowerPoint</Application>
  <PresentationFormat>Ευρεία οθόνη</PresentationFormat>
  <Paragraphs>49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     </vt:lpstr>
      <vt:lpstr>Παρουσίαση του PowerPoint</vt:lpstr>
      <vt:lpstr>Η ΟΡΘΟΓΡΑΦΙΑ ΣΤΙΣ  ΚΑΤΑΛΙΞΕΙΣ ΤΩΝ ΜΕΤΟΧΩΝ</vt:lpstr>
      <vt:lpstr>     ΣΥΝΕΧΙΖΟΥΜΕ ΜΕ ΤΙΣ ΜΕΤΟΧΕΣ</vt:lpstr>
      <vt:lpstr>Παρουσίαση του PowerPoint</vt:lpstr>
      <vt:lpstr>Επίθετα σε – ύς, - ιά,- ύ</vt:lpstr>
      <vt:lpstr>Παρουσίαση του PowerPoint</vt:lpstr>
      <vt:lpstr>Παρουσίαση του PowerPoint</vt:lpstr>
      <vt:lpstr>ΕΓΚΛΙΣΕΙΣ:ΟΡΙΣΤΙΚΉ , ΥΠΟΤΑΚΤΙΚΗ, ΠΡΟΣΤΑΚΤΙΚΗ</vt:lpstr>
      <vt:lpstr>                           ΠΡΟΣΤΑΚΤΙΚΗ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MK MK</dc:creator>
  <cp:lastModifiedBy>user</cp:lastModifiedBy>
  <cp:revision>29</cp:revision>
  <dcterms:created xsi:type="dcterms:W3CDTF">2023-11-22T16:36:08Z</dcterms:created>
  <dcterms:modified xsi:type="dcterms:W3CDTF">2023-12-04T18:18:06Z</dcterms:modified>
</cp:coreProperties>
</file>