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5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4"/>
  </p:normalViewPr>
  <p:slideViewPr>
    <p:cSldViewPr snapToGrid="0">
      <p:cViewPr varScale="1">
        <p:scale>
          <a:sx n="106" d="100"/>
          <a:sy n="106" d="100"/>
        </p:scale>
        <p:origin x="79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232A54-E1D9-1144-BFBE-6FEEDDEDFF87}" type="datetimeFigureOut">
              <a:rPr lang="el-GR" smtClean="0"/>
              <a:t>10/10/23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FF9C8A-533F-7045-B94F-86116C5942D8}" type="slidenum">
              <a:rPr lang="el-GR" smtClean="0"/>
              <a:t>‹#›</a:t>
            </a:fld>
            <a:endParaRPr lang="el-GR"/>
          </a:p>
        </p:txBody>
      </p:sp>
    </p:spTree>
    <p:extLst>
      <p:ext uri="{BB962C8B-B14F-4D97-AF65-F5344CB8AC3E}">
        <p14:creationId xmlns:p14="http://schemas.microsoft.com/office/powerpoint/2010/main" val="1931648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70FF9C8A-533F-7045-B94F-86116C5942D8}" type="slidenum">
              <a:rPr lang="el-GR" smtClean="0"/>
              <a:t>1</a:t>
            </a:fld>
            <a:endParaRPr lang="el-GR"/>
          </a:p>
        </p:txBody>
      </p:sp>
    </p:spTree>
    <p:extLst>
      <p:ext uri="{BB962C8B-B14F-4D97-AF65-F5344CB8AC3E}">
        <p14:creationId xmlns:p14="http://schemas.microsoft.com/office/powerpoint/2010/main" val="2522209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5888AA2F-8A23-1440-9795-1543D8034F66}" type="datetimeFigureOut">
              <a:rPr lang="el-GR" smtClean="0"/>
              <a:t>10/10/23</a:t>
            </a:fld>
            <a:endParaRPr lang="el-GR"/>
          </a:p>
        </p:txBody>
      </p:sp>
      <p:sp>
        <p:nvSpPr>
          <p:cNvPr id="5" name="Footer Placeholder 4"/>
          <p:cNvSpPr>
            <a:spLocks noGrp="1"/>
          </p:cNvSpPr>
          <p:nvPr>
            <p:ph type="ftr" sz="quarter" idx="11"/>
          </p:nvPr>
        </p:nvSpPr>
        <p:spPr>
          <a:xfrm>
            <a:off x="2416500" y="329307"/>
            <a:ext cx="4973915" cy="309201"/>
          </a:xfrm>
        </p:spPr>
        <p:txBody>
          <a:bodyPr/>
          <a:lstStyle/>
          <a:p>
            <a:endParaRPr lang="el-GR"/>
          </a:p>
        </p:txBody>
      </p:sp>
      <p:sp>
        <p:nvSpPr>
          <p:cNvPr id="6" name="Slide Number Placeholder 5"/>
          <p:cNvSpPr>
            <a:spLocks noGrp="1"/>
          </p:cNvSpPr>
          <p:nvPr>
            <p:ph type="sldNum" sz="quarter" idx="12"/>
          </p:nvPr>
        </p:nvSpPr>
        <p:spPr>
          <a:xfrm>
            <a:off x="1437664" y="798973"/>
            <a:ext cx="811019" cy="503578"/>
          </a:xfrm>
        </p:spPr>
        <p:txBody>
          <a:bodyPr/>
          <a:lstStyle/>
          <a:p>
            <a:fld id="{FFF66FC1-ACFA-C544-A3B9-AB2F1E48C2D6}" type="slidenum">
              <a:rPr lang="el-GR" smtClean="0"/>
              <a:t>‹#›</a:t>
            </a:fld>
            <a:endParaRPr lang="el-G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53801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888AA2F-8A23-1440-9795-1543D8034F66}" type="datetimeFigureOut">
              <a:rPr lang="el-GR" smtClean="0"/>
              <a:t>10/10/23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FF66FC1-ACFA-C544-A3B9-AB2F1E48C2D6}" type="slidenum">
              <a:rPr lang="el-GR" smtClean="0"/>
              <a:t>‹#›</a:t>
            </a:fld>
            <a:endParaRPr lang="el-G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97032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888AA2F-8A23-1440-9795-1543D8034F66}" type="datetimeFigureOut">
              <a:rPr lang="el-GR" smtClean="0"/>
              <a:t>10/10/23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FF66FC1-ACFA-C544-A3B9-AB2F1E48C2D6}" type="slidenum">
              <a:rPr lang="el-GR" smtClean="0"/>
              <a:t>‹#›</a:t>
            </a:fld>
            <a:endParaRPr lang="el-G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67109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888AA2F-8A23-1440-9795-1543D8034F66}" type="datetimeFigureOut">
              <a:rPr lang="el-GR" smtClean="0"/>
              <a:t>10/10/23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FF66FC1-ACFA-C544-A3B9-AB2F1E48C2D6}" type="slidenum">
              <a:rPr lang="el-GR" smtClean="0"/>
              <a:t>‹#›</a:t>
            </a:fld>
            <a:endParaRPr lang="el-G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05752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888AA2F-8A23-1440-9795-1543D8034F66}" type="datetimeFigureOut">
              <a:rPr lang="el-GR" smtClean="0"/>
              <a:t>10/10/23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FF66FC1-ACFA-C544-A3B9-AB2F1E48C2D6}" type="slidenum">
              <a:rPr lang="el-GR" smtClean="0"/>
              <a:t>‹#›</a:t>
            </a:fld>
            <a:endParaRPr lang="el-G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58639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5888AA2F-8A23-1440-9795-1543D8034F66}" type="datetimeFigureOut">
              <a:rPr lang="el-GR" smtClean="0"/>
              <a:t>10/10/23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FF66FC1-ACFA-C544-A3B9-AB2F1E48C2D6}" type="slidenum">
              <a:rPr lang="el-GR" smtClean="0"/>
              <a:t>‹#›</a:t>
            </a:fld>
            <a:endParaRPr lang="el-G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8257250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447191" y="2824269"/>
            <a:ext cx="4645152" cy="264445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412362" y="2821491"/>
            <a:ext cx="4645152" cy="263737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5888AA2F-8A23-1440-9795-1543D8034F66}" type="datetimeFigureOut">
              <a:rPr lang="el-GR" smtClean="0"/>
              <a:t>10/10/23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FF66FC1-ACFA-C544-A3B9-AB2F1E48C2D6}" type="slidenum">
              <a:rPr lang="el-GR" smtClean="0"/>
              <a:t>‹#›</a:t>
            </a:fld>
            <a:endParaRPr lang="el-G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8963634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5888AA2F-8A23-1440-9795-1543D8034F66}" type="datetimeFigureOut">
              <a:rPr lang="el-GR" smtClean="0"/>
              <a:t>10/10/23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FF66FC1-ACFA-C544-A3B9-AB2F1E48C2D6}" type="slidenum">
              <a:rPr lang="el-GR" smtClean="0"/>
              <a:t>‹#›</a:t>
            </a:fld>
            <a:endParaRPr lang="el-G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60168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88AA2F-8A23-1440-9795-1543D8034F66}" type="datetimeFigureOut">
              <a:rPr lang="el-GR" smtClean="0"/>
              <a:t>10/10/23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FF66FC1-ACFA-C544-A3B9-AB2F1E48C2D6}" type="slidenum">
              <a:rPr lang="el-GR" smtClean="0"/>
              <a:t>‹#›</a:t>
            </a:fld>
            <a:endParaRPr lang="el-GR"/>
          </a:p>
        </p:txBody>
      </p:sp>
    </p:spTree>
    <p:extLst>
      <p:ext uri="{BB962C8B-B14F-4D97-AF65-F5344CB8AC3E}">
        <p14:creationId xmlns:p14="http://schemas.microsoft.com/office/powerpoint/2010/main" val="995959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888AA2F-8A23-1440-9795-1543D8034F66}" type="datetimeFigureOut">
              <a:rPr lang="el-GR" smtClean="0"/>
              <a:t>10/10/23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FF66FC1-ACFA-C544-A3B9-AB2F1E48C2D6}" type="slidenum">
              <a:rPr lang="el-GR" smtClean="0"/>
              <a:t>‹#›</a:t>
            </a:fld>
            <a:endParaRPr lang="el-G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0175646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888AA2F-8A23-1440-9795-1543D8034F66}" type="datetimeFigureOut">
              <a:rPr lang="el-GR" smtClean="0"/>
              <a:t>10/10/23</a:t>
            </a:fld>
            <a:endParaRPr lang="el-GR"/>
          </a:p>
        </p:txBody>
      </p:sp>
      <p:sp>
        <p:nvSpPr>
          <p:cNvPr id="6" name="Footer Placeholder 5"/>
          <p:cNvSpPr>
            <a:spLocks noGrp="1"/>
          </p:cNvSpPr>
          <p:nvPr>
            <p:ph type="ftr" sz="quarter" idx="11"/>
          </p:nvPr>
        </p:nvSpPr>
        <p:spPr>
          <a:xfrm>
            <a:off x="1447382" y="318640"/>
            <a:ext cx="5541004" cy="320931"/>
          </a:xfrm>
        </p:spPr>
        <p:txBody>
          <a:bodyPr/>
          <a:lstStyle/>
          <a:p>
            <a:endParaRPr lang="el-GR"/>
          </a:p>
        </p:txBody>
      </p:sp>
      <p:sp>
        <p:nvSpPr>
          <p:cNvPr id="7" name="Slide Number Placeholder 6"/>
          <p:cNvSpPr>
            <a:spLocks noGrp="1"/>
          </p:cNvSpPr>
          <p:nvPr>
            <p:ph type="sldNum" sz="quarter" idx="12"/>
          </p:nvPr>
        </p:nvSpPr>
        <p:spPr/>
        <p:txBody>
          <a:bodyPr/>
          <a:lstStyle/>
          <a:p>
            <a:fld id="{FFF66FC1-ACFA-C544-A3B9-AB2F1E48C2D6}" type="slidenum">
              <a:rPr lang="el-GR" smtClean="0"/>
              <a:t>‹#›</a:t>
            </a:fld>
            <a:endParaRPr lang="el-G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16725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888AA2F-8A23-1440-9795-1543D8034F66}" type="datetimeFigureOut">
              <a:rPr lang="el-GR" smtClean="0"/>
              <a:t>10/10/23</a:t>
            </a:fld>
            <a:endParaRPr lang="el-G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FF66FC1-ACFA-C544-A3B9-AB2F1E48C2D6}" type="slidenum">
              <a:rPr lang="el-GR" smtClean="0"/>
              <a:t>‹#›</a:t>
            </a:fld>
            <a:endParaRPr lang="el-G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888916"/>
      </p:ext>
    </p:extLst>
  </p:cSld>
  <p:clrMap bg1="lt1" tx1="dk1" bg2="lt2" tx2="dk2" accent1="accent1" accent2="accent2" accent3="accent3" accent4="accent4" accent5="accent5" accent6="accent6" hlink="hlink" folHlink="folHlink"/>
  <p:sldLayoutIdLst>
    <p:sldLayoutId id="2147483959" r:id="rId1"/>
    <p:sldLayoutId id="2147483960" r:id="rId2"/>
    <p:sldLayoutId id="2147483961" r:id="rId3"/>
    <p:sldLayoutId id="2147483962" r:id="rId4"/>
    <p:sldLayoutId id="2147483963" r:id="rId5"/>
    <p:sldLayoutId id="2147483964" r:id="rId6"/>
    <p:sldLayoutId id="2147483965" r:id="rId7"/>
    <p:sldLayoutId id="2147483966" r:id="rId8"/>
    <p:sldLayoutId id="2147483967" r:id="rId9"/>
    <p:sldLayoutId id="2147483968" r:id="rId10"/>
    <p:sldLayoutId id="214748396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195807-D437-75A8-66E2-E2DAF30CFFFD}"/>
              </a:ext>
            </a:extLst>
          </p:cNvPr>
          <p:cNvSpPr>
            <a:spLocks noGrp="1"/>
          </p:cNvSpPr>
          <p:nvPr>
            <p:ph type="ctrTitle"/>
          </p:nvPr>
        </p:nvSpPr>
        <p:spPr>
          <a:xfrm>
            <a:off x="1524000" y="1122363"/>
            <a:ext cx="2739656" cy="770232"/>
          </a:xfrm>
        </p:spPr>
        <p:txBody>
          <a:bodyPr>
            <a:normAutofit fontScale="90000"/>
          </a:bodyPr>
          <a:lstStyle/>
          <a:p>
            <a:br>
              <a:rPr lang="el-GR" sz="1800" b="1" u="sng" dirty="0">
                <a:latin typeface="Times New Roman" panose="02020603050405020304" pitchFamily="18" charset="0"/>
                <a:ea typeface="Calibri" panose="020F0502020204030204" pitchFamily="34" charset="0"/>
              </a:rPr>
            </a:br>
            <a:br>
              <a:rPr lang="el-GR" sz="1800" b="1" u="sng" dirty="0">
                <a:latin typeface="Times New Roman" panose="02020603050405020304" pitchFamily="18" charset="0"/>
                <a:ea typeface="Calibri" panose="020F0502020204030204" pitchFamily="34" charset="0"/>
              </a:rPr>
            </a:br>
            <a:endParaRPr lang="el-GR" dirty="0"/>
          </a:p>
        </p:txBody>
      </p:sp>
      <p:sp>
        <p:nvSpPr>
          <p:cNvPr id="3" name="Υπότιτλος 2">
            <a:extLst>
              <a:ext uri="{FF2B5EF4-FFF2-40B4-BE49-F238E27FC236}">
                <a16:creationId xmlns:a16="http://schemas.microsoft.com/office/drawing/2014/main" id="{88ADDFFA-C01B-8711-7E37-EDA48F5B3F71}"/>
              </a:ext>
            </a:extLst>
          </p:cNvPr>
          <p:cNvSpPr>
            <a:spLocks noGrp="1"/>
          </p:cNvSpPr>
          <p:nvPr>
            <p:ph type="subTitle" idx="1"/>
          </p:nvPr>
        </p:nvSpPr>
        <p:spPr>
          <a:xfrm>
            <a:off x="0" y="5642811"/>
            <a:ext cx="1925052" cy="665433"/>
          </a:xfrm>
        </p:spPr>
        <p:txBody>
          <a:bodyPr>
            <a:normAutofit fontScale="77500" lnSpcReduction="20000"/>
          </a:bodyPr>
          <a:lstStyle/>
          <a:p>
            <a:r>
              <a:rPr lang="el-GR" sz="1200" dirty="0">
                <a:latin typeface="Times New Roman" panose="02020603050405020304" pitchFamily="18" charset="0"/>
                <a:cs typeface="Times New Roman" panose="02020603050405020304" pitchFamily="18" charset="0"/>
              </a:rPr>
              <a:t>Γαλάνη Γεωργία</a:t>
            </a:r>
          </a:p>
          <a:p>
            <a:r>
              <a:rPr lang="el-GR" sz="1200" dirty="0">
                <a:latin typeface="Times New Roman" panose="02020603050405020304" pitchFamily="18" charset="0"/>
                <a:cs typeface="Times New Roman" panose="02020603050405020304" pitchFamily="18" charset="0"/>
              </a:rPr>
              <a:t>ΠΕ25 Σχολική Νοσηλεύτρια</a:t>
            </a:r>
          </a:p>
        </p:txBody>
      </p:sp>
      <p:sp>
        <p:nvSpPr>
          <p:cNvPr id="5" name="TextBox 4">
            <a:extLst>
              <a:ext uri="{FF2B5EF4-FFF2-40B4-BE49-F238E27FC236}">
                <a16:creationId xmlns:a16="http://schemas.microsoft.com/office/drawing/2014/main" id="{B7D0A25D-6D89-BFE2-7CA2-8A107B20A903}"/>
              </a:ext>
            </a:extLst>
          </p:cNvPr>
          <p:cNvSpPr txBox="1"/>
          <p:nvPr/>
        </p:nvSpPr>
        <p:spPr>
          <a:xfrm>
            <a:off x="340242" y="1507479"/>
            <a:ext cx="4520516" cy="369332"/>
          </a:xfrm>
          <a:prstGeom prst="rect">
            <a:avLst/>
          </a:prstGeom>
          <a:noFill/>
        </p:spPr>
        <p:txBody>
          <a:bodyPr wrap="square">
            <a:spAutoFit/>
          </a:bodyPr>
          <a:lstStyle/>
          <a:p>
            <a:r>
              <a:rPr lang="el-GR" sz="1800" b="1" u="sng" dirty="0">
                <a:effectLst/>
                <a:latin typeface="Times New Roman" panose="02020603050405020304" pitchFamily="18" charset="0"/>
                <a:ea typeface="Calibri" panose="020F0502020204030204" pitchFamily="34" charset="0"/>
              </a:rPr>
              <a:t>ΠΡΩΤΕΣ ΒΟΗΘΕΙΕΣ στην Πνιγμονή </a:t>
            </a:r>
            <a:endParaRPr lang="el-GR" dirty="0"/>
          </a:p>
        </p:txBody>
      </p:sp>
      <p:sp>
        <p:nvSpPr>
          <p:cNvPr id="8" name="TextBox 7">
            <a:extLst>
              <a:ext uri="{FF2B5EF4-FFF2-40B4-BE49-F238E27FC236}">
                <a16:creationId xmlns:a16="http://schemas.microsoft.com/office/drawing/2014/main" id="{FB42B83E-A8FB-5F44-FB74-F4FE338FAE3F}"/>
              </a:ext>
            </a:extLst>
          </p:cNvPr>
          <p:cNvSpPr txBox="1"/>
          <p:nvPr/>
        </p:nvSpPr>
        <p:spPr>
          <a:xfrm>
            <a:off x="340242" y="914400"/>
            <a:ext cx="2628578" cy="369332"/>
          </a:xfrm>
          <a:prstGeom prst="rect">
            <a:avLst/>
          </a:prstGeom>
          <a:noFill/>
        </p:spPr>
        <p:txBody>
          <a:bodyPr wrap="square" rtlCol="0">
            <a:spAutoFit/>
          </a:bodyPr>
          <a:lstStyle/>
          <a:p>
            <a:r>
              <a:rPr lang="el-GR" dirty="0"/>
              <a:t>50</a:t>
            </a:r>
            <a:r>
              <a:rPr lang="el-GR" baseline="30000" dirty="0"/>
              <a:t>ο</a:t>
            </a:r>
            <a:r>
              <a:rPr lang="el-GR" dirty="0"/>
              <a:t> Γυμνάσιο Αθηνών</a:t>
            </a:r>
          </a:p>
        </p:txBody>
      </p:sp>
    </p:spTree>
    <p:extLst>
      <p:ext uri="{BB962C8B-B14F-4D97-AF65-F5344CB8AC3E}">
        <p14:creationId xmlns:p14="http://schemas.microsoft.com/office/powerpoint/2010/main" val="1990513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7E20C8A-D850-597C-DC13-7CF9DE304AB2}"/>
              </a:ext>
            </a:extLst>
          </p:cNvPr>
          <p:cNvSpPr>
            <a:spLocks noGrp="1"/>
          </p:cNvSpPr>
          <p:nvPr>
            <p:ph idx="1"/>
          </p:nvPr>
        </p:nvSpPr>
        <p:spPr>
          <a:xfrm>
            <a:off x="838200" y="625642"/>
            <a:ext cx="10515600" cy="5551321"/>
          </a:xfrm>
        </p:spPr>
        <p:txBody>
          <a:bodyPr>
            <a:normAutofit fontScale="85000" lnSpcReduction="10000"/>
          </a:bodyPr>
          <a:lstStyle/>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Οι πρώτες βοήθειες διαπνέονται από την επιθυμία να είμαστε χρήσιμοι στους άλλους. Δεν είναι υποχρέωση αλλά μπορεί να σώσει μια ζωή. </a:t>
            </a: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Πρώτες βοήθειες είναι η φροντίδα που δίνεται άμεσα στο άτομο που την χρειάζεται ύστερα από μια ξαφνική αρρώστια ή ένα ατύχημα πριν την ιατρική περίθαλψη.</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Οι πρώτες βοήθειες είναι σημαντικές γιατί:</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Ποτέ δεν είναι δυνατόν να φτάσει ιατρική βοήθεια αμέσως  στον δρόμο, στο σπίτι μας, στο σχολείο.</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Κάποιες φορές είναι σημαντικά και καθοριστικά τα πρώτα λεπτά  μετά το ατύχημα, την ξαφνική αρρώστια για την ζωή του ατόμου.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1800" u="sng" dirty="0">
                <a:effectLst/>
                <a:latin typeface="Times New Roman" panose="02020603050405020304" pitchFamily="18" charset="0"/>
                <a:ea typeface="Calibri" panose="020F0502020204030204" pitchFamily="34" charset="0"/>
                <a:cs typeface="Times New Roman" panose="02020603050405020304" pitchFamily="18" charset="0"/>
              </a:rPr>
              <a:t>Ποιες είναι οι προϋποθέσεις για την προσφορά πρώτων βοηθειών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Ψυχραιμία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Γνώση</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73722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2">
            <a:extLst>
              <a:ext uri="{FF2B5EF4-FFF2-40B4-BE49-F238E27FC236}">
                <a16:creationId xmlns:a16="http://schemas.microsoft.com/office/drawing/2014/main" id="{48975D1A-DC13-7948-8503-A0FB988CDAC2}"/>
              </a:ext>
            </a:extLst>
          </p:cNvPr>
          <p:cNvSpPr txBox="1">
            <a:spLocks/>
          </p:cNvSpPr>
          <p:nvPr/>
        </p:nvSpPr>
        <p:spPr>
          <a:xfrm>
            <a:off x="445168" y="505326"/>
            <a:ext cx="10371221" cy="50223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l-GR" sz="1800" u="sng" dirty="0">
                <a:latin typeface="Times New Roman" panose="02020603050405020304" pitchFamily="18" charset="0"/>
                <a:ea typeface="Calibri" panose="020F0502020204030204" pitchFamily="34" charset="0"/>
                <a:cs typeface="Times New Roman" panose="02020603050405020304" pitchFamily="18" charset="0"/>
              </a:rPr>
              <a:t>Πρώτες Βοήθειες σε </a:t>
            </a:r>
            <a:r>
              <a:rPr lang="el-GR" sz="1800" b="1" u="sng" dirty="0">
                <a:latin typeface="Times New Roman" panose="02020603050405020304" pitchFamily="18" charset="0"/>
                <a:ea typeface="Calibri" panose="020F0502020204030204" pitchFamily="34" charset="0"/>
                <a:cs typeface="Times New Roman" panose="02020603050405020304" pitchFamily="18" charset="0"/>
              </a:rPr>
              <a:t>Πνιγμονή</a:t>
            </a:r>
            <a:endParaRPr lang="el-GR"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l-GR" sz="1800" b="1" dirty="0">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Η απόφραξη του αναπνευστικού συστήματος από ξένο σώμα ή τροφή μπορεί να αντιμετωπιστεί με τους εξής χειρισμούς:</a:t>
            </a:r>
          </a:p>
          <a:p>
            <a:pPr marL="0" indent="0" algn="just">
              <a:buFont typeface="Arial" panose="020B0604020202020204" pitchFamily="34" charset="0"/>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 </a:t>
            </a:r>
          </a:p>
          <a:p>
            <a:pPr marL="0" indent="0" algn="just">
              <a:buFont typeface="Arial" panose="020B0604020202020204" pitchFamily="34" charset="0"/>
              <a:buNone/>
            </a:pPr>
            <a:r>
              <a:rPr lang="el-GR" sz="1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Όταν το θύμα μπορεί να αναπνεύσει και να βήξει δυνατά </a:t>
            </a:r>
            <a:r>
              <a:rPr lang="el-GR"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τότε πρόκειται για μερική απόφραξη. Ο </a:t>
            </a:r>
            <a:r>
              <a:rPr lang="el-GR" sz="1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βήχας</a:t>
            </a:r>
            <a:r>
              <a:rPr lang="el-GR"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είναι το πιο αποτελεσματικό μέτρο για την απόφραξη των αεροφόρων οδών. </a:t>
            </a:r>
            <a:endParaRPr lang="el-GR"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l-GR"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Σε αυτή την περίπτωση παροτρύνουμε τον ασθενή να συνεχίσει να βήχει δυνατά.</a:t>
            </a:r>
            <a:endParaRPr lang="el-GR"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l-GR"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l-GR"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Αν το θύμα δεν βήχει και δεν μπορεί να μιλήσει τότε ερχόμαστε δίπλα στο άτομο, με το χέρι μας στηρίζουμε το στέρνο του ενώ παράλληλα τον αναγκάζουμε να σκύψει μπροστά. Στη συνέχεια με την άκρη της παλάμης μας δίνουμε </a:t>
            </a:r>
            <a:r>
              <a:rPr lang="el-GR" sz="1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5 χτυπήματα στην πλάτη.</a:t>
            </a:r>
            <a:endParaRPr lang="el-GR"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l-GR" sz="1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l-GR"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Αν οι παραπάνω τρόποι δεν αποδώσουν τότε εφαρμόζουμε τον χειρισμό </a:t>
            </a:r>
            <a:r>
              <a:rPr lang="en-US" sz="1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Heimlich</a:t>
            </a:r>
            <a:r>
              <a:rPr lang="el-GR" sz="1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endParaRPr lang="el-GR"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l-GR"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Στεκόμαστε πίσω από το θύμα τον αγκαλιάζουμε γύρω από την μέση, κάνουμε μια γροθιά το τοποθετούμε ανάμεσα στην κοιλιά και το στέρνο. Με το άλλο μας χέρι πιάνουμε την γροθιά μας και κάνουμε 4 γρήγορα και απότομα χτυπήματα προς τα πάνω. </a:t>
            </a:r>
            <a:endParaRPr lang="el-GR"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l-GR" sz="1800" b="1" dirty="0">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l-GR" sz="1800" dirty="0">
                <a:latin typeface="Times New Roman" panose="02020603050405020304" pitchFamily="18" charset="0"/>
                <a:ea typeface="Times New Roman" panose="02020603050405020304" pitchFamily="18" charset="0"/>
                <a:cs typeface="Times New Roman" panose="02020603050405020304" pitchFamily="18" charset="0"/>
              </a:rPr>
              <a:t> </a:t>
            </a:r>
            <a:endParaRPr lang="el-GR" sz="1800" dirty="0">
              <a:latin typeface="Times New Roman" panose="02020603050405020304" pitchFamily="18" charset="0"/>
              <a:ea typeface="Calibri" panose="020F0502020204030204" pitchFamily="34" charset="0"/>
              <a:cs typeface="Times New Roman" panose="02020603050405020304" pitchFamily="18" charset="0"/>
            </a:endParaRPr>
          </a:p>
          <a:p>
            <a:endParaRPr lang="el-GR" sz="1800" dirty="0"/>
          </a:p>
        </p:txBody>
      </p:sp>
    </p:spTree>
    <p:extLst>
      <p:ext uri="{BB962C8B-B14F-4D97-AF65-F5344CB8AC3E}">
        <p14:creationId xmlns:p14="http://schemas.microsoft.com/office/powerpoint/2010/main" val="2785952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Εικόνα 3" descr="Εικόνα που περιέχει σκίτσο/σχέδιο, τέχνη με γραμμές, άρθρωση, τέχνη&#10;&#10;Περιγραφή που δημιουργήθηκε αυτόματα">
            <a:extLst>
              <a:ext uri="{FF2B5EF4-FFF2-40B4-BE49-F238E27FC236}">
                <a16:creationId xmlns:a16="http://schemas.microsoft.com/office/drawing/2014/main" id="{CBE910FA-EFFE-27E5-FB23-A4DC049E19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35116" y="372979"/>
            <a:ext cx="4313651" cy="6112042"/>
          </a:xfrm>
          <a:prstGeom prst="rect">
            <a:avLst/>
          </a:prstGeom>
        </p:spPr>
      </p:pic>
      <p:sp>
        <p:nvSpPr>
          <p:cNvPr id="6" name="TextBox 5">
            <a:extLst>
              <a:ext uri="{FF2B5EF4-FFF2-40B4-BE49-F238E27FC236}">
                <a16:creationId xmlns:a16="http://schemas.microsoft.com/office/drawing/2014/main" id="{71D2A8AD-FF01-1413-6C03-B4B0FAEEBDE7}"/>
              </a:ext>
            </a:extLst>
          </p:cNvPr>
          <p:cNvSpPr txBox="1"/>
          <p:nvPr/>
        </p:nvSpPr>
        <p:spPr>
          <a:xfrm>
            <a:off x="3050005" y="3105835"/>
            <a:ext cx="1293395" cy="923330"/>
          </a:xfrm>
          <a:prstGeom prst="rect">
            <a:avLst/>
          </a:prstGeom>
          <a:noFill/>
        </p:spPr>
        <p:txBody>
          <a:bodyPr wrap="square">
            <a:spAutoFit/>
          </a:bodyPr>
          <a:lstStyle/>
          <a:p>
            <a:pPr algn="just"/>
            <a:r>
              <a:rPr lang="el-GR" sz="1800" i="1" dirty="0">
                <a:effectLst/>
                <a:latin typeface="Times New Roman" panose="02020603050405020304" pitchFamily="18" charset="0"/>
                <a:ea typeface="Times New Roman" panose="02020603050405020304" pitchFamily="18" charset="0"/>
                <a:cs typeface="Times New Roman" panose="02020603050405020304" pitchFamily="18" charset="0"/>
              </a:rPr>
              <a:t>Εικόνα 1.</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i="1" dirty="0">
                <a:effectLst/>
                <a:latin typeface="Times New Roman" panose="02020603050405020304" pitchFamily="18" charset="0"/>
                <a:ea typeface="Times New Roman" panose="02020603050405020304" pitchFamily="18" charset="0"/>
                <a:cs typeface="Times New Roman" panose="02020603050405020304" pitchFamily="18" charset="0"/>
              </a:rPr>
              <a:t>Χειρισμός </a:t>
            </a:r>
            <a:r>
              <a:rPr lang="en-US" sz="1800" b="1" i="1" dirty="0">
                <a:effectLst/>
                <a:latin typeface="Times New Roman" panose="02020603050405020304" pitchFamily="18" charset="0"/>
                <a:ea typeface="Times New Roman" panose="02020603050405020304" pitchFamily="18" charset="0"/>
                <a:cs typeface="Times New Roman" panose="02020603050405020304" pitchFamily="18" charset="0"/>
              </a:rPr>
              <a:t>Heimlich</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4015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CFCE2C1-AF71-C626-7207-48E56D89F5B1}"/>
              </a:ext>
            </a:extLst>
          </p:cNvPr>
          <p:cNvSpPr txBox="1"/>
          <p:nvPr/>
        </p:nvSpPr>
        <p:spPr>
          <a:xfrm>
            <a:off x="3050005" y="2551837"/>
            <a:ext cx="6100010" cy="1754326"/>
          </a:xfrm>
          <a:prstGeom prst="rect">
            <a:avLst/>
          </a:prstGeom>
          <a:noFill/>
        </p:spPr>
        <p:txBody>
          <a:bodyPr wrap="square">
            <a:spAutoFit/>
          </a:bodyPr>
          <a:lstStyle/>
          <a:p>
            <a:pPr algn="just"/>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Στον σύνδεσμο θα παρακολουθήσετε τους χειρισμούς σε περίπτωση πνιγμονής από ξένο σώμα  σε παιδιά και ενήλικες.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r>
              <a:rPr lang="el-GR" sz="1800" u="sng" dirty="0">
                <a:effectLst/>
                <a:latin typeface="Times New Roman" panose="02020603050405020304" pitchFamily="18" charset="0"/>
                <a:ea typeface="Times New Roman" panose="02020603050405020304" pitchFamily="18" charset="0"/>
                <a:cs typeface="Times New Roman" panose="02020603050405020304" pitchFamily="18" charset="0"/>
              </a:rPr>
              <a:t>πρώτες βοήθειες στην πνιγμονή</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r>
              <a:rPr lang="el-GR" sz="1800" u="sng" dirty="0">
                <a:solidFill>
                  <a:srgbClr val="0563C1"/>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https://youtu.be/_GgUoPy2ZRs</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88204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8B40CC6-A09B-A4B6-0813-531F5B3534E8}"/>
              </a:ext>
            </a:extLst>
          </p:cNvPr>
          <p:cNvSpPr txBox="1"/>
          <p:nvPr/>
        </p:nvSpPr>
        <p:spPr>
          <a:xfrm>
            <a:off x="567489" y="1221648"/>
            <a:ext cx="5528511" cy="1261884"/>
          </a:xfrm>
          <a:prstGeom prst="rect">
            <a:avLst/>
          </a:prstGeom>
          <a:noFill/>
        </p:spPr>
        <p:txBody>
          <a:bodyPr wrap="square">
            <a:spAutoFit/>
          </a:bodyPr>
          <a:lstStyle/>
          <a:p>
            <a:pPr algn="just"/>
            <a:r>
              <a:rPr lang="el-GR" sz="2000" b="1"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Βιβλιογραφία</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r>
              <a:rPr lang="el-GR" sz="2800" b="1"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ΕΙΑΣ, Υ. Π., &amp; ΘΡΗΣΚΕΥΜΑΤΩΝ, Ε. Κ. Β΄ ΕΠΑ. Λ.</a:t>
            </a:r>
            <a:endParaRPr lang="el-GR"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l-GR" sz="2800" b="1" u="none" strike="noStrike"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07936655"/>
      </p:ext>
    </p:extLst>
  </p:cSld>
  <p:clrMapOvr>
    <a:masterClrMapping/>
  </p:clrMapOvr>
</p:sld>
</file>

<file path=ppt/theme/theme1.xml><?xml version="1.0" encoding="utf-8"?>
<a:theme xmlns:a="http://schemas.openxmlformats.org/drawingml/2006/main" name="Συλλογη">
  <a:themeElements>
    <a:clrScheme name="Συλλογη">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Συλλογη">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Συλλογη">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{7D16397E-A239-274F-80B5-BE15EE099D9D}tf10001119</Template>
  <TotalTime>38</TotalTime>
  <Words>358</Words>
  <Application>Microsoft Macintosh PowerPoint</Application>
  <PresentationFormat>Ευρεία οθόνη</PresentationFormat>
  <Paragraphs>42</Paragraphs>
  <Slides>6</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6</vt:i4>
      </vt:variant>
    </vt:vector>
  </HeadingPairs>
  <TitlesOfParts>
    <vt:vector size="12" baseType="lpstr">
      <vt:lpstr>Arial</vt:lpstr>
      <vt:lpstr>Calibri</vt:lpstr>
      <vt:lpstr>Gill Sans MT</vt:lpstr>
      <vt:lpstr>Symbol</vt:lpstr>
      <vt:lpstr>Times New Roman</vt:lpstr>
      <vt:lpstr>Συλλογη</vt:lpstr>
      <vt:lpstr>  </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Γωγώ Γαλάνη</dc:creator>
  <cp:lastModifiedBy>Γωγώ Γαλάνη</cp:lastModifiedBy>
  <cp:revision>2</cp:revision>
  <dcterms:created xsi:type="dcterms:W3CDTF">2023-10-10T16:28:42Z</dcterms:created>
  <dcterms:modified xsi:type="dcterms:W3CDTF">2023-10-10T17:07:53Z</dcterms:modified>
</cp:coreProperties>
</file>