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  <p:sldId id="265" r:id="rId4"/>
    <p:sldId id="259" r:id="rId5"/>
    <p:sldId id="267" r:id="rId6"/>
    <p:sldId id="269" r:id="rId7"/>
    <p:sldId id="263" r:id="rId8"/>
    <p:sldId id="258" r:id="rId9"/>
    <p:sldId id="257" r:id="rId10"/>
    <p:sldId id="270" r:id="rId11"/>
    <p:sldId id="271" r:id="rId12"/>
    <p:sldId id="268" r:id="rId1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0056960-BFBC-3EB3-EAB7-8627F25B51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9EE3139-3696-AA3F-D2E8-02FCA2B171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4F9FDBD-3420-3CD5-E90C-6AD0EBB2D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464A5-5CBF-43A2-A606-2F8A8E968B48}" type="datetimeFigureOut">
              <a:rPr lang="el-GR" smtClean="0"/>
              <a:t>3/5/2022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A4FE088-7A51-6767-95EA-0DBE4465C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D491A33-128F-6FB3-31E6-17C884B0C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780D-5A14-4F79-8789-8459758774D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434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BA1F93-25C3-7CCC-100A-941C498B5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13A1285-E092-5EB2-1269-A8BAB0916F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CE94588-8D61-1801-F358-C54E997BC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464A5-5CBF-43A2-A606-2F8A8E968B48}" type="datetimeFigureOut">
              <a:rPr lang="el-GR" smtClean="0"/>
              <a:t>3/5/2022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E19BBDB-47A4-DADA-501D-9D0267C8C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891B2DF-A795-76FD-536C-84E6101C6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780D-5A14-4F79-8789-8459758774D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8597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56B88F79-FB11-2EF3-5288-502449689A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F4DA8F2B-6FB1-ADD3-D61D-BBE9A80B96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7E8E97F-E47F-B31F-60C2-58BFEF6A5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464A5-5CBF-43A2-A606-2F8A8E968B48}" type="datetimeFigureOut">
              <a:rPr lang="el-GR" smtClean="0"/>
              <a:t>3/5/2022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1F18E2E-A742-40DF-C56B-E63D2260D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C23D3CF-96D9-BF38-05DD-7AD1729F9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780D-5A14-4F79-8789-8459758774D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2907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2264D50-AC6D-0A9B-12A1-4E1C57225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7D6DE11-B981-F56D-963F-EC7297F26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04F5ED4-E3B6-CC71-361A-C47B84099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464A5-5CBF-43A2-A606-2F8A8E968B48}" type="datetimeFigureOut">
              <a:rPr lang="el-GR" smtClean="0"/>
              <a:t>3/5/2022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0062909-6A85-A6A0-0930-9EB6D2D2B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3E61FD2-00CF-AF43-63E0-8A770D4DB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780D-5A14-4F79-8789-8459758774D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2575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F3B9CA-2326-654D-ADA0-1F997C463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A3849C0-7D0F-8721-456B-EE0A3ADC7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6AAF018-6146-69DE-B27B-60968C061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464A5-5CBF-43A2-A606-2F8A8E968B48}" type="datetimeFigureOut">
              <a:rPr lang="el-GR" smtClean="0"/>
              <a:t>3/5/2022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C9FFB93-CBBD-AC1B-0F73-A43211B69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21447B0-524D-5C95-D118-1ECB8DBE2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780D-5A14-4F79-8789-8459758774D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3595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278653-A378-5EFD-E0A0-2E4F6161E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71D7100-5205-0CB9-DA46-B33DAE8F07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F8264E2-0419-7258-166F-39058DF14F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25E51B9-71F3-5A78-244B-D81588BF2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464A5-5CBF-43A2-A606-2F8A8E968B48}" type="datetimeFigureOut">
              <a:rPr lang="el-GR" smtClean="0"/>
              <a:t>3/5/2022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F47EE19-4858-97C7-419F-34F368EE7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D257868-CD95-74BC-3486-B8CE4CD40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780D-5A14-4F79-8789-8459758774D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6889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8FAB935-23DB-765A-5FC1-DB55B8B7D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DC507B7-D62D-25D5-77E3-1EA5F0AED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2712F3A-A801-D04B-C839-CADC136D3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C20BC450-6B06-76DF-2ADE-F5F656C7B7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64DD9A02-3F21-AF68-A97F-2016DE65B2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269EEE16-EE73-CE5A-5550-B6908915E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464A5-5CBF-43A2-A606-2F8A8E968B48}" type="datetimeFigureOut">
              <a:rPr lang="el-GR" smtClean="0"/>
              <a:t>3/5/2022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70C4C5C5-E78C-1505-C128-8FB91DA02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F472A74C-CF38-BDFE-CCFA-5237D8F61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780D-5A14-4F79-8789-8459758774D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7497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2F00FBC-7ED4-7CCD-899A-17C831D69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7CA827DB-9662-602B-B35A-4924B0D08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464A5-5CBF-43A2-A606-2F8A8E968B48}" type="datetimeFigureOut">
              <a:rPr lang="el-GR" smtClean="0"/>
              <a:t>3/5/2022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5F207185-FB0A-CF26-BF72-D9374B1E2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A8204A35-58A3-ED03-0722-85C90EA74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780D-5A14-4F79-8789-8459758774D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8261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970F432E-DCBD-3324-ACFC-733F56FFF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464A5-5CBF-43A2-A606-2F8A8E968B48}" type="datetimeFigureOut">
              <a:rPr lang="el-GR" smtClean="0"/>
              <a:t>3/5/2022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9B7C162-0639-4E04-B10D-AE576CF47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981DE4A-5C39-D0FA-FD4D-C75201DCD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780D-5A14-4F79-8789-8459758774D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1921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5729F85-5CF1-5FDA-4819-47A413D98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32AD518-A63E-6536-D742-07E99E411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9D787BC-5693-9FF2-38B6-5538326CBB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CC4FB6D-741E-65EC-5EA0-2DF595A76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464A5-5CBF-43A2-A606-2F8A8E968B48}" type="datetimeFigureOut">
              <a:rPr lang="el-GR" smtClean="0"/>
              <a:t>3/5/2022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A10F997-71ED-B0B8-AA44-F89ACFFEC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65321E4-BB03-B049-DC12-93BF420D0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780D-5A14-4F79-8789-8459758774D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4374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DBDDF99-7E0E-EC03-B1A9-741057478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62F88C8B-672D-7D5F-7ECC-F5066DB992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F7228BD-D8CC-F38B-2F74-46C4CA843A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F6ED6CD-657B-A933-DF09-AD9DB716D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464A5-5CBF-43A2-A606-2F8A8E968B48}" type="datetimeFigureOut">
              <a:rPr lang="el-GR" smtClean="0"/>
              <a:t>3/5/2022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7FFD48A-7C6C-B048-3EE9-397C3C847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D1CB89A-E218-AF1C-1FC4-4532A332E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780D-5A14-4F79-8789-8459758774D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8696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AC761AD0-7A37-FEC9-9599-D8AFDA03F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13178D5-3709-BCBA-8654-62F863721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4185733-7EFD-66A4-F4C5-F300B9E8D2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464A5-5CBF-43A2-A606-2F8A8E968B48}" type="datetimeFigureOut">
              <a:rPr lang="el-GR" smtClean="0"/>
              <a:t>3/5/2022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E3E44F1-1ADA-AB94-3E83-A37F5DC83F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5E69BCF-ED7A-EE05-08AB-A76E37B97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A780D-5A14-4F79-8789-8459758774D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8960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ridge_of_Arta#cite_ref-leontis_1-0" TargetMode="External"/><Relationship Id="rId2" Type="http://schemas.openxmlformats.org/officeDocument/2006/relationships/hyperlink" Target="https://en.wikipedia.org/w/index.php?title=Bridge_of_Arta&amp;action=edit&amp;section=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use.jhu.edu/journals/saq/v098/98.4leontis.pdf" TargetMode="External"/><Relationship Id="rId5" Type="http://schemas.openxmlformats.org/officeDocument/2006/relationships/hyperlink" Target="https://en.wikipedia.org/w/index.php?title=Bridge_of_Arta&amp;action=edit&amp;section=5" TargetMode="External"/><Relationship Id="rId4" Type="http://schemas.openxmlformats.org/officeDocument/2006/relationships/hyperlink" Target="https://en.wikipedia.org/wiki/Bridge_of_Arta#cite_ref-leontis_1-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cserver.org/highway-signs2/t/thank-you.html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s://en.wikipedia.org/wiki/Arachthos_river" TargetMode="External"/><Relationship Id="rId7" Type="http://schemas.openxmlformats.org/officeDocument/2006/relationships/hyperlink" Target="https://en.wikipedia.org/wiki/Ottoman_architecture" TargetMode="External"/><Relationship Id="rId2" Type="http://schemas.openxmlformats.org/officeDocument/2006/relationships/hyperlink" Target="https://en.wikipedia.org/wiki/Bridg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.wikipedia.org/wiki/Roman_architecture" TargetMode="External"/><Relationship Id="rId5" Type="http://schemas.openxmlformats.org/officeDocument/2006/relationships/hyperlink" Target="https://en.wikipedia.org/wiki/Greece" TargetMode="External"/><Relationship Id="rId4" Type="http://schemas.openxmlformats.org/officeDocument/2006/relationships/hyperlink" Target="https://en.wikipedia.org/wiki/Arta,_Greece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Ministry_of_Culture_and_Sport_(Greece)" TargetMode="External"/><Relationship Id="rId3" Type="http://schemas.openxmlformats.org/officeDocument/2006/relationships/hyperlink" Target="https://geohack.toolforge.org/geohack.php?pagename=Bridge_of_Arta&amp;params=39_09_06_N_20_58_29_E_region:GR-D_type:landmark" TargetMode="External"/><Relationship Id="rId7" Type="http://schemas.openxmlformats.org/officeDocument/2006/relationships/hyperlink" Target="https://en.wikipedia.org/wiki/Greece" TargetMode="External"/><Relationship Id="rId2" Type="http://schemas.openxmlformats.org/officeDocument/2006/relationships/hyperlink" Target="https://en.wikipedia.org/wiki/Geographic_coordinate_system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en.wikipedia.org/wiki/Arta_(regional_unit)" TargetMode="External"/><Relationship Id="rId5" Type="http://schemas.openxmlformats.org/officeDocument/2006/relationships/hyperlink" Target="https://en.wikipedia.org/wiki/Arachthos_River" TargetMode="External"/><Relationship Id="rId10" Type="http://schemas.openxmlformats.org/officeDocument/2006/relationships/image" Target="../media/image9.png"/><Relationship Id="rId4" Type="http://schemas.openxmlformats.org/officeDocument/2006/relationships/hyperlink" Target="https://en.wikipedia.org/wiki/Footbridge" TargetMode="External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B86127-2361-2AA1-1DB7-C5DA8EE1165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pPr algn="ctr"/>
            <a:r>
              <a:rPr lang="en-US" dirty="0"/>
              <a:t>WELCOME TO THE BRIDGE OF ARTA</a:t>
            </a:r>
            <a:endParaRPr lang="el-GR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2E28BF0A-5730-BE27-E140-861AFA31DF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063" y="1825625"/>
            <a:ext cx="611787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07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5BBCC25-2A08-8A5B-8FA4-1143998D726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en-US" dirty="0"/>
              <a:t>THE BRIDGE OF ARTA TODAY</a:t>
            </a:r>
            <a:endParaRPr lang="el-GR" dirty="0"/>
          </a:p>
        </p:txBody>
      </p:sp>
      <p:pic>
        <p:nvPicPr>
          <p:cNvPr id="13314" name="Picture 2" descr="Γεφύρι">
            <a:extLst>
              <a:ext uri="{FF2B5EF4-FFF2-40B4-BE49-F238E27FC236}">
                <a16:creationId xmlns:a16="http://schemas.microsoft.com/office/drawing/2014/main" id="{675FC776-BED8-C4C7-BAD8-000AD3B1AA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949" y="1825625"/>
            <a:ext cx="699010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850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D08599E-7212-8F89-FD5E-564D1401A3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" y="0"/>
            <a:ext cx="12191999" cy="164147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r>
              <a:rPr lang="en-US" sz="16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6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 tooltip="Edit section: References"/>
              </a:rPr>
              <a:t>edit</a:t>
            </a:r>
            <a:r>
              <a:rPr lang="en-US" sz="16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b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^ </a:t>
            </a:r>
            <a:r>
              <a:rPr lang="en-US" sz="16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Jump up </a:t>
            </a:r>
            <a:r>
              <a:rPr lang="en-US" sz="1600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to:</a:t>
            </a:r>
            <a:r>
              <a:rPr lang="en-US" sz="1600" b="1" i="1" u="none" strike="noStrike" baseline="30000" dirty="0" err="1">
                <a:solidFill>
                  <a:srgbClr val="0645A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600" b="1" i="1" u="none" strike="noStrike" baseline="30000" dirty="0">
                <a:solidFill>
                  <a:srgbClr val="0645A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b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Leontis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1999</a:t>
            </a:r>
            <a:b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7C85166-1256-450F-FBFB-24B33F56B60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03862"/>
            <a:ext cx="12192000" cy="5054138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l"/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r>
              <a:rPr lang="en-US" sz="14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4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 tooltip="Edit section: Sources"/>
              </a:rPr>
              <a:t>edit</a:t>
            </a:r>
            <a:r>
              <a:rPr lang="en-US" sz="14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US" sz="1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Artemis </a:t>
            </a:r>
            <a:r>
              <a:rPr lang="en-US" sz="1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Leontis</a:t>
            </a:r>
            <a:r>
              <a:rPr lang="en-US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"The Bridge between the Classical and the Balkan", </a:t>
            </a:r>
            <a:r>
              <a:rPr lang="en-US" sz="14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South Atlantic Quarterly</a:t>
            </a:r>
            <a:r>
              <a:rPr lang="en-US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98</a:t>
            </a:r>
            <a:r>
              <a:rPr lang="en-US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:4:625-631 (1999) </a:t>
            </a:r>
            <a:r>
              <a:rPr lang="en-US" sz="1400" b="0" i="0" u="none" strike="noStrike" dirty="0">
                <a:solidFill>
                  <a:srgbClr val="3366B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at MUSE</a:t>
            </a:r>
            <a:r>
              <a:rPr lang="en-US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On understanding the place of the Bridge of Arta in the literary landscape.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wikipedia</a:t>
            </a:r>
            <a:endParaRPr lang="en-US" sz="1400" b="0" i="0" dirty="0">
              <a:solidFill>
                <a:srgbClr val="2021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91747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7521AD8-1B2B-3EE3-D1A2-5CCE6B3660C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en-US" dirty="0"/>
              <a:t>RAFAEL BAKOGIANNIS B3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5D1BA7FE-7AB7-F6A1-5EDE-932E6C4C1B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3863959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0AC9B0A-249E-D13A-B46E-81727422B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5028" y="391997"/>
            <a:ext cx="10515600" cy="132556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el-G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881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BRIDGE OF ARTA</a:t>
            </a:r>
            <a:r>
              <a:rPr lang="el-G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PHOTOGRAPHIC ARCHIVE FROM THE  NATIONAL HISTORICAL  MUSEU</a:t>
            </a:r>
            <a:r>
              <a:rPr lang="el-G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Μ</a:t>
            </a:r>
            <a:r>
              <a:rPr lang="en-US" sz="2400" dirty="0"/>
              <a:t> </a:t>
            </a:r>
            <a:endParaRPr lang="el-GR" sz="2400" dirty="0"/>
          </a:p>
        </p:txBody>
      </p:sp>
      <p:pic>
        <p:nvPicPr>
          <p:cNvPr id="6148" name="Picture 4" descr="Το Γεφύρι της Άρτας – 9 σπάνιες φωτογραφίες | Old photos, Arta, Greece">
            <a:extLst>
              <a:ext uri="{FF2B5EF4-FFF2-40B4-BE49-F238E27FC236}">
                <a16:creationId xmlns:a16="http://schemas.microsoft.com/office/drawing/2014/main" id="{6B8B16F2-661C-BB6F-5226-679F936023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438" y="1825625"/>
            <a:ext cx="590512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157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E13CCB5-62D5-5CB8-B643-93764F6B15C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el-G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97</a:t>
            </a:r>
            <a:r>
              <a:rPr lang="el-G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BRIDGE OF ARTA</a:t>
            </a:r>
            <a:r>
              <a:rPr lang="el-G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PHOTOGRAPHIC ARCHIVE FROM THE  NATIONAL HISTORICAL  MUSEU</a:t>
            </a:r>
            <a:r>
              <a:rPr lang="el-G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Μ</a:t>
            </a:r>
            <a:endParaRPr lang="el-GR" sz="24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8E92B24-D03B-9136-19BE-39FBA294C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Picture 2" descr="Το Γεφύρι της Άρτας – 9 σπάνιες φωτογραφίες - aromalefkadas - Ενημερωτική  ιστοσελίδα της Λευκάδας">
            <a:extLst>
              <a:ext uri="{FF2B5EF4-FFF2-40B4-BE49-F238E27FC236}">
                <a16:creationId xmlns:a16="http://schemas.microsoft.com/office/drawing/2014/main" id="{3E849ADA-CC46-7408-D575-92C987F66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965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8F8EEA4E-C608-F50D-7627-0CADC1309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εικόνας 4">
            <a:extLst>
              <a:ext uri="{FF2B5EF4-FFF2-40B4-BE49-F238E27FC236}">
                <a16:creationId xmlns:a16="http://schemas.microsoft.com/office/drawing/2014/main" id="{BC8F4B1B-9974-9960-4EA9-4EAC6C56B81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807983DC-0D50-66D2-3A98-7825A57B96D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DABCF46F-04E0-5663-BB25-8A5FD15F7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612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019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54323967-EEF4-D3D9-8697-DA53977AA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εικόνας 4">
            <a:extLst>
              <a:ext uri="{FF2B5EF4-FFF2-40B4-BE49-F238E27FC236}">
                <a16:creationId xmlns:a16="http://schemas.microsoft.com/office/drawing/2014/main" id="{DF6AF558-48EB-E475-AFC5-743822C7E4B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C6EC4238-EAF1-49CE-1E64-B41261F49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E1F7BCFC-0381-4FE0-DF68-FABDCCA78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0"/>
            <a:ext cx="105850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834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0C106F32-3057-B3C6-1819-F16A1A8E0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038"/>
            <a:ext cx="12192000" cy="600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981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5B74B19-515C-CCF6-16B4-4B1FAA19EC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endParaRPr lang="el-GR" sz="18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4433771-207B-65D0-3B9F-AF1553EB5E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algn="l"/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 </a:t>
            </a:r>
            <a:r>
              <a:rPr lang="en-US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Bridge of Arta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is a stone</a:t>
            </a:r>
            <a:r>
              <a:rPr lang="en-US" sz="2400" b="0" i="0" dirty="0">
                <a:effectLst/>
                <a:latin typeface="Arial" panose="020B0604020202020204" pitchFamily="34" charset="0"/>
              </a:rPr>
              <a:t> </a:t>
            </a:r>
            <a:r>
              <a:rPr lang="en-US" sz="2400" b="0" i="0" u="none" strike="noStrike" dirty="0">
                <a:effectLst/>
                <a:latin typeface="Arial" panose="020B0604020202020204" pitchFamily="34" charset="0"/>
                <a:hlinkClick r:id="rId2" tooltip="Brid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bridge</a:t>
            </a:r>
            <a:r>
              <a:rPr lang="en-US" sz="2400" b="0" i="0" dirty="0">
                <a:effectLst/>
                <a:latin typeface="Arial" panose="020B0604020202020204" pitchFamily="34" charset="0"/>
              </a:rPr>
              <a:t> 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that crosses the</a:t>
            </a:r>
            <a:r>
              <a:rPr lang="en-US" sz="2400" b="0" i="0" dirty="0">
                <a:effectLst/>
                <a:latin typeface="Arial" panose="020B0604020202020204" pitchFamily="34" charset="0"/>
              </a:rPr>
              <a:t> </a:t>
            </a:r>
            <a:r>
              <a:rPr lang="en-US" sz="2400" b="0" i="0" u="none" strike="noStrike" dirty="0">
                <a:effectLst/>
                <a:latin typeface="Arial" panose="020B0604020202020204" pitchFamily="34" charset="0"/>
                <a:hlinkClick r:id="rId3" tooltip="Arachthos riv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Arachthos river</a:t>
            </a:r>
            <a:r>
              <a:rPr lang="en-US" sz="2400" b="0" i="0" dirty="0">
                <a:effectLst/>
                <a:latin typeface="Arial" panose="020B0604020202020204" pitchFamily="34" charset="0"/>
              </a:rPr>
              <a:t> 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 the west of the city of</a:t>
            </a:r>
            <a:r>
              <a:rPr lang="en-US" sz="2400" b="0" i="0" dirty="0">
                <a:effectLst/>
                <a:latin typeface="Arial" panose="020B0604020202020204" pitchFamily="34" charset="0"/>
              </a:rPr>
              <a:t> </a:t>
            </a:r>
            <a:r>
              <a:rPr lang="en-US" sz="2400" b="0" i="0" u="none" strike="noStrike" dirty="0">
                <a:effectLst/>
                <a:latin typeface="Arial" panose="020B0604020202020204" pitchFamily="34" charset="0"/>
                <a:hlinkClick r:id="rId4" tooltip="Arta, Greec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Arta</a:t>
            </a:r>
            <a:r>
              <a:rPr lang="en-US" sz="2400" b="0" i="0" dirty="0">
                <a:effectLst/>
                <a:latin typeface="Arial" panose="020B0604020202020204" pitchFamily="34" charset="0"/>
              </a:rPr>
              <a:t> 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 </a:t>
            </a:r>
            <a:r>
              <a:rPr lang="en-US" sz="2400" b="0" i="0" u="none" strike="noStrike" dirty="0">
                <a:effectLst/>
                <a:latin typeface="Arial" panose="020B0604020202020204" pitchFamily="34" charset="0"/>
                <a:hlinkClick r:id="rId5" tooltip="Greec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Greece</a:t>
            </a:r>
            <a:r>
              <a:rPr lang="en-US" sz="2400" b="0" i="0" dirty="0">
                <a:effectLst/>
                <a:latin typeface="Arial" panose="020B0604020202020204" pitchFamily="34" charset="0"/>
              </a:rPr>
              <a:t>.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It has been rebuilt many times over the centuries, starting with </a:t>
            </a:r>
            <a:r>
              <a:rPr lang="en-US" sz="2400" b="0" i="0" u="none" strike="noStrike" dirty="0">
                <a:effectLst/>
                <a:latin typeface="Arial" panose="020B0604020202020204" pitchFamily="34" charset="0"/>
                <a:hlinkClick r:id="rId6" tooltip="Roman architectur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Roman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or perhaps older foundations; the current bridge is probably a 17th-century </a:t>
            </a:r>
            <a:r>
              <a:rPr lang="en-US" sz="2400" b="0" i="0" u="none" strike="noStrike" dirty="0">
                <a:effectLst/>
                <a:latin typeface="Arial" panose="020B0604020202020204" pitchFamily="34" charset="0"/>
                <a:hlinkClick r:id="rId7" tooltip="Ottoman architectur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Ottoman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construction.</a:t>
            </a:r>
            <a:br>
              <a:rPr 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endParaRPr lang="el-GR" dirty="0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E494909B-AD5C-5D1B-1173-3DF4533C9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978" y="1107449"/>
            <a:ext cx="9213273" cy="240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72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Τίτλος 9">
            <a:extLst>
              <a:ext uri="{FF2B5EF4-FFF2-40B4-BE49-F238E27FC236}">
                <a16:creationId xmlns:a16="http://schemas.microsoft.com/office/drawing/2014/main" id="{EE7A31EF-3876-AF93-4B93-80E40B1D5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graphicFrame>
        <p:nvGraphicFramePr>
          <p:cNvPr id="5" name="Θέση περιεχομένου 4">
            <a:extLst>
              <a:ext uri="{FF2B5EF4-FFF2-40B4-BE49-F238E27FC236}">
                <a16:creationId xmlns:a16="http://schemas.microsoft.com/office/drawing/2014/main" id="{8CDC1648-6DDD-B4B3-4B54-EC6D59E93EB4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4012185904"/>
              </p:ext>
            </p:extLst>
          </p:nvPr>
        </p:nvGraphicFramePr>
        <p:xfrm>
          <a:off x="5183188" y="987425"/>
          <a:ext cx="6172200" cy="4690128"/>
        </p:xfrm>
        <a:graphic>
          <a:graphicData uri="http://schemas.openxmlformats.org/drawingml/2006/table">
            <a:tbl>
              <a:tblPr/>
              <a:tblGrid>
                <a:gridCol w="3086100">
                  <a:extLst>
                    <a:ext uri="{9D8B030D-6E8A-4147-A177-3AD203B41FA5}">
                      <a16:colId xmlns:a16="http://schemas.microsoft.com/office/drawing/2014/main" val="2901186942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1140908852"/>
                    </a:ext>
                  </a:extLst>
                </a:gridCol>
              </a:tblGrid>
              <a:tr h="295006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500" dirty="0">
                          <a:effectLst/>
                        </a:rPr>
                        <a:t>Arta Bridge</a:t>
                      </a:r>
                    </a:p>
                  </a:txBody>
                  <a:tcPr marL="73751" marR="73751" marT="36876" marB="36876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568059"/>
                  </a:ext>
                </a:extLst>
              </a:tr>
              <a:tr h="516260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u="none" strike="noStrike">
                          <a:solidFill>
                            <a:srgbClr val="0645AD"/>
                          </a:solidFill>
                          <a:effectLst/>
                          <a:hlinkClick r:id="rId2" tooltip="Geographic coordinate system"/>
                        </a:rPr>
                        <a:t>Coordinates</a:t>
                      </a:r>
                      <a:endParaRPr lang="en-US" sz="1500">
                        <a:effectLst/>
                      </a:endParaRPr>
                    </a:p>
                  </a:txBody>
                  <a:tcPr marL="73751" marR="73751" marT="36876" marB="36876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500" u="none" strike="noStrike">
                          <a:solidFill>
                            <a:srgbClr val="3366BB"/>
                          </a:solidFill>
                          <a:effectLst/>
                          <a:hlinkClick r:id="rId3"/>
                        </a:rPr>
                        <a:t>39°09′06″N 20°58′29″E</a:t>
                      </a:r>
                      <a:r>
                        <a:rPr lang="pt-BR" sz="1500" u="none" strike="noStrike">
                          <a:solidFill>
                            <a:srgbClr val="0645AD"/>
                          </a:solidFill>
                          <a:effectLst/>
                          <a:hlinkClick r:id="rId2" tooltip="Geographic coordinate system"/>
                        </a:rPr>
                        <a:t>Coordinates</a:t>
                      </a:r>
                      <a:r>
                        <a:rPr lang="pt-BR" sz="1500">
                          <a:effectLst/>
                        </a:rPr>
                        <a:t>: </a:t>
                      </a:r>
                      <a:r>
                        <a:rPr lang="pt-BR" sz="1500" u="none" strike="noStrike">
                          <a:solidFill>
                            <a:srgbClr val="3366BB"/>
                          </a:solidFill>
                          <a:effectLst/>
                          <a:hlinkClick r:id="rId3"/>
                        </a:rPr>
                        <a:t>39°09′06″N 20°58′29″E</a:t>
                      </a:r>
                      <a:endParaRPr lang="pt-BR" sz="1500">
                        <a:effectLst/>
                      </a:endParaRPr>
                    </a:p>
                  </a:txBody>
                  <a:tcPr marL="73751" marR="73751" marT="36876" marB="36876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324122"/>
                  </a:ext>
                </a:extLst>
              </a:tr>
              <a:tr h="295006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>
                          <a:effectLst/>
                        </a:rPr>
                        <a:t>Carries</a:t>
                      </a:r>
                    </a:p>
                  </a:txBody>
                  <a:tcPr marL="73751" marR="73751" marT="36876" marB="36876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>
                          <a:effectLst/>
                        </a:rPr>
                        <a:t>Pedestrian (</a:t>
                      </a:r>
                      <a:r>
                        <a:rPr lang="en-US" sz="1500" u="none" strike="noStrike">
                          <a:solidFill>
                            <a:srgbClr val="0645AD"/>
                          </a:solidFill>
                          <a:effectLst/>
                          <a:hlinkClick r:id="rId4" tooltip="Footbridge"/>
                        </a:rPr>
                        <a:t>footbridge</a:t>
                      </a:r>
                      <a:r>
                        <a:rPr lang="en-US" sz="1500">
                          <a:effectLst/>
                        </a:rPr>
                        <a:t>)</a:t>
                      </a:r>
                    </a:p>
                  </a:txBody>
                  <a:tcPr marL="73751" marR="73751" marT="36876" marB="36876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259599"/>
                  </a:ext>
                </a:extLst>
              </a:tr>
              <a:tr h="295006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>
                          <a:effectLst/>
                        </a:rPr>
                        <a:t>Crosses</a:t>
                      </a:r>
                    </a:p>
                  </a:txBody>
                  <a:tcPr marL="73751" marR="73751" marT="36876" marB="36876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u="none" strike="noStrike">
                          <a:solidFill>
                            <a:srgbClr val="0645AD"/>
                          </a:solidFill>
                          <a:effectLst/>
                          <a:hlinkClick r:id="rId5" tooltip="Arachthos River"/>
                        </a:rPr>
                        <a:t>Arachthos River</a:t>
                      </a:r>
                      <a:endParaRPr lang="en-US" sz="1500">
                        <a:effectLst/>
                      </a:endParaRPr>
                    </a:p>
                  </a:txBody>
                  <a:tcPr marL="73751" marR="73751" marT="36876" marB="36876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192353"/>
                  </a:ext>
                </a:extLst>
              </a:tr>
              <a:tr h="295006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>
                          <a:effectLst/>
                        </a:rPr>
                        <a:t>Locale</a:t>
                      </a:r>
                    </a:p>
                  </a:txBody>
                  <a:tcPr marL="73751" marR="73751" marT="36876" marB="36876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u="none" strike="noStrike">
                          <a:solidFill>
                            <a:srgbClr val="0645AD"/>
                          </a:solidFill>
                          <a:effectLst/>
                          <a:hlinkClick r:id="rId6" tooltip="Arta (regional unit)"/>
                        </a:rPr>
                        <a:t>Arta</a:t>
                      </a:r>
                      <a:r>
                        <a:rPr lang="en-US" sz="1500">
                          <a:effectLst/>
                        </a:rPr>
                        <a:t>, </a:t>
                      </a:r>
                      <a:r>
                        <a:rPr lang="en-US" sz="1500" u="none" strike="noStrike">
                          <a:solidFill>
                            <a:srgbClr val="0645AD"/>
                          </a:solidFill>
                          <a:effectLst/>
                          <a:hlinkClick r:id="rId7" tooltip="Greece"/>
                        </a:rPr>
                        <a:t>Greece</a:t>
                      </a:r>
                      <a:endParaRPr lang="en-US" sz="1500">
                        <a:effectLst/>
                      </a:endParaRPr>
                    </a:p>
                  </a:txBody>
                  <a:tcPr marL="73751" marR="73751" marT="36876" marB="36876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885230"/>
                  </a:ext>
                </a:extLst>
              </a:tr>
              <a:tr h="295006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>
                          <a:effectLst/>
                        </a:rPr>
                        <a:t>Owner</a:t>
                      </a:r>
                    </a:p>
                  </a:txBody>
                  <a:tcPr marL="73751" marR="73751" marT="36876" marB="36876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u="none" strike="noStrike">
                          <a:solidFill>
                            <a:srgbClr val="0645AD"/>
                          </a:solidFill>
                          <a:effectLst/>
                          <a:hlinkClick r:id="rId8" tooltip="Ministry of Culture and Sport (Greece)"/>
                        </a:rPr>
                        <a:t>Hellenic Ministry of Culture and Sports</a:t>
                      </a:r>
                      <a:endParaRPr lang="en-US" sz="1500">
                        <a:effectLst/>
                      </a:endParaRPr>
                    </a:p>
                  </a:txBody>
                  <a:tcPr marL="73751" marR="73751" marT="36876" marB="36876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53385"/>
                  </a:ext>
                </a:extLst>
              </a:tr>
              <a:tr h="295006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</a:rPr>
                        <a:t>Characteristics</a:t>
                      </a:r>
                    </a:p>
                  </a:txBody>
                  <a:tcPr marL="73751" marR="73751" marT="36876" marB="36876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2520033"/>
                  </a:ext>
                </a:extLst>
              </a:tr>
              <a:tr h="295006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>
                          <a:effectLst/>
                        </a:rPr>
                        <a:t>Material</a:t>
                      </a:r>
                    </a:p>
                  </a:txBody>
                  <a:tcPr marL="73751" marR="73751" marT="36876" marB="36876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>
                          <a:effectLst/>
                        </a:rPr>
                        <a:t>Stone</a:t>
                      </a:r>
                    </a:p>
                  </a:txBody>
                  <a:tcPr marL="73751" marR="73751" marT="36876" marB="36876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214801"/>
                  </a:ext>
                </a:extLst>
              </a:tr>
              <a:tr h="295006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>
                          <a:effectLst/>
                        </a:rPr>
                        <a:t>Width</a:t>
                      </a:r>
                    </a:p>
                  </a:txBody>
                  <a:tcPr marL="73751" marR="73751" marT="36876" marB="36876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>
                          <a:effectLst/>
                        </a:rPr>
                        <a:t>40 metres (130 ft)</a:t>
                      </a:r>
                    </a:p>
                  </a:txBody>
                  <a:tcPr marL="73751" marR="73751" marT="36876" marB="36876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02695"/>
                  </a:ext>
                </a:extLst>
              </a:tr>
              <a:tr h="295006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>
                          <a:effectLst/>
                        </a:rPr>
                        <a:t>Height</a:t>
                      </a:r>
                    </a:p>
                  </a:txBody>
                  <a:tcPr marL="73751" marR="73751" marT="36876" marB="36876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>
                          <a:effectLst/>
                        </a:rPr>
                        <a:t>12 m (39 ft 4 in)</a:t>
                      </a:r>
                    </a:p>
                  </a:txBody>
                  <a:tcPr marL="73751" marR="73751" marT="36876" marB="36876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394348"/>
                  </a:ext>
                </a:extLst>
              </a:tr>
              <a:tr h="295006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>
                          <a:effectLst/>
                        </a:rPr>
                        <a:t>No. of spans</a:t>
                      </a:r>
                    </a:p>
                  </a:txBody>
                  <a:tcPr marL="73751" marR="73751" marT="36876" marB="36876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500">
                          <a:effectLst/>
                        </a:rPr>
                        <a:t>4</a:t>
                      </a:r>
                    </a:p>
                  </a:txBody>
                  <a:tcPr marL="73751" marR="73751" marT="36876" marB="36876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422520"/>
                  </a:ext>
                </a:extLst>
              </a:tr>
              <a:tr h="295006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>
                          <a:effectLst/>
                        </a:rPr>
                        <a:t>Piers in water</a:t>
                      </a:r>
                    </a:p>
                  </a:txBody>
                  <a:tcPr marL="73751" marR="73751" marT="36876" marB="36876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500">
                          <a:effectLst/>
                        </a:rPr>
                        <a:t>5</a:t>
                      </a:r>
                    </a:p>
                  </a:txBody>
                  <a:tcPr marL="73751" marR="73751" marT="36876" marB="36876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275730"/>
                  </a:ext>
                </a:extLst>
              </a:tr>
              <a:tr h="295006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</a:rPr>
                        <a:t>History</a:t>
                      </a:r>
                    </a:p>
                  </a:txBody>
                  <a:tcPr marL="73751" marR="73751" marT="36876" marB="36876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263786"/>
                  </a:ext>
                </a:extLst>
              </a:tr>
              <a:tr h="295006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>
                          <a:effectLst/>
                        </a:rPr>
                        <a:t>Construction end</a:t>
                      </a:r>
                    </a:p>
                  </a:txBody>
                  <a:tcPr marL="73751" marR="73751" marT="36876" marB="36876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dirty="0">
                          <a:effectLst/>
                        </a:rPr>
                        <a:t>1612; 410 years ago</a:t>
                      </a:r>
                    </a:p>
                  </a:txBody>
                  <a:tcPr marL="73751" marR="73751" marT="36876" marB="36876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584994"/>
                  </a:ext>
                </a:extLst>
              </a:tr>
            </a:tbl>
          </a:graphicData>
        </a:graphic>
      </p:graphicFrame>
      <p:sp>
        <p:nvSpPr>
          <p:cNvPr id="11" name="Θέση κειμένου 10">
            <a:extLst>
              <a:ext uri="{FF2B5EF4-FFF2-40B4-BE49-F238E27FC236}">
                <a16:creationId xmlns:a16="http://schemas.microsoft.com/office/drawing/2014/main" id="{3CDCE633-A240-ECEF-0281-88E40F91AD1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3EA6FF36-2534-2500-F09A-EDA91507D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1770063"/>
            <a:ext cx="16192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>
            <a:extLst>
              <a:ext uri="{FF2B5EF4-FFF2-40B4-BE49-F238E27FC236}">
                <a16:creationId xmlns:a16="http://schemas.microsoft.com/office/drawing/2014/main" id="{450238FC-8776-F9B4-E2EA-FB8660ECB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1770063"/>
            <a:ext cx="16192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A1F3D574-A1DC-922F-23FD-CB3680F91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75" y="457200"/>
            <a:ext cx="3841729" cy="541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970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19C95C3-6F87-0439-2058-8571F31C1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5467FFA-AAE1-FD68-7372-585447945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 descr="Arta Bridge">
            <a:extLst>
              <a:ext uri="{FF2B5EF4-FFF2-40B4-BE49-F238E27FC236}">
                <a16:creationId xmlns:a16="http://schemas.microsoft.com/office/drawing/2014/main" id="{F071C6EA-9C67-ABD7-D2A1-362E2E68F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38936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226</Words>
  <Application>Microsoft Office PowerPoint</Application>
  <PresentationFormat>Ευρεία οθόνη</PresentationFormat>
  <Paragraphs>35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7" baseType="lpstr">
      <vt:lpstr>Arial</vt:lpstr>
      <vt:lpstr>Arial</vt:lpstr>
      <vt:lpstr>Calibri</vt:lpstr>
      <vt:lpstr>Calibri Light</vt:lpstr>
      <vt:lpstr>Θέμα του Office</vt:lpstr>
      <vt:lpstr>WELCOME TO THE BRIDGE OF ARTA</vt:lpstr>
      <vt:lpstr>1881 THE BRIDGE OF ARTA -PHOTOGRAPHIC ARCHIVE FROM THE  NATIONAL HISTORICAL  MUSEUΜ </vt:lpstr>
      <vt:lpstr>1897 THE BRIDGE OF ARTA -PHOTOGRAPHIC ARCHIVE FROM THE  NATIONAL HISTORICAL  MUSEUΜ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THE BRIDGE OF ARTA TODAY</vt:lpstr>
      <vt:lpstr>References[edit] ^ Jump up to:a b Leontis 1999 </vt:lpstr>
      <vt:lpstr>RAFAEL BAKOGIANNIS B3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ada balta</dc:creator>
  <cp:lastModifiedBy>ada balta</cp:lastModifiedBy>
  <cp:revision>15</cp:revision>
  <dcterms:created xsi:type="dcterms:W3CDTF">2022-05-03T10:53:56Z</dcterms:created>
  <dcterms:modified xsi:type="dcterms:W3CDTF">2022-05-03T18:22:23Z</dcterms:modified>
</cp:coreProperties>
</file>