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00" d="100"/>
          <a:sy n="100" d="100"/>
        </p:scale>
        <p:origin x="-104" y="-3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F25EA3-BC9A-46E2-84EC-F5D221D5D690}"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6694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25EA3-BC9A-46E2-84EC-F5D221D5D690}"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291317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25EA3-BC9A-46E2-84EC-F5D221D5D690}"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353479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25EA3-BC9A-46E2-84EC-F5D221D5D690}"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207061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25EA3-BC9A-46E2-84EC-F5D221D5D690}"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262639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25EA3-BC9A-46E2-84EC-F5D221D5D690}" type="datetimeFigureOut">
              <a:rPr lang="en-US" smtClean="0"/>
              <a:t>15/05/22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200700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F25EA3-BC9A-46E2-84EC-F5D221D5D690}" type="datetimeFigureOut">
              <a:rPr lang="en-US" smtClean="0"/>
              <a:t>15/05/22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309675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F25EA3-BC9A-46E2-84EC-F5D221D5D690}" type="datetimeFigureOut">
              <a:rPr lang="en-US" smtClean="0"/>
              <a:t>15/05/22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260233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25EA3-BC9A-46E2-84EC-F5D221D5D690}" type="datetimeFigureOut">
              <a:rPr lang="en-US" smtClean="0"/>
              <a:t>15/05/22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196827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25EA3-BC9A-46E2-84EC-F5D221D5D690}" type="datetimeFigureOut">
              <a:rPr lang="en-US" smtClean="0"/>
              <a:t>15/05/22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172072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25EA3-BC9A-46E2-84EC-F5D221D5D690}" type="datetimeFigureOut">
              <a:rPr lang="en-US" smtClean="0"/>
              <a:t>15/05/22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534FB-C734-4549-A621-CBBC9D9B37FD}" type="slidenum">
              <a:rPr lang="en-US" smtClean="0"/>
              <a:t>‹#›</a:t>
            </a:fld>
            <a:endParaRPr lang="en-US"/>
          </a:p>
        </p:txBody>
      </p:sp>
    </p:spTree>
    <p:extLst>
      <p:ext uri="{BB962C8B-B14F-4D97-AF65-F5344CB8AC3E}">
        <p14:creationId xmlns:p14="http://schemas.microsoft.com/office/powerpoint/2010/main" val="1487606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25EA3-BC9A-46E2-84EC-F5D221D5D690}" type="datetimeFigureOut">
              <a:rPr lang="en-US" smtClean="0"/>
              <a:t>15/05/22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534FB-C734-4549-A621-CBBC9D9B37FD}" type="slidenum">
              <a:rPr lang="en-US" smtClean="0"/>
              <a:t>‹#›</a:t>
            </a:fld>
            <a:endParaRPr lang="en-US"/>
          </a:p>
        </p:txBody>
      </p:sp>
    </p:spTree>
    <p:extLst>
      <p:ext uri="{BB962C8B-B14F-4D97-AF65-F5344CB8AC3E}">
        <p14:creationId xmlns:p14="http://schemas.microsoft.com/office/powerpoint/2010/main" val="333592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Amphitheatre" TargetMode="External"/><Relationship Id="rId4" Type="http://schemas.openxmlformats.org/officeDocument/2006/relationships/hyperlink" Target="https://en.wikipedia.org/wiki/Italy" TargetMode="External"/><Relationship Id="rId5" Type="http://schemas.openxmlformats.org/officeDocument/2006/relationships/hyperlink" Target="https://en.wikipedia.org/wiki/Roman_Forum" TargetMode="External"/><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5100" y="241300"/>
            <a:ext cx="8216900" cy="977900"/>
          </a:xfrm>
        </p:spPr>
        <p:txBody>
          <a:bodyPr>
            <a:normAutofit fontScale="90000"/>
          </a:bodyPr>
          <a:lstStyle/>
          <a:p>
            <a:r>
              <a:rPr lang="en-US" dirty="0"/>
              <a:t>The </a:t>
            </a:r>
            <a:r>
              <a:rPr lang="en-US" b="1" dirty="0" err="1" smtClean="0"/>
              <a:t>Colosseum</a:t>
            </a:r>
            <a:r>
              <a:rPr lang="en-US" dirty="0" smtClean="0"/>
              <a:t> </a:t>
            </a:r>
            <a:r>
              <a:rPr lang="en-US" dirty="0" smtClean="0"/>
              <a:t>of </a:t>
            </a:r>
            <a:r>
              <a:rPr lang="en-US" dirty="0"/>
              <a:t>R</a:t>
            </a:r>
            <a:r>
              <a:rPr lang="en-US" dirty="0" smtClean="0"/>
              <a:t>ome</a:t>
            </a:r>
            <a:endParaRPr lang="en-US" dirty="0"/>
          </a:p>
        </p:txBody>
      </p:sp>
      <p:sp>
        <p:nvSpPr>
          <p:cNvPr id="4" name="Rectangle 2"/>
          <p:cNvSpPr>
            <a:spLocks noGrp="1" noChangeArrowheads="1"/>
          </p:cNvSpPr>
          <p:nvPr>
            <p:ph type="subTitle" idx="1"/>
          </p:nvPr>
        </p:nvSpPr>
        <p:spPr bwMode="auto">
          <a:xfrm>
            <a:off x="368420" y="5752981"/>
            <a:ext cx="11569580"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gn="l">
              <a:lnSpc>
                <a:spcPct val="100000"/>
              </a:lnSpc>
            </a:pPr>
            <a:r>
              <a:rPr kumimoji="0" lang="en-US" altLang="en-US" sz="1600" b="0" i="0" u="none" strike="noStrike" cap="none" normalizeH="0" baseline="0" dirty="0" smtClean="0">
                <a:ln>
                  <a:noFill/>
                </a:ln>
                <a:effectLst/>
              </a:rPr>
              <a:t>The</a:t>
            </a:r>
            <a:r>
              <a:rPr kumimoji="0" lang="en-US" altLang="en-US" sz="1600" b="0" i="0" u="none" strike="noStrike" cap="none" normalizeH="0" baseline="0" dirty="0" smtClean="0">
                <a:ln>
                  <a:noFill/>
                </a:ln>
                <a:effectLst/>
              </a:rPr>
              <a:t> </a:t>
            </a:r>
            <a:r>
              <a:rPr kumimoji="0" lang="en-US" altLang="en-US" sz="1600" b="1" i="0" u="none" strike="noStrike" cap="none" normalizeH="0" baseline="0" dirty="0" smtClean="0">
                <a:ln>
                  <a:noFill/>
                </a:ln>
                <a:effectLst/>
              </a:rPr>
              <a:t>Colosseum</a:t>
            </a:r>
            <a:r>
              <a:rPr kumimoji="0" lang="en-US" altLang="en-US" sz="1600" b="0" i="0" u="none" strike="noStrike" cap="none" normalizeH="0" baseline="0" dirty="0" smtClean="0">
                <a:ln>
                  <a:noFill/>
                </a:ln>
                <a:effectLst/>
                <a:cs typeface="Arial" panose="020B0604020202020204" pitchFamily="34" charset="0"/>
              </a:rPr>
              <a:t>  </a:t>
            </a:r>
            <a:r>
              <a:rPr kumimoji="0" lang="it-IT" altLang="en-US" sz="1600" b="0" i="1" u="none" strike="noStrike" cap="none" normalizeH="0" baseline="0" dirty="0" smtClean="0">
                <a:ln>
                  <a:noFill/>
                </a:ln>
                <a:effectLst/>
                <a:cs typeface="Arial" panose="020B0604020202020204" pitchFamily="34" charset="0"/>
              </a:rPr>
              <a:t>Colosseo</a:t>
            </a:r>
            <a:r>
              <a:rPr kumimoji="0" lang="it-IT" altLang="en-US" sz="1600" b="0" i="0" u="none" strike="noStrike" cap="none" normalizeH="0" baseline="0" dirty="0" smtClean="0">
                <a:ln>
                  <a:noFill/>
                </a:ln>
                <a:effectLst/>
                <a:cs typeface="Arial" panose="020B0604020202020204" pitchFamily="34" charset="0"/>
              </a:rPr>
              <a:t>  is an oval </a:t>
            </a:r>
            <a:r>
              <a:rPr kumimoji="0" lang="it-IT" altLang="en-US" sz="1600" b="0" i="0" u="none" strike="noStrike" cap="none" normalizeH="0" baseline="0" dirty="0" smtClean="0">
                <a:ln>
                  <a:noFill/>
                </a:ln>
                <a:effectLst/>
                <a:cs typeface="Arial" panose="020B0604020202020204" pitchFamily="34" charset="0"/>
                <a:hlinkClick r:id="rId3" tooltip="Amphitheatre"/>
              </a:rPr>
              <a:t>amphitheatre</a:t>
            </a:r>
            <a:r>
              <a:rPr kumimoji="0" lang="it-IT" altLang="en-US" sz="1600" b="0" i="0" u="none" strike="noStrike" cap="none" normalizeH="0" baseline="0" dirty="0" smtClean="0">
                <a:ln>
                  <a:noFill/>
                </a:ln>
                <a:effectLst/>
                <a:cs typeface="Arial" panose="020B0604020202020204" pitchFamily="34" charset="0"/>
              </a:rPr>
              <a:t> in the centre of the city of Rome, </a:t>
            </a:r>
            <a:r>
              <a:rPr kumimoji="0" lang="it-IT" altLang="en-US" sz="1600" b="0" i="0" u="none" strike="noStrike" cap="none" normalizeH="0" baseline="0" dirty="0" smtClean="0">
                <a:ln>
                  <a:noFill/>
                </a:ln>
                <a:effectLst/>
                <a:cs typeface="Arial" panose="020B0604020202020204" pitchFamily="34" charset="0"/>
                <a:hlinkClick r:id="rId4" tooltip="Italy"/>
              </a:rPr>
              <a:t>Italy</a:t>
            </a:r>
            <a:r>
              <a:rPr kumimoji="0" lang="it-IT" altLang="en-US" sz="1600" b="0" i="0" u="none" strike="noStrike" cap="none" normalizeH="0" baseline="0" dirty="0" smtClean="0">
                <a:ln>
                  <a:noFill/>
                </a:ln>
                <a:effectLst/>
                <a:cs typeface="Arial" panose="020B0604020202020204" pitchFamily="34" charset="0"/>
              </a:rPr>
              <a:t>, just east of the </a:t>
            </a:r>
            <a:r>
              <a:rPr kumimoji="0" lang="it-IT" altLang="en-US" sz="1600" b="0" i="0" u="none" strike="noStrike" cap="none" normalizeH="0" baseline="0" dirty="0" smtClean="0">
                <a:ln>
                  <a:noFill/>
                </a:ln>
                <a:effectLst/>
                <a:cs typeface="Arial" panose="020B0604020202020204" pitchFamily="34" charset="0"/>
                <a:hlinkClick r:id="rId5" tooltip="Roman Forum"/>
              </a:rPr>
              <a:t>Roman Forum</a:t>
            </a:r>
            <a:endParaRPr kumimoji="0" lang="it-IT" altLang="en-US" sz="1600" b="0" i="0" u="none" strike="noStrike" cap="none" normalizeH="0" baseline="0" dirty="0" smtClean="0">
              <a:ln>
                <a:noFill/>
              </a:ln>
              <a:effectLst/>
            </a:endParaRPr>
          </a:p>
        </p:txBody>
      </p:sp>
    </p:spTree>
    <p:extLst>
      <p:ext uri="{BB962C8B-B14F-4D97-AF65-F5344CB8AC3E}">
        <p14:creationId xmlns:p14="http://schemas.microsoft.com/office/powerpoint/2010/main" val="232475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3300" y="352425"/>
            <a:ext cx="7950200" cy="955675"/>
          </a:xfrm>
        </p:spPr>
        <p:txBody>
          <a:bodyPr>
            <a:normAutofit fontScale="90000"/>
          </a:bodyPr>
          <a:lstStyle/>
          <a:p>
            <a:pPr algn="ctr"/>
            <a:r>
              <a:rPr lang="en-US" b="1" dirty="0" smtClean="0"/>
              <a:t>                </a:t>
            </a:r>
            <a:r>
              <a:rPr lang="en-US" dirty="0" smtClean="0"/>
              <a:t> </a:t>
            </a:r>
            <a:r>
              <a:rPr lang="en-US" dirty="0" smtClean="0"/>
              <a:t/>
            </a:r>
            <a:br>
              <a:rPr lang="en-US" dirty="0" smtClean="0"/>
            </a:br>
            <a:r>
              <a:rPr lang="en-US" dirty="0" smtClean="0"/>
              <a:t>The </a:t>
            </a:r>
            <a:r>
              <a:rPr lang="en-US" dirty="0"/>
              <a:t>h</a:t>
            </a:r>
            <a:r>
              <a:rPr lang="en-US" dirty="0" smtClean="0"/>
              <a:t>istory </a:t>
            </a:r>
            <a:r>
              <a:rPr lang="en-US" dirty="0"/>
              <a:t>of the </a:t>
            </a:r>
            <a:r>
              <a:rPr lang="en-US" b="1" dirty="0"/>
              <a:t>Colosseum</a:t>
            </a:r>
            <a:br>
              <a:rPr lang="en-US" b="1" dirty="0"/>
            </a:br>
            <a:endParaRPr lang="en-US" b="1" dirty="0"/>
          </a:p>
        </p:txBody>
      </p:sp>
      <p:sp>
        <p:nvSpPr>
          <p:cNvPr id="5" name="AutoShape 4" descr="Who created the Colosseum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o created the Colosseum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a:xfrm>
            <a:off x="682625" y="1624012"/>
            <a:ext cx="10515600" cy="4351338"/>
          </a:xfrm>
        </p:spPr>
        <p:txBody>
          <a:bodyPr numCol="2">
            <a:normAutofit/>
          </a:bodyPr>
          <a:lstStyle/>
          <a:p>
            <a:pPr algn="just" fontAlgn="base"/>
            <a:r>
              <a:rPr lang="en-US" sz="1600" dirty="0"/>
              <a:t>Flavian emperor Vespasian had this </a:t>
            </a:r>
            <a:r>
              <a:rPr lang="en-US" sz="1600" dirty="0" err="1"/>
              <a:t>amphitheatre</a:t>
            </a:r>
            <a:r>
              <a:rPr lang="en-US" sz="1600" dirty="0"/>
              <a:t> that could accommodate 65,000 spectators built in the year 72 CE. Construction of the Colosseum took eight years and was financed with plunder taken from Jerusalem. The Colosseum, also called the </a:t>
            </a:r>
            <a:r>
              <a:rPr lang="en-US" sz="1600" dirty="0" err="1"/>
              <a:t>Amphitheatrum</a:t>
            </a:r>
            <a:r>
              <a:rPr lang="en-US" sz="1600" dirty="0"/>
              <a:t> </a:t>
            </a:r>
            <a:r>
              <a:rPr lang="en-US" sz="1600" dirty="0" err="1"/>
              <a:t>Flavium</a:t>
            </a:r>
            <a:r>
              <a:rPr lang="en-US" sz="1600" dirty="0"/>
              <a:t>, was opened by emperor Titus with games and festivities that lasted 100 days and cost the lives of 5,000 animals. Emperor Domitian, Titus' successor, later expanded the </a:t>
            </a:r>
            <a:r>
              <a:rPr lang="en-US" sz="1600" dirty="0" err="1"/>
              <a:t>amphitheatre</a:t>
            </a:r>
            <a:r>
              <a:rPr lang="en-US" sz="1600" dirty="0"/>
              <a:t> with an extra </a:t>
            </a:r>
            <a:r>
              <a:rPr lang="en-US" sz="1600" dirty="0" err="1"/>
              <a:t>storey</a:t>
            </a:r>
            <a:r>
              <a:rPr lang="en-US" sz="1600" dirty="0"/>
              <a:t> and a number of spaces underneath the </a:t>
            </a:r>
            <a:r>
              <a:rPr lang="en-US" sz="1600" dirty="0" smtClean="0"/>
              <a:t> Colosseum. </a:t>
            </a:r>
            <a:r>
              <a:rPr lang="en-US" sz="1600" dirty="0"/>
              <a:t>This made the </a:t>
            </a:r>
            <a:r>
              <a:rPr lang="en-US" sz="1600" dirty="0" smtClean="0"/>
              <a:t>Colosseum of Rome</a:t>
            </a:r>
            <a:r>
              <a:rPr lang="en-US" sz="1600" dirty="0"/>
              <a:t> the largest </a:t>
            </a:r>
            <a:r>
              <a:rPr lang="en-US" sz="1600" dirty="0" err="1"/>
              <a:t>amphitheatre</a:t>
            </a:r>
            <a:r>
              <a:rPr lang="en-US" sz="1600" dirty="0"/>
              <a:t> in Roman history, and it is considered one of the seven wonders of the world.</a:t>
            </a:r>
          </a:p>
          <a:p>
            <a:pPr algn="just"/>
            <a:r>
              <a:rPr lang="en-US" dirty="0" smtClean="0"/>
              <a:t/>
            </a:r>
            <a:br>
              <a:rPr lang="en-US" dirty="0" smtClean="0"/>
            </a:br>
            <a:r>
              <a:rPr lang="en-US" sz="1600" dirty="0"/>
              <a:t>Although the Colossus was preserved, much of the </a:t>
            </a:r>
            <a:r>
              <a:rPr lang="en-US" sz="1600" dirty="0" err="1"/>
              <a:t>Domus</a:t>
            </a:r>
            <a:r>
              <a:rPr lang="en-US" sz="1600" dirty="0"/>
              <a:t> Aurea was torn down. The lake was filled in and the land reused as the location for the new Flavian Amphitheatre. Gladiatorial schools and other support buildings were constructed nearby within the former grounds of the </a:t>
            </a:r>
            <a:r>
              <a:rPr lang="en-US" sz="1600" dirty="0" err="1"/>
              <a:t>Domus</a:t>
            </a:r>
            <a:r>
              <a:rPr lang="en-US" sz="1600" dirty="0"/>
              <a:t> Aurea. Vespasian's decision to build the Colosseum on the site of Nero's lake can be seen as a populist gesture of returning to the people an area of the city which Nero had appropriated for his own use. In contrast to many other </a:t>
            </a:r>
            <a:r>
              <a:rPr lang="en-US" sz="1600" dirty="0" err="1"/>
              <a:t>amphitheatres</a:t>
            </a:r>
            <a:r>
              <a:rPr lang="en-US" sz="1600" dirty="0"/>
              <a:t>, which were on the outskirts of a city, the Colosseum was constructed in the city </a:t>
            </a:r>
            <a:r>
              <a:rPr lang="en-US" sz="1600" dirty="0" err="1"/>
              <a:t>centre</a:t>
            </a:r>
            <a:r>
              <a:rPr lang="en-US" sz="1600" dirty="0"/>
              <a:t>, in effect, placing it both symbolically and precisely at the heart of Rome.</a:t>
            </a:r>
            <a:endParaRPr lang="en-US" sz="1600" dirty="0" smtClean="0"/>
          </a:p>
          <a:p>
            <a:endParaRPr lang="en-US" dirty="0" smtClean="0"/>
          </a:p>
          <a:p>
            <a:endParaRPr lang="en-US" dirty="0" smtClean="0"/>
          </a:p>
          <a:p>
            <a:endParaRPr lang="en-US" dirty="0"/>
          </a:p>
          <a:p>
            <a:endParaRPr lang="en-US" dirty="0"/>
          </a:p>
        </p:txBody>
      </p:sp>
      <p:pic>
        <p:nvPicPr>
          <p:cNvPr id="2066" name="Picture 18" descr="Rolling Rome | Golf-Cart – Segway – E-Bike 10 facts about the Colosseum -  Rome Guide - Rolling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27" y="3464417"/>
            <a:ext cx="3455085" cy="207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5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0600" y="403225"/>
            <a:ext cx="8089900" cy="993775"/>
          </a:xfrm>
        </p:spPr>
        <p:txBody>
          <a:bodyPr>
            <a:normAutofit/>
          </a:bodyPr>
          <a:lstStyle/>
          <a:p>
            <a:pPr algn="ctr"/>
            <a:r>
              <a:rPr lang="en-US" dirty="0" smtClean="0"/>
              <a:t>The </a:t>
            </a:r>
            <a:r>
              <a:rPr lang="en-US" dirty="0" smtClean="0"/>
              <a:t>use of the </a:t>
            </a:r>
            <a:r>
              <a:rPr lang="en-US" b="1" dirty="0" smtClean="0"/>
              <a:t>Colosseum </a:t>
            </a:r>
            <a:endParaRPr lang="en-US" b="1" dirty="0"/>
          </a:p>
        </p:txBody>
      </p:sp>
      <p:sp>
        <p:nvSpPr>
          <p:cNvPr id="3" name="Content Placeholder 2"/>
          <p:cNvSpPr>
            <a:spLocks noGrp="1"/>
          </p:cNvSpPr>
          <p:nvPr>
            <p:ph idx="1"/>
          </p:nvPr>
        </p:nvSpPr>
        <p:spPr/>
        <p:txBody>
          <a:bodyPr numCol="2">
            <a:normAutofit/>
          </a:bodyPr>
          <a:lstStyle/>
          <a:p>
            <a:pPr algn="just" fontAlgn="base"/>
            <a:r>
              <a:rPr lang="en-US" sz="1700" dirty="0"/>
              <a:t>The main purpose of the Colosseum in </a:t>
            </a:r>
            <a:r>
              <a:rPr lang="en-US" sz="1700" dirty="0" smtClean="0"/>
              <a:t>Rome</a:t>
            </a:r>
            <a:r>
              <a:rPr lang="en-US" sz="1700" dirty="0"/>
              <a:t> was to entertain the people – and thereby increase the popularity of the emperor – with gladiator battles, sometimes including wild animals, such as elephants and </a:t>
            </a:r>
            <a:r>
              <a:rPr lang="en-US" sz="1700" dirty="0" smtClean="0"/>
              <a:t>tigers. </a:t>
            </a:r>
            <a:r>
              <a:rPr lang="en-US" sz="1700" dirty="0"/>
              <a:t>During intermissions, convicted criminals were often thrown to the wild animals. Gladiator battles were held in the afternoons. As Christianity become more important, the barbaric games were finally forbidden by emperor </a:t>
            </a:r>
            <a:r>
              <a:rPr lang="en-US" sz="1700" dirty="0" smtClean="0"/>
              <a:t>Honorius in </a:t>
            </a:r>
            <a:r>
              <a:rPr lang="en-US" sz="1700" dirty="0"/>
              <a:t>404 CE. The public lynching of a monk who tried to end a fight between two gladiators was the final straw. Until the year 523, only shows with wild animals were held there.</a:t>
            </a:r>
          </a:p>
          <a:p>
            <a:pPr marL="0" indent="0">
              <a:buNone/>
            </a:pPr>
            <a:r>
              <a:rPr lang="en-US" dirty="0"/>
              <a:t/>
            </a:r>
            <a:br>
              <a:rPr lang="en-US" dirty="0"/>
            </a:br>
            <a:endParaRPr lang="en-US" dirty="0"/>
          </a:p>
        </p:txBody>
      </p:sp>
      <p:pic>
        <p:nvPicPr>
          <p:cNvPr id="6146" name="Picture 2" descr="Why the Colosseum is Importa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652" y="1959198"/>
            <a:ext cx="5297062" cy="264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4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t>THE </a:t>
            </a:r>
            <a:r>
              <a:rPr lang="en-US" b="1" dirty="0" smtClean="0"/>
              <a:t>ARENA OF THE </a:t>
            </a:r>
            <a:r>
              <a:rPr lang="en-US" b="1" dirty="0" smtClean="0"/>
              <a:t>COLOSSEUM</a:t>
            </a:r>
            <a:endParaRPr lang="en-US" b="1" dirty="0"/>
          </a:p>
        </p:txBody>
      </p:sp>
      <p:sp>
        <p:nvSpPr>
          <p:cNvPr id="3" name="Content Placeholder 2"/>
          <p:cNvSpPr>
            <a:spLocks noGrp="1"/>
          </p:cNvSpPr>
          <p:nvPr>
            <p:ph idx="1"/>
          </p:nvPr>
        </p:nvSpPr>
        <p:spPr/>
        <p:txBody>
          <a:bodyPr numCol="2">
            <a:normAutofit/>
          </a:bodyPr>
          <a:lstStyle/>
          <a:p>
            <a:pPr algn="just"/>
            <a:r>
              <a:rPr lang="en-US" sz="1600" dirty="0"/>
              <a:t>The arena itself was 83 meters by 48 meters (272 </a:t>
            </a:r>
            <a:r>
              <a:rPr lang="en-US" sz="1600" dirty="0" err="1"/>
              <a:t>ft</a:t>
            </a:r>
            <a:r>
              <a:rPr lang="en-US" sz="1600" dirty="0"/>
              <a:t> by 157 </a:t>
            </a:r>
            <a:r>
              <a:rPr lang="en-US" sz="1600" dirty="0" err="1"/>
              <a:t>ft</a:t>
            </a:r>
            <a:r>
              <a:rPr lang="en-US" sz="1600" dirty="0"/>
              <a:t> / 280 by 163 Roman feet</a:t>
            </a:r>
            <a:r>
              <a:rPr lang="en-US" sz="1600" dirty="0" smtClean="0"/>
              <a:t>).</a:t>
            </a:r>
            <a:r>
              <a:rPr lang="en-US" sz="1600" dirty="0"/>
              <a:t> It comprised a wooden floor covered by sand (the Latin word for sand is </a:t>
            </a:r>
            <a:r>
              <a:rPr lang="en-US" sz="1600" i="1" dirty="0" err="1"/>
              <a:t>harena</a:t>
            </a:r>
            <a:r>
              <a:rPr lang="en-US" sz="1600" dirty="0"/>
              <a:t> or </a:t>
            </a:r>
            <a:r>
              <a:rPr lang="en-US" sz="1600" i="1" dirty="0"/>
              <a:t>arena</a:t>
            </a:r>
            <a:r>
              <a:rPr lang="en-US" sz="1600" dirty="0"/>
              <a:t>), covering an elaborate underground structure called the </a:t>
            </a:r>
            <a:r>
              <a:rPr lang="en-US" sz="1600" i="1" dirty="0" smtClean="0"/>
              <a:t>hypogeum</a:t>
            </a:r>
            <a:r>
              <a:rPr lang="en-US" sz="1600" dirty="0"/>
              <a:t> (literally meaning "underground"). The hypogeum was not part of the original construction but was ordered to be built by Emperor </a:t>
            </a:r>
            <a:r>
              <a:rPr lang="en-US" sz="1600" dirty="0" smtClean="0"/>
              <a:t>Domitian. </a:t>
            </a:r>
            <a:r>
              <a:rPr lang="en-US" sz="1600" dirty="0"/>
              <a:t>Little now remains of the original arena floor, but the </a:t>
            </a:r>
            <a:r>
              <a:rPr lang="en-US" sz="1600" i="1" dirty="0"/>
              <a:t>hypogeum</a:t>
            </a:r>
            <a:r>
              <a:rPr lang="en-US" sz="1600" dirty="0"/>
              <a:t> is still clearly visible. It consisted of a two-level subterranean network of tunnels and cages beneath the arena where gladiators and animals were held before contests began. Eighty vertical shafts provided instant access to the arena for caged animals and scenery pieces concealed underneath; larger hinged platforms, called </a:t>
            </a:r>
            <a:r>
              <a:rPr lang="en-US" sz="1600" i="1" dirty="0" err="1"/>
              <a:t>hegmata</a:t>
            </a:r>
            <a:r>
              <a:rPr lang="en-US" sz="1600" dirty="0"/>
              <a:t>, provided access for elephants and the like. It was restructured on numerous occasions; at least twelve different phases of construction can be seen</a:t>
            </a:r>
            <a:r>
              <a:rPr lang="en-US" sz="1600" dirty="0" smtClean="0"/>
              <a:t>.</a:t>
            </a:r>
            <a:endParaRPr lang="en-US" sz="1600" dirty="0"/>
          </a:p>
        </p:txBody>
      </p:sp>
      <p:pic>
        <p:nvPicPr>
          <p:cNvPr id="5126" name="Picture 6" descr="Gladiators Fighting on the Arena of the Colosseum Stock Image - Image of  forces, rome: 410109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184"/>
          <a:stretch/>
        </p:blipFill>
        <p:spPr bwMode="auto">
          <a:xfrm>
            <a:off x="6317532" y="1863350"/>
            <a:ext cx="5048968" cy="36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man Colosseum | ClipArt ET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0" y="4386866"/>
            <a:ext cx="4048706" cy="24711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losseum - World History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6865"/>
            <a:ext cx="4762500" cy="24711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enic view of famous Roman Colosseum, Rome, Italy — outdoors, background -  Stock Photo | #194837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5729"/>
            <a:ext cx="4762500" cy="24711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lans revealed for Colosseum amphitheatre's retractable flo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0" y="1915728"/>
            <a:ext cx="4114795" cy="247113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igh-tech and green': The new restoration plan for Rome's Colosse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4762499" cy="191572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reservation Arts High School Curricul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0" y="1"/>
            <a:ext cx="4114800" cy="191572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What is the history of the Roman Colosseum? - Quo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7300" y="0"/>
            <a:ext cx="3314700" cy="191572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olosseum Repairs in Limbo After Halted Metro Construction | artnet New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77298" y="1915727"/>
            <a:ext cx="3314702" cy="2471137"/>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olosseum Restoration, Rome | Construction of the Colosseum … | Flick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1205" y="4386865"/>
            <a:ext cx="3380795" cy="247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5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4902200"/>
            <a:ext cx="5511800" cy="1955800"/>
          </a:xfrm>
        </p:spPr>
        <p:txBody>
          <a:bodyPr>
            <a:normAutofit/>
          </a:bodyPr>
          <a:lstStyle/>
          <a:p>
            <a:r>
              <a:rPr lang="el-GR" sz="2800" dirty="0" smtClean="0">
                <a:solidFill>
                  <a:schemeClr val="bg1"/>
                </a:solidFill>
              </a:rPr>
              <a:t>ΑΓΓΕΛΟΣ</a:t>
            </a:r>
            <a:r>
              <a:rPr lang="en-GB" sz="2800" dirty="0" smtClean="0">
                <a:solidFill>
                  <a:schemeClr val="bg1"/>
                </a:solidFill>
              </a:rPr>
              <a:t> </a:t>
            </a:r>
            <a:r>
              <a:rPr lang="el-GR" sz="2800" dirty="0" smtClean="0">
                <a:solidFill>
                  <a:schemeClr val="bg1"/>
                </a:solidFill>
              </a:rPr>
              <a:t>ΒΑΛΛΑΣ</a:t>
            </a:r>
            <a:r>
              <a:rPr lang="en-GB" sz="2800" dirty="0" smtClean="0">
                <a:solidFill>
                  <a:schemeClr val="bg1"/>
                </a:solidFill>
              </a:rPr>
              <a:t/>
            </a:r>
            <a:br>
              <a:rPr lang="en-GB" sz="2800" dirty="0" smtClean="0">
                <a:solidFill>
                  <a:schemeClr val="bg1"/>
                </a:solidFill>
              </a:rPr>
            </a:br>
            <a:r>
              <a:rPr lang="el-GR" sz="2800" dirty="0" smtClean="0">
                <a:solidFill>
                  <a:schemeClr val="bg1"/>
                </a:solidFill>
              </a:rPr>
              <a:t>ΓΙΑΝΝΗΣ ΑΝΔΡΟΝΙΚΙΔΗΣ</a:t>
            </a:r>
            <a:r>
              <a:rPr lang="en-GB" sz="2800" dirty="0" smtClean="0">
                <a:solidFill>
                  <a:schemeClr val="bg1"/>
                </a:solidFill>
              </a:rPr>
              <a:t/>
            </a:r>
            <a:br>
              <a:rPr lang="en-GB" sz="2800" dirty="0" smtClean="0">
                <a:solidFill>
                  <a:schemeClr val="bg1"/>
                </a:solidFill>
              </a:rPr>
            </a:br>
            <a:r>
              <a:rPr lang="el-GR" sz="2800" dirty="0" smtClean="0">
                <a:solidFill>
                  <a:schemeClr val="bg1"/>
                </a:solidFill>
              </a:rPr>
              <a:t>ΑΝΔΡΕΑΣ ΒΙΟΛΑΚΗΣ</a:t>
            </a:r>
            <a:r>
              <a:rPr lang="en-GB" sz="2800" dirty="0" smtClean="0">
                <a:solidFill>
                  <a:schemeClr val="bg1"/>
                </a:solidFill>
              </a:rPr>
              <a:t/>
            </a:r>
            <a:br>
              <a:rPr lang="en-GB" sz="2800" dirty="0" smtClean="0">
                <a:solidFill>
                  <a:schemeClr val="bg1"/>
                </a:solidFill>
              </a:rPr>
            </a:br>
            <a:r>
              <a:rPr lang="el-GR" sz="2800" dirty="0" smtClean="0">
                <a:solidFill>
                  <a:schemeClr val="bg1"/>
                </a:solidFill>
              </a:rPr>
              <a:t>ΑΓΓΕΛΟΣ ΑΔΑΜΟΠΟΥΛΟΣ</a:t>
            </a:r>
            <a:endParaRPr lang="en-US" sz="2800" dirty="0">
              <a:solidFill>
                <a:schemeClr val="bg1"/>
              </a:solidFill>
            </a:endParaRPr>
          </a:p>
        </p:txBody>
      </p:sp>
    </p:spTree>
    <p:extLst>
      <p:ext uri="{BB962C8B-B14F-4D97-AF65-F5344CB8AC3E}">
        <p14:creationId xmlns:p14="http://schemas.microsoft.com/office/powerpoint/2010/main" val="1178474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33</Words>
  <Application>Microsoft Macintosh PowerPoint</Application>
  <PresentationFormat>Custom</PresentationFormat>
  <Paragraphs>13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Colosseum of Rome</vt:lpstr>
      <vt:lpstr>                  The history of the Colosseum </vt:lpstr>
      <vt:lpstr>The use of the Colosseum </vt:lpstr>
      <vt:lpstr>    THE ARENA OF THE COLOSSEUM</vt:lpstr>
      <vt:lpstr>PowerPoint Presentation</vt:lpstr>
      <vt:lpstr>ΑΓΓΕΛΟΣ ΒΑΛΛΑΣ ΓΙΑΝΝΗΣ ΑΝΔΡΟΝΙΚΙΔΗΣ ΑΝΔΡΕΑΣ ΒΙΟΛΑΚΗΣ ΑΓΓΕΛΟΣ ΑΔΑΜΟΠΟΥΛΟΣ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Colosseum of Rome</dc:title>
  <dc:creator>eLeCtRaL</dc:creator>
  <cp:lastModifiedBy>administrator</cp:lastModifiedBy>
  <cp:revision>12</cp:revision>
  <dcterms:created xsi:type="dcterms:W3CDTF">2022-04-30T17:38:48Z</dcterms:created>
  <dcterms:modified xsi:type="dcterms:W3CDTF">2022-05-15T09:50:43Z</dcterms:modified>
</cp:coreProperties>
</file>