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p:scale>
          <a:sx n="100" d="100"/>
          <a:sy n="100" d="100"/>
        </p:scale>
        <p:origin x="-960" y="-31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print">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5/4/2022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808255938"/>
      </p:ext>
    </p:extLst>
  </p:cSld>
  <p:clrMapOvr>
    <a:masterClrMapping/>
  </p:clrMapOvr>
  <p:transition spd="slow" advTm="1500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472481086"/>
      </p:ext>
    </p:extLst>
  </p:cSld>
  <p:clrMapOvr>
    <a:masterClrMapping/>
  </p:clrMapOvr>
  <p:transition spd="slow" advTm="15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282080134"/>
      </p:ext>
    </p:extLst>
  </p:cSld>
  <p:clrMapOvr>
    <a:masterClrMapping/>
  </p:clrMapOvr>
  <p:transition spd="slow" advTm="15000">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517520523"/>
      </p:ext>
    </p:extLst>
  </p:cSld>
  <p:clrMapOvr>
    <a:masterClrMapping/>
  </p:clrMapOvr>
  <p:transition spd="slow" advTm="15000">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4053756002"/>
      </p:ext>
    </p:extLst>
  </p:cSld>
  <p:clrMapOvr>
    <a:masterClrMapping/>
  </p:clrMapOvr>
  <p:transition spd="slow" advTm="15000">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023667458"/>
      </p:ext>
    </p:extLst>
  </p:cSld>
  <p:clrMapOvr>
    <a:masterClrMapping/>
  </p:clrMapOvr>
  <p:transition spd="slow" advTm="15000">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406961150"/>
      </p:ext>
    </p:extLst>
  </p:cSld>
  <p:clrMapOvr>
    <a:masterClrMapping/>
  </p:clrMapOvr>
  <p:transition spd="slow" advTm="15000">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184269465"/>
      </p:ext>
    </p:extLst>
  </p:cSld>
  <p:clrMapOvr>
    <a:masterClrMapping/>
  </p:clrMapOvr>
  <p:transition spd="slow" advTm="15000">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4113978603"/>
      </p:ext>
    </p:extLst>
  </p:cSld>
  <p:clrMapOvr>
    <a:masterClrMapping/>
  </p:clrMapOvr>
  <p:transition spd="slow" advTm="15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010082489"/>
      </p:ext>
    </p:extLst>
  </p:cSld>
  <p:clrMapOvr>
    <a:masterClrMapping/>
  </p:clrMapOvr>
  <p:transition spd="slow" advTm="15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336610938"/>
      </p:ext>
    </p:extLst>
  </p:cSld>
  <p:clrMapOvr>
    <a:masterClrMapping/>
  </p:clrMapOvr>
  <p:transition spd="slow" advTm="15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4072825135"/>
      </p:ext>
    </p:extLst>
  </p:cSld>
  <p:clrMapOvr>
    <a:masterClrMapping/>
  </p:clrMapOvr>
  <p:transition spd="slow" advTm="15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41410" y="3073397"/>
            <a:ext cx="4878391"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073397"/>
            <a:ext cx="4875210"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254702131"/>
      </p:ext>
    </p:extLst>
  </p:cSld>
  <p:clrMapOvr>
    <a:masterClrMapping/>
  </p:clrMapOvr>
  <p:transition spd="slow" advTm="15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080843033"/>
      </p:ext>
    </p:extLst>
  </p:cSld>
  <p:clrMapOvr>
    <a:masterClrMapping/>
  </p:clrMapOvr>
  <p:transition spd="slow" advTm="15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712013999"/>
      </p:ext>
    </p:extLst>
  </p:cSld>
  <p:clrMapOvr>
    <a:masterClrMapping/>
  </p:clrMapOvr>
  <p:transition spd="slow" advTm="15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579003702"/>
      </p:ext>
    </p:extLst>
  </p:cSld>
  <p:clrMapOvr>
    <a:masterClrMapping/>
  </p:clrMapOvr>
  <p:transition spd="slow" advTm="15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pPr/>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720049075"/>
      </p:ext>
    </p:extLst>
  </p:cSld>
  <p:clrMapOvr>
    <a:masterClrMapping/>
  </p:clrMapOvr>
  <p:transition spd="slow" advTm="15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2373118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advTm="15000">
    <p:wipe dir="d"/>
  </p:transition>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m.wikipedia.org/wiki/Tagus_Riv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7C00DCD-4B1E-739D-0D5F-7437CEEAFA00}"/>
              </a:ext>
            </a:extLst>
          </p:cNvPr>
          <p:cNvSpPr>
            <a:spLocks noGrp="1"/>
          </p:cNvSpPr>
          <p:nvPr>
            <p:ph type="ctrTitle"/>
          </p:nvPr>
        </p:nvSpPr>
        <p:spPr>
          <a:xfrm>
            <a:off x="1524000" y="936160"/>
            <a:ext cx="8903368" cy="477837"/>
          </a:xfrm>
        </p:spPr>
        <p:txBody>
          <a:bodyPr>
            <a:normAutofit fontScale="90000"/>
          </a:bodyPr>
          <a:lstStyle/>
          <a:p>
            <a:pPr algn="ctr"/>
            <a:r>
              <a:rPr lang="el-GR" dirty="0">
                <a:solidFill>
                  <a:srgbClr val="0070C0"/>
                </a:solidFill>
                <a:latin typeface="Times New Roman" pitchFamily="18" charset="0"/>
                <a:cs typeface="Times New Roman" pitchFamily="18" charset="0"/>
              </a:rPr>
              <a:t>VASCO DA GAMA</a:t>
            </a:r>
          </a:p>
        </p:txBody>
      </p:sp>
      <p:sp>
        <p:nvSpPr>
          <p:cNvPr id="3" name="Υπότιτλος 2">
            <a:extLst>
              <a:ext uri="{FF2B5EF4-FFF2-40B4-BE49-F238E27FC236}">
                <a16:creationId xmlns="" xmlns:a16="http://schemas.microsoft.com/office/drawing/2014/main" id="{E01BF660-B5E9-D7C9-8D59-32E4B4FF607B}"/>
              </a:ext>
            </a:extLst>
          </p:cNvPr>
          <p:cNvSpPr>
            <a:spLocks noGrp="1"/>
          </p:cNvSpPr>
          <p:nvPr>
            <p:ph type="subTitle" idx="1"/>
          </p:nvPr>
        </p:nvSpPr>
        <p:spPr>
          <a:xfrm>
            <a:off x="5154958" y="1413997"/>
            <a:ext cx="1874492" cy="477837"/>
          </a:xfrm>
        </p:spPr>
        <p:txBody>
          <a:bodyPr>
            <a:noAutofit/>
          </a:bodyPr>
          <a:lstStyle/>
          <a:p>
            <a:r>
              <a:rPr lang="el-GR" sz="3200" dirty="0">
                <a:solidFill>
                  <a:srgbClr val="FF0000"/>
                </a:solidFill>
                <a:latin typeface="Times New Roman" pitchFamily="18" charset="0"/>
                <a:cs typeface="Times New Roman" pitchFamily="18" charset="0"/>
              </a:rPr>
              <a:t>BRIDGE</a:t>
            </a:r>
          </a:p>
        </p:txBody>
      </p:sp>
      <p:pic>
        <p:nvPicPr>
          <p:cNvPr id="6" name="Εικόνα 5">
            <a:extLst>
              <a:ext uri="{FF2B5EF4-FFF2-40B4-BE49-F238E27FC236}">
                <a16:creationId xmlns="" xmlns:a16="http://schemas.microsoft.com/office/drawing/2014/main" id="{DC8D4EE8-AD80-61E7-07AF-01B3D6551505}"/>
              </a:ext>
            </a:extLst>
          </p:cNvPr>
          <p:cNvPicPr>
            <a:picLocks noChangeAspect="1"/>
          </p:cNvPicPr>
          <p:nvPr/>
        </p:nvPicPr>
        <p:blipFill>
          <a:blip r:embed="rId3" cstate="print"/>
          <a:stretch>
            <a:fillRect/>
          </a:stretch>
        </p:blipFill>
        <p:spPr>
          <a:xfrm>
            <a:off x="2860199" y="1975190"/>
            <a:ext cx="6488856" cy="4492285"/>
          </a:xfrm>
          <a:prstGeom prst="rect">
            <a:avLst/>
          </a:prstGeom>
        </p:spPr>
      </p:pic>
    </p:spTree>
    <p:extLst>
      <p:ext uri="{BB962C8B-B14F-4D97-AF65-F5344CB8AC3E}">
        <p14:creationId xmlns:p14="http://schemas.microsoft.com/office/powerpoint/2010/main" xmlns="" val="465542689"/>
      </p:ext>
    </p:extLst>
  </p:cSld>
  <p:clrMapOvr>
    <a:masterClrMapping/>
  </p:clrMapOvr>
  <p:transition spd="slow" advTm="3000">
    <p:wipe dir="d"/>
    <p:sndAc>
      <p:stSnd>
        <p:snd r:embed="rId2" name="drumroll.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6" name="Εικόνα 5">
            <a:extLst>
              <a:ext uri="{FF2B5EF4-FFF2-40B4-BE49-F238E27FC236}">
                <a16:creationId xmlns="" xmlns:a16="http://schemas.microsoft.com/office/drawing/2014/main" id="{D0EE14F7-E9E9-924D-F497-005BD239688D}"/>
              </a:ext>
            </a:extLst>
          </p:cNvPr>
          <p:cNvPicPr>
            <a:picLocks noChangeAspect="1"/>
          </p:cNvPicPr>
          <p:nvPr/>
        </p:nvPicPr>
        <p:blipFill>
          <a:blip r:embed="rId2" cstate="print"/>
          <a:stretch>
            <a:fillRect/>
          </a:stretch>
        </p:blipFill>
        <p:spPr>
          <a:xfrm>
            <a:off x="5604347" y="988312"/>
            <a:ext cx="5901853" cy="4035572"/>
          </a:xfrm>
          <a:prstGeom prst="rect">
            <a:avLst/>
          </a:prstGeom>
        </p:spPr>
      </p:pic>
      <p:sp>
        <p:nvSpPr>
          <p:cNvPr id="7" name="Φυσαλίδα σκέψης: Σύννεφο 6">
            <a:extLst>
              <a:ext uri="{FF2B5EF4-FFF2-40B4-BE49-F238E27FC236}">
                <a16:creationId xmlns="" xmlns:a16="http://schemas.microsoft.com/office/drawing/2014/main" id="{DB59F914-A2DE-533B-CB60-F7AD66267BCA}"/>
              </a:ext>
            </a:extLst>
          </p:cNvPr>
          <p:cNvSpPr/>
          <p:nvPr/>
        </p:nvSpPr>
        <p:spPr>
          <a:xfrm flipH="1">
            <a:off x="771525" y="552450"/>
            <a:ext cx="4664372" cy="337185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latin typeface="Times New Roman" pitchFamily="18" charset="0"/>
                <a:cs typeface="Times New Roman" pitchFamily="18" charset="0"/>
              </a:rPr>
              <a:t>The Vasco da Gama Bridgeis a cable-stayed bridge flanked by viaducts that spans the Tagus River in Parque das Nações in Lisbon, the capital of Portugal.</a:t>
            </a:r>
          </a:p>
        </p:txBody>
      </p:sp>
      <p:grpSp>
        <p:nvGrpSpPr>
          <p:cNvPr id="17" name="16 - Ομάδα"/>
          <p:cNvGrpSpPr/>
          <p:nvPr/>
        </p:nvGrpSpPr>
        <p:grpSpPr>
          <a:xfrm>
            <a:off x="4410075" y="4152900"/>
            <a:ext cx="877917" cy="2562716"/>
            <a:chOff x="4270075" y="4201064"/>
            <a:chExt cx="1017917" cy="2762202"/>
          </a:xfrm>
        </p:grpSpPr>
        <p:sp>
          <p:nvSpPr>
            <p:cNvPr id="5" name="Oval 4"/>
            <p:cNvSpPr/>
            <p:nvPr/>
          </p:nvSpPr>
          <p:spPr>
            <a:xfrm>
              <a:off x="4270075" y="4201064"/>
              <a:ext cx="1017917" cy="948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24689" y="5106839"/>
              <a:ext cx="60466" cy="105242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0312626">
              <a:off x="4719200" y="5354257"/>
              <a:ext cx="399692"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8292468">
              <a:off x="4993600" y="5127111"/>
              <a:ext cx="399692"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9232688">
              <a:off x="4401730" y="5534238"/>
              <a:ext cx="399692"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7152273">
              <a:off x="4216722" y="5821307"/>
              <a:ext cx="399692"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3239560">
              <a:off x="4658253" y="6266112"/>
              <a:ext cx="412153"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8071195">
              <a:off x="4432034" y="6268770"/>
              <a:ext cx="399692"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6503622">
              <a:off x="4261306" y="6683836"/>
              <a:ext cx="511899"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5245511">
              <a:off x="4750697" y="6684021"/>
              <a:ext cx="512770"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93210" y="4408098"/>
              <a:ext cx="165054" cy="1639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864329" y="4408098"/>
              <a:ext cx="165054" cy="1639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93210" y="4711672"/>
              <a:ext cx="479517" cy="285575"/>
            </a:xfrm>
            <a:prstGeom prst="ellipse">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4139516815"/>
      </p:ext>
    </p:extLst>
  </p:cSld>
  <p:clrMapOvr>
    <a:masterClrMapping/>
  </p:clrMapOvr>
  <p:transition spd="slow" advTm="150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C30B5B20-B3D4-FBE5-91AD-B2591EE9CD40}"/>
              </a:ext>
            </a:extLst>
          </p:cNvPr>
          <p:cNvSpPr>
            <a:spLocks noGrp="1"/>
          </p:cNvSpPr>
          <p:nvPr>
            <p:ph idx="1"/>
          </p:nvPr>
        </p:nvSpPr>
        <p:spPr>
          <a:xfrm>
            <a:off x="847725" y="4016154"/>
            <a:ext cx="10448926" cy="2232246"/>
          </a:xfrm>
        </p:spPr>
        <p:txBody>
          <a:bodyPr>
            <a:noAutofit/>
          </a:bodyPr>
          <a:lstStyle/>
          <a:p>
            <a:pPr marL="0" indent="0">
              <a:buNone/>
            </a:pPr>
            <a:r>
              <a:rPr lang="el-GR" dirty="0">
                <a:latin typeface="Times New Roman" pitchFamily="18" charset="0"/>
                <a:cs typeface="Times New Roman" pitchFamily="18" charset="0"/>
              </a:rPr>
              <a:t>It is the second longest bridge in Europe, after the Crimean Bridge, and the longest one in the European Union, with it total length being </a:t>
            </a:r>
            <a:r>
              <a:rPr lang="el-GR"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345 </a:t>
            </a:r>
            <a:r>
              <a:rPr lang="el-GR" dirty="0">
                <a:latin typeface="Times New Roman" pitchFamily="18" charset="0"/>
                <a:cs typeface="Times New Roman" pitchFamily="18" charset="0"/>
              </a:rPr>
              <a:t>kilometres. It was built to alleviate the congestion on Lisbon’s 25 de Abril Bridge, and eliminate the need for traffic between the country’s northern and southern regions to pass through the capital city.</a:t>
            </a:r>
          </a:p>
        </p:txBody>
      </p:sp>
      <p:pic>
        <p:nvPicPr>
          <p:cNvPr id="6" name="Εικόνα 5">
            <a:extLst>
              <a:ext uri="{FF2B5EF4-FFF2-40B4-BE49-F238E27FC236}">
                <a16:creationId xmlns="" xmlns:a16="http://schemas.microsoft.com/office/drawing/2014/main" id="{0CF4F1C0-D407-0CE3-9D8B-F9587C105A81}"/>
              </a:ext>
            </a:extLst>
          </p:cNvPr>
          <p:cNvPicPr>
            <a:picLocks noChangeAspect="1"/>
          </p:cNvPicPr>
          <p:nvPr/>
        </p:nvPicPr>
        <p:blipFill>
          <a:blip r:embed="rId2" cstate="print"/>
          <a:stretch>
            <a:fillRect/>
          </a:stretch>
        </p:blipFill>
        <p:spPr>
          <a:xfrm>
            <a:off x="2628899" y="324901"/>
            <a:ext cx="6781801" cy="3615366"/>
          </a:xfrm>
          <a:prstGeom prst="rect">
            <a:avLst/>
          </a:prstGeom>
        </p:spPr>
      </p:pic>
    </p:spTree>
    <p:extLst>
      <p:ext uri="{BB962C8B-B14F-4D97-AF65-F5344CB8AC3E}">
        <p14:creationId xmlns:p14="http://schemas.microsoft.com/office/powerpoint/2010/main" xmlns="" val="666481194"/>
      </p:ext>
    </p:extLst>
  </p:cSld>
  <p:clrMapOvr>
    <a:masterClrMapping/>
  </p:clrMapOvr>
  <p:transition spd="slow" advTm="1500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013D0988-0488-EA74-18A7-644932C415B2}"/>
              </a:ext>
            </a:extLst>
          </p:cNvPr>
          <p:cNvSpPr>
            <a:spLocks noGrp="1"/>
          </p:cNvSpPr>
          <p:nvPr>
            <p:ph idx="1"/>
          </p:nvPr>
        </p:nvSpPr>
        <p:spPr>
          <a:xfrm>
            <a:off x="813797" y="1625489"/>
            <a:ext cx="5902657" cy="3492094"/>
          </a:xfrm>
        </p:spPr>
        <p:txBody>
          <a:bodyPr>
            <a:noAutofit/>
          </a:bodyPr>
          <a:lstStyle/>
          <a:p>
            <a:pPr>
              <a:buNone/>
            </a:pPr>
            <a:r>
              <a:rPr lang="en-US"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Construction</a:t>
            </a:r>
            <a:r>
              <a:rPr lang="el-GR" dirty="0" smtClean="0">
                <a:latin typeface="Times New Roman" pitchFamily="18" charset="0"/>
                <a:cs typeface="Times New Roman" pitchFamily="18" charset="0"/>
              </a:rPr>
              <a:t> </a:t>
            </a:r>
            <a:r>
              <a:rPr lang="el-GR" dirty="0" err="1">
                <a:latin typeface="Times New Roman" pitchFamily="18" charset="0"/>
                <a:cs typeface="Times New Roman" pitchFamily="18" charset="0"/>
              </a:rPr>
              <a:t>began</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in</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February</a:t>
            </a:r>
            <a:r>
              <a:rPr lang="el-GR" dirty="0">
                <a:latin typeface="Times New Roman" pitchFamily="18" charset="0"/>
                <a:cs typeface="Times New Roman" pitchFamily="18" charset="0"/>
              </a:rPr>
              <a:t> </a:t>
            </a:r>
            <a:r>
              <a:rPr lang="el-GR" dirty="0" smtClean="0">
                <a:latin typeface="Times New Roman" pitchFamily="18" charset="0"/>
                <a:cs typeface="Times New Roman" pitchFamily="18" charset="0"/>
              </a:rPr>
              <a:t>1995</a:t>
            </a:r>
            <a:r>
              <a:rPr lang="en-US" dirty="0" smtClean="0">
                <a:latin typeface="Times New Roman" pitchFamily="18" charset="0"/>
                <a:cs typeface="Times New Roman" pitchFamily="18" charset="0"/>
              </a:rPr>
              <a:t>. </a:t>
            </a:r>
            <a:r>
              <a:rPr lang="af-ZA" dirty="0" smtClean="0">
                <a:latin typeface="Times New Roman" pitchFamily="18" charset="0"/>
                <a:cs typeface="Times New Roman" pitchFamily="18" charset="0"/>
              </a:rPr>
              <a:t>T</a:t>
            </a:r>
            <a:r>
              <a:rPr lang="el-GR" dirty="0" err="1" smtClean="0">
                <a:latin typeface="Times New Roman" pitchFamily="18" charset="0"/>
                <a:cs typeface="Times New Roman" pitchFamily="18" charset="0"/>
              </a:rPr>
              <a:t>he</a:t>
            </a:r>
            <a:r>
              <a:rPr lang="en-US"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bridge</a:t>
            </a:r>
            <a:r>
              <a:rPr lang="el-GR" dirty="0" smtClean="0">
                <a:latin typeface="Times New Roman" pitchFamily="18" charset="0"/>
                <a:cs typeface="Times New Roman" pitchFamily="18" charset="0"/>
              </a:rPr>
              <a:t> </a:t>
            </a:r>
            <a:r>
              <a:rPr lang="el-GR" dirty="0" err="1">
                <a:latin typeface="Times New Roman" pitchFamily="18" charset="0"/>
                <a:cs typeface="Times New Roman" pitchFamily="18" charset="0"/>
              </a:rPr>
              <a:t>was</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opened</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to</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traffic</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on</a:t>
            </a:r>
            <a:r>
              <a:rPr lang="el-GR" dirty="0">
                <a:latin typeface="Times New Roman" pitchFamily="18" charset="0"/>
                <a:cs typeface="Times New Roman" pitchFamily="18" charset="0"/>
              </a:rPr>
              <a:t> 29 </a:t>
            </a:r>
            <a:r>
              <a:rPr lang="el-GR" dirty="0" err="1" smtClean="0">
                <a:latin typeface="Times New Roman" pitchFamily="18" charset="0"/>
                <a:cs typeface="Times New Roman" pitchFamily="18" charset="0"/>
              </a:rPr>
              <a:t>March</a:t>
            </a:r>
            <a:r>
              <a:rPr lang="el-GR" dirty="0" smtClean="0">
                <a:latin typeface="Times New Roman" pitchFamily="18" charset="0"/>
                <a:cs typeface="Times New Roman" pitchFamily="18" charset="0"/>
              </a:rPr>
              <a:t> 1998</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just</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in</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time</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for</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Expo</a:t>
            </a:r>
            <a:r>
              <a:rPr lang="el-GR" dirty="0">
                <a:latin typeface="Times New Roman" pitchFamily="18" charset="0"/>
                <a:cs typeface="Times New Roman" pitchFamily="18" charset="0"/>
              </a:rPr>
              <a:t> 98, </a:t>
            </a:r>
            <a:r>
              <a:rPr lang="el-GR" dirty="0" err="1">
                <a:latin typeface="Times New Roman" pitchFamily="18" charset="0"/>
                <a:cs typeface="Times New Roman" pitchFamily="18" charset="0"/>
              </a:rPr>
              <a:t>the</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World’s</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Fair</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that</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celebrated</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the</a:t>
            </a:r>
            <a:r>
              <a:rPr lang="el-GR" dirty="0">
                <a:latin typeface="Times New Roman" pitchFamily="18" charset="0"/>
                <a:cs typeface="Times New Roman" pitchFamily="18" charset="0"/>
              </a:rPr>
              <a:t> 500</a:t>
            </a:r>
            <a:r>
              <a:rPr lang="el-GR" baseline="30000" dirty="0">
                <a:latin typeface="Times New Roman" pitchFamily="18" charset="0"/>
                <a:cs typeface="Times New Roman" pitchFamily="18" charset="0"/>
              </a:rPr>
              <a:t>th</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anniversary</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of</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the</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discovery</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by</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Vasco</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da</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Gama</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of</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the</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sea</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route</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from</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Europe</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to</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India</a:t>
            </a:r>
            <a:r>
              <a:rPr lang="el-GR" dirty="0">
                <a:latin typeface="Times New Roman" pitchFamily="18" charset="0"/>
                <a:cs typeface="Times New Roman" pitchFamily="18" charset="0"/>
              </a:rPr>
              <a:t>.</a:t>
            </a:r>
          </a:p>
        </p:txBody>
      </p:sp>
      <p:pic>
        <p:nvPicPr>
          <p:cNvPr id="6" name="Εικόνα 5">
            <a:extLst>
              <a:ext uri="{FF2B5EF4-FFF2-40B4-BE49-F238E27FC236}">
                <a16:creationId xmlns="" xmlns:a16="http://schemas.microsoft.com/office/drawing/2014/main" id="{5360A33F-CD07-5545-9F86-A6764183EED2}"/>
              </a:ext>
            </a:extLst>
          </p:cNvPr>
          <p:cNvPicPr>
            <a:picLocks noChangeAspect="1"/>
          </p:cNvPicPr>
          <p:nvPr/>
        </p:nvPicPr>
        <p:blipFill>
          <a:blip r:embed="rId2" cstate="print"/>
          <a:stretch>
            <a:fillRect/>
          </a:stretch>
        </p:blipFill>
        <p:spPr>
          <a:xfrm>
            <a:off x="7044070" y="468758"/>
            <a:ext cx="4053663" cy="5920483"/>
          </a:xfrm>
          <a:prstGeom prst="rect">
            <a:avLst/>
          </a:prstGeom>
        </p:spPr>
      </p:pic>
    </p:spTree>
    <p:extLst>
      <p:ext uri="{BB962C8B-B14F-4D97-AF65-F5344CB8AC3E}">
        <p14:creationId xmlns:p14="http://schemas.microsoft.com/office/powerpoint/2010/main" xmlns="" val="1539135976"/>
      </p:ext>
    </p:extLst>
  </p:cSld>
  <p:clrMapOvr>
    <a:masterClrMapping/>
  </p:clrMapOvr>
  <p:transition spd="slow" advTm="1500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3" name="Φυσαλίδα ομιλίας: Ορθογώνιο 12">
            <a:extLst>
              <a:ext uri="{FF2B5EF4-FFF2-40B4-BE49-F238E27FC236}">
                <a16:creationId xmlns="" xmlns:a16="http://schemas.microsoft.com/office/drawing/2014/main" id="{DAD30E34-6081-21A0-8F82-4FA03A11B91E}"/>
              </a:ext>
            </a:extLst>
          </p:cNvPr>
          <p:cNvSpPr/>
          <p:nvPr/>
        </p:nvSpPr>
        <p:spPr>
          <a:xfrm>
            <a:off x="2314575" y="1006736"/>
            <a:ext cx="8001000" cy="3926970"/>
          </a:xfrm>
          <a:prstGeom prst="wedgeRectCallout">
            <a:avLst>
              <a:gd name="adj1" fmla="val -17836"/>
              <a:gd name="adj2" fmla="val 3042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f-ZA" sz="3600" b="0" i="0" dirty="0">
                <a:solidFill>
                  <a:srgbClr val="202122"/>
                </a:solidFill>
                <a:effectLst/>
                <a:latin typeface="-apple-system"/>
              </a:rPr>
              <a:t>The Vasco da Gama is one of two bridges that span the </a:t>
            </a:r>
            <a:r>
              <a:rPr lang="af-ZA" sz="3600" b="1" i="1" strike="noStrike" dirty="0" smtClean="0">
                <a:solidFill>
                  <a:schemeClr val="bg1"/>
                </a:solidFill>
                <a:effectLst/>
                <a:latin typeface="-apple-system"/>
                <a:hlinkClick r:id="rId2" tooltip="Tagus River">
                  <a:extLst>
                    <a:ext uri="{A12FA001-AC4F-418D-AE19-62706E023703}">
                      <ahyp:hlinkClr xmlns="" xmlns:ahyp="http://schemas.microsoft.com/office/drawing/2018/hyperlinkcolor" val="tx"/>
                    </a:ext>
                  </a:extLst>
                </a:hlinkClick>
              </a:rPr>
              <a:t>Tagus River</a:t>
            </a:r>
            <a:r>
              <a:rPr lang="af-ZA" sz="3600" b="0" i="0" dirty="0">
                <a:solidFill>
                  <a:srgbClr val="202122"/>
                </a:solidFill>
                <a:effectLst/>
                <a:latin typeface="-apple-system"/>
              </a:rPr>
              <a:t> in Lisbon</a:t>
            </a:r>
            <a:r>
              <a:rPr lang="af-ZA" sz="3600" b="0" i="0" dirty="0" smtClean="0">
                <a:solidFill>
                  <a:srgbClr val="202122"/>
                </a:solidFill>
                <a:effectLst/>
                <a:latin typeface="-apple-system"/>
              </a:rPr>
              <a:t>.</a:t>
            </a:r>
            <a:endParaRPr lang="el-GR" sz="3600" dirty="0"/>
          </a:p>
        </p:txBody>
      </p:sp>
    </p:spTree>
    <p:extLst>
      <p:ext uri="{BB962C8B-B14F-4D97-AF65-F5344CB8AC3E}">
        <p14:creationId xmlns:p14="http://schemas.microsoft.com/office/powerpoint/2010/main" xmlns="" val="154004581"/>
      </p:ext>
    </p:extLst>
  </p:cSld>
  <p:clrMapOvr>
    <a:masterClrMapping/>
  </p:clrMapOvr>
  <p:transition spd="slow" advTm="1500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a:off x="2131623" y="1261254"/>
            <a:ext cx="7082287" cy="3907766"/>
          </a:xfrm>
          <a:prstGeom prst="wedgeRectCallout">
            <a:avLst>
              <a:gd name="adj1" fmla="val 45978"/>
              <a:gd name="adj2" fmla="val 40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Vasco da Gama weights around </a:t>
            </a:r>
            <a:r>
              <a:rPr lang="en-US" sz="2400">
                <a:latin typeface="Times New Roman" pitchFamily="18" charset="0"/>
                <a:cs typeface="Times New Roman" pitchFamily="18" charset="0"/>
              </a:rPr>
              <a:t>2,200 </a:t>
            </a:r>
            <a:r>
              <a:rPr lang="en-US" sz="2400" smtClean="0">
                <a:latin typeface="Times New Roman" pitchFamily="18" charset="0"/>
                <a:cs typeface="Times New Roman" pitchFamily="18" charset="0"/>
              </a:rPr>
              <a:t>tons </a:t>
            </a:r>
            <a:r>
              <a:rPr lang="en-US" sz="2400" dirty="0">
                <a:latin typeface="Times New Roman" pitchFamily="18" charset="0"/>
                <a:cs typeface="Times New Roman" pitchFamily="18" charset="0"/>
              </a:rPr>
              <a:t>and its height reaches 150 meters tall witch makes it one of the tallest constructions in </a:t>
            </a:r>
            <a:r>
              <a:rPr lang="en-US" sz="2400" dirty="0" smtClean="0">
                <a:latin typeface="Times New Roman" pitchFamily="18" charset="0"/>
                <a:cs typeface="Times New Roman" pitchFamily="18" charset="0"/>
              </a:rPr>
              <a:t>Portugal. Every day approximately 52.000 vehicles cross the Vasco da Gama bridge.</a:t>
            </a:r>
            <a:endParaRPr lang="en-US" sz="2400" dirty="0">
              <a:latin typeface="Times New Roman" pitchFamily="18" charset="0"/>
              <a:cs typeface="Times New Roman" pitchFamily="18" charset="0"/>
            </a:endParaRPr>
          </a:p>
          <a:p>
            <a:pPr algn="ctr"/>
            <a:endParaRPr lang="en-US" dirty="0"/>
          </a:p>
        </p:txBody>
      </p:sp>
    </p:spTree>
    <p:extLst>
      <p:ext uri="{BB962C8B-B14F-4D97-AF65-F5344CB8AC3E}">
        <p14:creationId xmlns:p14="http://schemas.microsoft.com/office/powerpoint/2010/main" xmlns="" val="1136723155"/>
      </p:ext>
    </p:extLst>
  </p:cSld>
  <p:clrMapOvr>
    <a:masterClrMapping/>
  </p:clrMapOvr>
  <p:transition spd="slow" advTm="1500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8425" y="1782762"/>
            <a:ext cx="6677025" cy="2389188"/>
          </a:xfrm>
        </p:spPr>
        <p:txBody>
          <a:bodyPr>
            <a:normAutofit/>
          </a:bodyPr>
          <a:lstStyle/>
          <a:p>
            <a:pPr marL="0" indent="0" algn="ctr">
              <a:buNone/>
            </a:pPr>
            <a:r>
              <a:rPr lang="en-US" dirty="0" smtClean="0">
                <a:latin typeface="Times New Roman" pitchFamily="18" charset="0"/>
                <a:cs typeface="Times New Roman" pitchFamily="18" charset="0"/>
              </a:rPr>
              <a:t>This project was possible with the help of </a:t>
            </a:r>
          </a:p>
          <a:p>
            <a:pPr marL="0" indent="0" algn="ctr">
              <a:buNone/>
            </a:pPr>
            <a:r>
              <a:rPr lang="en-US" dirty="0" smtClean="0">
                <a:latin typeface="Times New Roman" pitchFamily="18" charset="0"/>
                <a:cs typeface="Times New Roman" pitchFamily="18" charset="0"/>
              </a:rPr>
              <a:t>Theodore Babalikis </a:t>
            </a:r>
          </a:p>
          <a:p>
            <a:pPr marL="0" indent="0" algn="ctr">
              <a:buNone/>
            </a:pPr>
            <a:r>
              <a:rPr lang="en-US" dirty="0" smtClean="0">
                <a:latin typeface="Times New Roman" pitchFamily="18" charset="0"/>
                <a:cs typeface="Times New Roman" pitchFamily="18" charset="0"/>
              </a:rPr>
              <a:t>Hlias Krounis</a:t>
            </a:r>
          </a:p>
          <a:p>
            <a:pPr marL="0" indent="0" algn="ctr">
              <a:buNone/>
            </a:pPr>
            <a:r>
              <a:rPr lang="en-US" dirty="0" err="1" smtClean="0">
                <a:latin typeface="Times New Roman" pitchFamily="18" charset="0"/>
                <a:cs typeface="Times New Roman" pitchFamily="18" charset="0"/>
              </a:rPr>
              <a:t>Labros</a:t>
            </a:r>
            <a:r>
              <a:rPr lang="en-US" dirty="0" smtClean="0">
                <a:latin typeface="Times New Roman" pitchFamily="18" charset="0"/>
                <a:cs typeface="Times New Roman" pitchFamily="18" charset="0"/>
              </a:rPr>
              <a:t> </a:t>
            </a:r>
            <a:r>
              <a:rPr lang="en-US" smtClean="0">
                <a:latin typeface="Times New Roman" pitchFamily="18" charset="0"/>
                <a:cs typeface="Times New Roman" pitchFamily="18" charset="0"/>
              </a:rPr>
              <a:t>Kou</a:t>
            </a:r>
            <a:r>
              <a:rPr lang="en-US" smtClean="0">
                <a:latin typeface="Times New Roman" pitchFamily="18" charset="0"/>
                <a:cs typeface="Times New Roman" pitchFamily="18" charset="0"/>
              </a:rPr>
              <a:t>t</a:t>
            </a:r>
            <a:r>
              <a:rPr lang="en-US" smtClean="0">
                <a:latin typeface="Times New Roman" pitchFamily="18" charset="0"/>
                <a:cs typeface="Times New Roman" pitchFamily="18" charset="0"/>
              </a:rPr>
              <a:t>roumpilas</a:t>
            </a:r>
            <a:endParaRPr lang="en-US" dirty="0">
              <a:latin typeface="Times New Roman" pitchFamily="18" charset="0"/>
              <a:cs typeface="Times New Roman" pitchFamily="18" charset="0"/>
            </a:endParaRPr>
          </a:p>
        </p:txBody>
      </p:sp>
      <p:sp>
        <p:nvSpPr>
          <p:cNvPr id="17" name="Oval 16"/>
          <p:cNvSpPr/>
          <p:nvPr/>
        </p:nvSpPr>
        <p:spPr>
          <a:xfrm>
            <a:off x="10029494" y="4019909"/>
            <a:ext cx="1017917" cy="948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484108" y="4925684"/>
            <a:ext cx="60466" cy="105242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20312626">
            <a:off x="10478619" y="5173102"/>
            <a:ext cx="399692"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8292468">
            <a:off x="10753019" y="4945956"/>
            <a:ext cx="399692"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3239560">
            <a:off x="10417672" y="6084957"/>
            <a:ext cx="412153"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8071195">
            <a:off x="10191453" y="6087615"/>
            <a:ext cx="399692"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6503622">
            <a:off x="10020725" y="6502681"/>
            <a:ext cx="511899"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245511">
            <a:off x="10510116" y="6502866"/>
            <a:ext cx="512770"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252629" y="4226943"/>
            <a:ext cx="165054" cy="1639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623748" y="4226943"/>
            <a:ext cx="165054" cy="1639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5065831" flipV="1">
            <a:off x="9915149" y="4855979"/>
            <a:ext cx="399692"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2747028" flipV="1">
            <a:off x="10140769" y="5134133"/>
            <a:ext cx="399692"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miley Face 33"/>
          <p:cNvSpPr/>
          <p:nvPr/>
        </p:nvSpPr>
        <p:spPr>
          <a:xfrm>
            <a:off x="10028625" y="4014591"/>
            <a:ext cx="1018785" cy="950521"/>
          </a:xfrm>
          <a:prstGeom prst="smileyFac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15974" y="4085267"/>
            <a:ext cx="1017917" cy="948906"/>
          </a:xfrm>
          <a:prstGeom prst="ellipse">
            <a:avLst/>
          </a:prstGeom>
          <a:solidFill>
            <a:schemeClr val="tx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370588" y="4991042"/>
            <a:ext cx="60466" cy="1052422"/>
          </a:xfrm>
          <a:prstGeom prst="rect">
            <a:avLst/>
          </a:prstGeom>
          <a:solidFill>
            <a:schemeClr val="tx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20312626">
            <a:off x="1365099" y="5238460"/>
            <a:ext cx="399692" cy="45719"/>
          </a:xfrm>
          <a:prstGeom prst="rect">
            <a:avLst/>
          </a:prstGeom>
          <a:solidFill>
            <a:schemeClr val="tx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18292468">
            <a:off x="1639499" y="5011314"/>
            <a:ext cx="399692" cy="45719"/>
          </a:xfrm>
          <a:prstGeom prst="rect">
            <a:avLst/>
          </a:prstGeom>
          <a:solidFill>
            <a:schemeClr val="tx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3239560">
            <a:off x="1304152" y="6150315"/>
            <a:ext cx="412153" cy="45719"/>
          </a:xfrm>
          <a:prstGeom prst="rect">
            <a:avLst/>
          </a:prstGeom>
          <a:solidFill>
            <a:schemeClr val="tx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18071195">
            <a:off x="1077933" y="6152973"/>
            <a:ext cx="399692" cy="45719"/>
          </a:xfrm>
          <a:prstGeom prst="rect">
            <a:avLst/>
          </a:prstGeom>
          <a:solidFill>
            <a:schemeClr val="tx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16503622">
            <a:off x="907205" y="6568039"/>
            <a:ext cx="511899" cy="45719"/>
          </a:xfrm>
          <a:prstGeom prst="rect">
            <a:avLst/>
          </a:prstGeom>
          <a:solidFill>
            <a:schemeClr val="tx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5245511">
            <a:off x="1396596" y="6568224"/>
            <a:ext cx="512770" cy="45719"/>
          </a:xfrm>
          <a:prstGeom prst="rect">
            <a:avLst/>
          </a:prstGeom>
          <a:solidFill>
            <a:schemeClr val="tx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39109" y="4292301"/>
            <a:ext cx="165054" cy="163902"/>
          </a:xfrm>
          <a:prstGeom prst="ellipse">
            <a:avLst/>
          </a:prstGeom>
          <a:solidFill>
            <a:schemeClr val="tx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510228" y="4292301"/>
            <a:ext cx="165054" cy="163902"/>
          </a:xfrm>
          <a:prstGeom prst="ellipse">
            <a:avLst/>
          </a:prstGeom>
          <a:solidFill>
            <a:schemeClr val="tx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15065831" flipV="1">
            <a:off x="801629" y="4921337"/>
            <a:ext cx="399692" cy="45719"/>
          </a:xfrm>
          <a:prstGeom prst="rect">
            <a:avLst/>
          </a:prstGeom>
          <a:solidFill>
            <a:schemeClr val="tx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12747028" flipV="1">
            <a:off x="1027249" y="5199491"/>
            <a:ext cx="399692" cy="45719"/>
          </a:xfrm>
          <a:prstGeom prst="rect">
            <a:avLst/>
          </a:prstGeom>
          <a:solidFill>
            <a:schemeClr val="tx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Smiley Face 70"/>
          <p:cNvSpPr/>
          <p:nvPr/>
        </p:nvSpPr>
        <p:spPr>
          <a:xfrm>
            <a:off x="915105" y="4079949"/>
            <a:ext cx="1018785" cy="950521"/>
          </a:xfrm>
          <a:prstGeom prst="smileyFace">
            <a:avLst/>
          </a:prstGeom>
          <a:solidFill>
            <a:schemeClr val="tx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6186021"/>
      </p:ext>
    </p:extLst>
  </p:cSld>
  <p:clrMapOvr>
    <a:masterClrMapping/>
  </p:clrMapOvr>
  <p:transition spd="slow" advTm="15000">
    <p:wipe dir="d"/>
    <p:sndAc>
      <p:stSnd>
        <p:snd r:embed="rId2" name="applause.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199</TotalTime>
  <Words>162</Words>
  <Application>Microsoft Office PowerPoint</Application>
  <PresentationFormat>Προσαρμογή</PresentationFormat>
  <Paragraphs>11</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Κύκλωμα</vt:lpstr>
      <vt:lpstr>VASCO DA GAMA</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VASCO DA GAMA</dc:title>
  <dc:creator>Άγνωστος χρήστης</dc:creator>
  <cp:lastModifiedBy>chris chris</cp:lastModifiedBy>
  <cp:revision>20</cp:revision>
  <dcterms:created xsi:type="dcterms:W3CDTF">2022-04-24T15:40:37Z</dcterms:created>
  <dcterms:modified xsi:type="dcterms:W3CDTF">2022-05-04T20:06:42Z</dcterms:modified>
</cp:coreProperties>
</file>