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1" r:id="rId4"/>
    <p:sldId id="257" r:id="rId5"/>
    <p:sldId id="262" r:id="rId6"/>
    <p:sldId id="263" r:id="rId7"/>
    <p:sldId id="265" r:id="rId8"/>
    <p:sldId id="267" r:id="rId9"/>
    <p:sldId id="264" r:id="rId10"/>
    <p:sldId id="276" r:id="rId11"/>
    <p:sldId id="266" r:id="rId12"/>
    <p:sldId id="268" r:id="rId13"/>
    <p:sldId id="270" r:id="rId14"/>
    <p:sldId id="279" r:id="rId15"/>
    <p:sldId id="271" r:id="rId16"/>
    <p:sldId id="273" r:id="rId17"/>
    <p:sldId id="274" r:id="rId18"/>
    <p:sldId id="275" r:id="rId19"/>
    <p:sldId id="277" r:id="rId20"/>
    <p:sldId id="278" r:id="rId21"/>
    <p:sldId id="260" r:id="rId22"/>
    <p:sldId id="280"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DA95F6F8-C267-4924-A773-5E1C88D17642}" type="datetimeFigureOut">
              <a:rPr lang="el-GR" smtClean="0"/>
              <a:pPr/>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234941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DA95F6F8-C267-4924-A773-5E1C88D17642}" type="datetimeFigureOut">
              <a:rPr lang="el-GR" smtClean="0"/>
              <a:pPr/>
              <a:t>16/5/2022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30464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A95F6F8-C267-4924-A773-5E1C88D17642}" type="datetimeFigureOut">
              <a:rPr lang="el-GR" smtClean="0"/>
              <a:pPr/>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816442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A95F6F8-C267-4924-A773-5E1C88D17642}" type="datetimeFigureOut">
              <a:rPr lang="el-GR" smtClean="0"/>
              <a:pPr/>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B31C13-3BC4-43AA-946B-0DBBFDB13ABE}" type="slidenum">
              <a:rPr lang="el-GR" smtClean="0"/>
              <a:pPr/>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467051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A95F6F8-C267-4924-A773-5E1C88D17642}" type="datetimeFigureOut">
              <a:rPr lang="el-GR" smtClean="0"/>
              <a:pPr/>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206899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A95F6F8-C267-4924-A773-5E1C88D17642}" type="datetimeFigureOut">
              <a:rPr lang="el-GR" smtClean="0"/>
              <a:pPr/>
              <a:t>16/5/2022</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970918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A95F6F8-C267-4924-A773-5E1C88D17642}" type="datetimeFigureOut">
              <a:rPr lang="el-GR" smtClean="0"/>
              <a:pPr/>
              <a:t>16/5/2022</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2047090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A95F6F8-C267-4924-A773-5E1C88D17642}" type="datetimeFigureOut">
              <a:rPr lang="el-GR" smtClean="0"/>
              <a:pPr/>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1172438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A95F6F8-C267-4924-A773-5E1C88D17642}" type="datetimeFigureOut">
              <a:rPr lang="el-GR" smtClean="0"/>
              <a:pPr/>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380013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p>
            <a:fld id="{DA95F6F8-C267-4924-A773-5E1C88D17642}" type="datetimeFigureOut">
              <a:rPr lang="el-GR" smtClean="0"/>
              <a:pPr/>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216208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A95F6F8-C267-4924-A773-5E1C88D17642}" type="datetimeFigureOut">
              <a:rPr lang="el-GR" smtClean="0"/>
              <a:pPr/>
              <a:t>16/5/2022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329267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DA95F6F8-C267-4924-A773-5E1C88D17642}" type="datetimeFigureOut">
              <a:rPr lang="el-GR" smtClean="0"/>
              <a:pPr/>
              <a:t>16/5/2022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24001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DA95F6F8-C267-4924-A773-5E1C88D17642}" type="datetimeFigureOut">
              <a:rPr lang="el-GR" smtClean="0"/>
              <a:pPr/>
              <a:t>16/5/2022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41703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7" name="Date Placeholder 2"/>
          <p:cNvSpPr>
            <a:spLocks noGrp="1"/>
          </p:cNvSpPr>
          <p:nvPr>
            <p:ph type="dt" sz="half" idx="10"/>
          </p:nvPr>
        </p:nvSpPr>
        <p:spPr/>
        <p:txBody>
          <a:bodyPr/>
          <a:lstStyle/>
          <a:p>
            <a:fld id="{DA95F6F8-C267-4924-A773-5E1C88D17642}" type="datetimeFigureOut">
              <a:rPr lang="el-GR" smtClean="0"/>
              <a:pPr/>
              <a:t>16/5/2022</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199326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A95F6F8-C267-4924-A773-5E1C88D17642}" type="datetimeFigureOut">
              <a:rPr lang="el-GR" smtClean="0"/>
              <a:pPr/>
              <a:t>16/5/2022</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147293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7" name="Date Placeholder 4"/>
          <p:cNvSpPr>
            <a:spLocks noGrp="1"/>
          </p:cNvSpPr>
          <p:nvPr>
            <p:ph type="dt" sz="half" idx="10"/>
          </p:nvPr>
        </p:nvSpPr>
        <p:spPr/>
        <p:txBody>
          <a:bodyPr/>
          <a:lstStyle/>
          <a:p>
            <a:fld id="{DA95F6F8-C267-4924-A773-5E1C88D17642}" type="datetimeFigureOut">
              <a:rPr lang="el-GR" smtClean="0"/>
              <a:pPr/>
              <a:t>16/5/2022</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13996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DA95F6F8-C267-4924-A773-5E1C88D17642}" type="datetimeFigureOut">
              <a:rPr lang="el-GR" smtClean="0"/>
              <a:pPr/>
              <a:t>16/5/2022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245111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A95F6F8-C267-4924-A773-5E1C88D17642}" type="datetimeFigureOut">
              <a:rPr lang="el-GR" smtClean="0"/>
              <a:pPr/>
              <a:t>16/5/2022</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BB31C13-3BC4-43AA-946B-0DBBFDB13ABE}" type="slidenum">
              <a:rPr lang="el-GR" smtClean="0"/>
              <a:pPr/>
              <a:t>‹#›</a:t>
            </a:fld>
            <a:endParaRPr lang="el-GR"/>
          </a:p>
        </p:txBody>
      </p:sp>
    </p:spTree>
    <p:extLst>
      <p:ext uri="{BB962C8B-B14F-4D97-AF65-F5344CB8AC3E}">
        <p14:creationId xmlns:p14="http://schemas.microsoft.com/office/powerpoint/2010/main" xmlns="" val="194270187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4.bp.blogspot.com/-AOnYN-BnYQ4/Vu1wqCPk3mI/AAAAAAAAAJ4/9zRHCdmGKXsmAuMRNtASY1bT0PEABcg_Q/s1600/150521084546-02-ca-oil-spill-0521-super-169.jpg" TargetMode="Externa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3.bp.blogspot.com/-D2bVbTcuLXE/Vu1w7C-HKgI/AAAAAAAAAKA/VpzvJ829DMUNa0SooLRb1M_nXZxbKeaAA/s1600/dispersant+aerial+spraying.jp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search" TargetMode="External"/><Relationship Id="rId2" Type="http://schemas.openxmlformats.org/officeDocument/2006/relationships/hyperlink" Target="https://www.tovima.gr/2008/11/24/archive/oi-petrelaikes-bombes-tis-mesogeioy/" TargetMode="External"/><Relationship Id="rId1" Type="http://schemas.openxmlformats.org/officeDocument/2006/relationships/slideLayout" Target="../slideLayouts/slideLayout2.xml"/><Relationship Id="rId6" Type="http://schemas.openxmlformats.org/officeDocument/2006/relationships/hyperlink" Target="https://en.wikipedia.org/wiki/Aegean_Sea_tanker_oil_spill" TargetMode="External"/><Relationship Id="rId5" Type="http://schemas.openxmlformats.org/officeDocument/2006/relationships/hyperlink" Target="https://en.wikipedia.org/wiki/MT_Haven" TargetMode="External"/><Relationship Id="rId4" Type="http://schemas.openxmlformats.org/officeDocument/2006/relationships/hyperlink" Target="https://www.efsyn.gr/epistimi/epistimonika-nea/124999_petrelaiofaga-baktiria-kata-petrelaiokilid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ρώτημα Παπαδάκη για θαλάσσια ρύπανση και τι κάνει η Ε.Ε. για αυτό">
            <a:extLst>
              <a:ext uri="{FF2B5EF4-FFF2-40B4-BE49-F238E27FC236}">
                <a16:creationId xmlns:a16="http://schemas.microsoft.com/office/drawing/2014/main" xmlns="" id="{E1A850BD-AFF2-46C6-9E22-9BA8AB874290}"/>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33" y="157420"/>
            <a:ext cx="11943667" cy="6700580"/>
          </a:xfrm>
          <a:prstGeom prst="rect">
            <a:avLst/>
          </a:prstGeom>
          <a:noFill/>
          <a:ln>
            <a:noFill/>
          </a:ln>
        </p:spPr>
      </p:pic>
      <p:sp>
        <p:nvSpPr>
          <p:cNvPr id="2" name="Τίτλος 1">
            <a:extLst>
              <a:ext uri="{FF2B5EF4-FFF2-40B4-BE49-F238E27FC236}">
                <a16:creationId xmlns:a16="http://schemas.microsoft.com/office/drawing/2014/main" xmlns="" id="{03D1061F-C7CE-4092-A2BE-C147508218AE}"/>
              </a:ext>
            </a:extLst>
          </p:cNvPr>
          <p:cNvSpPr>
            <a:spLocks noGrp="1"/>
          </p:cNvSpPr>
          <p:nvPr>
            <p:ph type="ctrTitle"/>
          </p:nvPr>
        </p:nvSpPr>
        <p:spPr>
          <a:xfrm>
            <a:off x="1524000" y="1122362"/>
            <a:ext cx="9144000" cy="1592558"/>
          </a:xfrm>
        </p:spPr>
        <p:txBody>
          <a:bodyPr>
            <a:noAutofit/>
          </a:bodyPr>
          <a:lstStyle/>
          <a:p>
            <a:pPr algn="ctr"/>
            <a:r>
              <a:rPr lang="el-GR" sz="4000" b="1" dirty="0">
                <a:solidFill>
                  <a:schemeClr val="tx1"/>
                </a:solidFill>
                <a:latin typeface="Comic Sans MS" panose="030F0702030302020204" pitchFamily="66" charset="0"/>
              </a:rPr>
              <a:t>Περιπτώσεις </a:t>
            </a:r>
            <a:r>
              <a:rPr lang="en-US" sz="4000" b="1" dirty="0">
                <a:solidFill>
                  <a:schemeClr val="tx1"/>
                </a:solidFill>
                <a:latin typeface="Comic Sans MS" panose="030F0702030302020204" pitchFamily="66" charset="0"/>
              </a:rPr>
              <a:t>N</a:t>
            </a:r>
            <a:r>
              <a:rPr lang="el-GR" sz="4000" b="1" dirty="0" err="1">
                <a:solidFill>
                  <a:schemeClr val="tx1"/>
                </a:solidFill>
                <a:latin typeface="Comic Sans MS" panose="030F0702030302020204" pitchFamily="66" charset="0"/>
              </a:rPr>
              <a:t>αυαγίων</a:t>
            </a:r>
            <a:r>
              <a:rPr lang="el-GR" sz="4000" b="1" dirty="0">
                <a:solidFill>
                  <a:schemeClr val="tx1"/>
                </a:solidFill>
                <a:latin typeface="Comic Sans MS" panose="030F0702030302020204" pitchFamily="66" charset="0"/>
              </a:rPr>
              <a:t> Πετρελαιοφόρων στη Μεσόγειο</a:t>
            </a:r>
            <a:r>
              <a:rPr lang="el-GR" sz="3600" b="1" dirty="0">
                <a:solidFill>
                  <a:schemeClr val="tx1"/>
                </a:solidFill>
                <a:latin typeface="Comic Sans MS" panose="030F0702030302020204" pitchFamily="66" charset="0"/>
              </a:rPr>
              <a:t>©</a:t>
            </a:r>
            <a:r>
              <a:rPr lang="el-GR" sz="4000" b="1" dirty="0">
                <a:solidFill>
                  <a:schemeClr val="tx1"/>
                </a:solidFill>
                <a:latin typeface="Comic Sans MS" panose="030F0702030302020204" pitchFamily="66" charset="0"/>
              </a:rPr>
              <a:t>, Τρόποι Αντιμετώπισης Πετρελαιοκηλίδων®</a:t>
            </a:r>
          </a:p>
        </p:txBody>
      </p:sp>
      <p:sp>
        <p:nvSpPr>
          <p:cNvPr id="3" name="Υπότιτλος 2">
            <a:extLst>
              <a:ext uri="{FF2B5EF4-FFF2-40B4-BE49-F238E27FC236}">
                <a16:creationId xmlns:a16="http://schemas.microsoft.com/office/drawing/2014/main" xmlns="" id="{6C7C25CB-8DA7-4B6D-A669-D82223A4D4BB}"/>
              </a:ext>
            </a:extLst>
          </p:cNvPr>
          <p:cNvSpPr>
            <a:spLocks noGrp="1"/>
          </p:cNvSpPr>
          <p:nvPr>
            <p:ph type="subTitle" idx="1"/>
          </p:nvPr>
        </p:nvSpPr>
        <p:spPr>
          <a:xfrm>
            <a:off x="1458012" y="3308236"/>
            <a:ext cx="9144000" cy="2427402"/>
          </a:xfrm>
        </p:spPr>
        <p:txBody>
          <a:bodyPr>
            <a:normAutofit/>
          </a:bodyPr>
          <a:lstStyle/>
          <a:p>
            <a:r>
              <a:rPr lang="el-GR" dirty="0">
                <a:solidFill>
                  <a:schemeClr val="tx1"/>
                </a:solidFill>
              </a:rPr>
              <a:t>Των </a:t>
            </a:r>
            <a:r>
              <a:rPr lang="el-GR" dirty="0" err="1">
                <a:solidFill>
                  <a:schemeClr val="tx1"/>
                </a:solidFill>
              </a:rPr>
              <a:t>μαθητΩν</a:t>
            </a:r>
            <a:r>
              <a:rPr lang="el-GR" dirty="0">
                <a:solidFill>
                  <a:schemeClr val="tx1"/>
                </a:solidFill>
              </a:rPr>
              <a:t>: </a:t>
            </a:r>
            <a:r>
              <a:rPr lang="el-GR" sz="2800" b="1" dirty="0" err="1">
                <a:solidFill>
                  <a:schemeClr val="tx1"/>
                </a:solidFill>
              </a:rPr>
              <a:t>Ιωαννη</a:t>
            </a:r>
            <a:r>
              <a:rPr lang="el-GR" sz="2800" b="1" dirty="0">
                <a:solidFill>
                  <a:schemeClr val="tx1"/>
                </a:solidFill>
              </a:rPr>
              <a:t> </a:t>
            </a:r>
            <a:r>
              <a:rPr lang="el-GR" sz="2800" b="1" dirty="0" err="1">
                <a:solidFill>
                  <a:schemeClr val="tx1"/>
                </a:solidFill>
              </a:rPr>
              <a:t>Ξαγοραρη</a:t>
            </a:r>
            <a:r>
              <a:rPr lang="el-GR" sz="2800" b="1" dirty="0">
                <a:solidFill>
                  <a:schemeClr val="tx1"/>
                </a:solidFill>
              </a:rPr>
              <a:t> </a:t>
            </a:r>
            <a:r>
              <a:rPr lang="el-GR" sz="2800" b="1" dirty="0" err="1">
                <a:solidFill>
                  <a:schemeClr val="tx1"/>
                </a:solidFill>
              </a:rPr>
              <a:t>Νανου</a:t>
            </a:r>
            <a:r>
              <a:rPr lang="el-GR" sz="2800" b="1" dirty="0">
                <a:solidFill>
                  <a:schemeClr val="tx1"/>
                </a:solidFill>
                <a:latin typeface="Comic Sans MS" panose="030F0702030302020204" pitchFamily="66" charset="0"/>
              </a:rPr>
              <a:t>©</a:t>
            </a:r>
            <a:endParaRPr lang="el-GR" sz="2800" b="1" dirty="0">
              <a:solidFill>
                <a:schemeClr val="tx1"/>
              </a:solidFill>
            </a:endParaRPr>
          </a:p>
          <a:p>
            <a:r>
              <a:rPr lang="el-GR" sz="2800" b="1" dirty="0">
                <a:solidFill>
                  <a:schemeClr val="tx1"/>
                </a:solidFill>
              </a:rPr>
              <a:t>                      </a:t>
            </a:r>
            <a:r>
              <a:rPr lang="el-GR" sz="2800" b="1" dirty="0" err="1">
                <a:solidFill>
                  <a:schemeClr val="tx1"/>
                </a:solidFill>
              </a:rPr>
              <a:t>Μιχαηλ</a:t>
            </a:r>
            <a:r>
              <a:rPr lang="el-GR" sz="2800" b="1" dirty="0">
                <a:solidFill>
                  <a:schemeClr val="tx1"/>
                </a:solidFill>
              </a:rPr>
              <a:t> </a:t>
            </a:r>
            <a:r>
              <a:rPr lang="el-GR" sz="2800" b="1" dirty="0" err="1">
                <a:solidFill>
                  <a:schemeClr val="tx1"/>
                </a:solidFill>
              </a:rPr>
              <a:t>αγγελου</a:t>
            </a:r>
            <a:r>
              <a:rPr lang="el-GR" sz="2800" b="1" dirty="0">
                <a:solidFill>
                  <a:schemeClr val="tx1"/>
                </a:solidFill>
              </a:rPr>
              <a:t> </a:t>
            </a:r>
            <a:r>
              <a:rPr lang="el-GR" sz="2800" b="1" dirty="0" err="1">
                <a:solidFill>
                  <a:schemeClr val="tx1"/>
                </a:solidFill>
              </a:rPr>
              <a:t>Χαλεντ</a:t>
            </a:r>
            <a:r>
              <a:rPr lang="el-GR" sz="2800" b="1" dirty="0">
                <a:solidFill>
                  <a:schemeClr val="tx1"/>
                </a:solidFill>
                <a:latin typeface="Comic Sans MS" panose="030F0702030302020204" pitchFamily="66" charset="0"/>
              </a:rPr>
              <a:t>®</a:t>
            </a:r>
            <a:endParaRPr lang="el-GR" sz="2800" b="1" dirty="0">
              <a:solidFill>
                <a:schemeClr val="tx1"/>
              </a:solidFill>
            </a:endParaRPr>
          </a:p>
          <a:p>
            <a:pPr algn="r"/>
            <a:r>
              <a:rPr lang="el-GR" sz="2000" dirty="0" err="1" smtClean="0">
                <a:solidFill>
                  <a:schemeClr val="tx1"/>
                </a:solidFill>
              </a:rPr>
              <a:t>ΤΑξη</a:t>
            </a:r>
            <a:r>
              <a:rPr lang="el-GR" sz="2000" dirty="0" smtClean="0">
                <a:solidFill>
                  <a:schemeClr val="tx1"/>
                </a:solidFill>
              </a:rPr>
              <a:t>: Β5</a:t>
            </a:r>
          </a:p>
          <a:p>
            <a:pPr algn="r"/>
            <a:endParaRPr lang="el-GR" sz="2000" dirty="0" smtClean="0">
              <a:solidFill>
                <a:schemeClr val="tx1"/>
              </a:solidFill>
            </a:endParaRPr>
          </a:p>
          <a:p>
            <a:endParaRPr lang="el-GR" sz="1200" dirty="0"/>
          </a:p>
          <a:p>
            <a:endParaRPr lang="el-GR" dirty="0"/>
          </a:p>
        </p:txBody>
      </p:sp>
    </p:spTree>
    <p:extLst>
      <p:ext uri="{BB962C8B-B14F-4D97-AF65-F5344CB8AC3E}">
        <p14:creationId xmlns:p14="http://schemas.microsoft.com/office/powerpoint/2010/main" xmlns="" val="47947365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0511" y="389218"/>
            <a:ext cx="5945189" cy="1400530"/>
          </a:xfrm>
        </p:spPr>
        <p:txBody>
          <a:bodyPr/>
          <a:lstStyle/>
          <a:p>
            <a:pPr algn="ctr"/>
            <a:r>
              <a:rPr lang="en-US" b="1" dirty="0"/>
              <a:t>4. </a:t>
            </a:r>
            <a:r>
              <a:rPr lang="el-GR" b="1" dirty="0"/>
              <a:t>Ισπανία </a:t>
            </a:r>
            <a:r>
              <a:rPr lang="en-US" b="1" dirty="0"/>
              <a:t>“Aegean See” </a:t>
            </a:r>
            <a:r>
              <a:rPr lang="el-GR" b="1" dirty="0"/>
              <a:t>-1992-</a:t>
            </a:r>
            <a:endParaRPr lang="el-GR" dirty="0"/>
          </a:p>
        </p:txBody>
      </p:sp>
      <p:pic>
        <p:nvPicPr>
          <p:cNvPr id="4" name="Θέση περιεχομένου 3" descr="Oil tanker Aegean Sea - Biopulcher SL">
            <a:extLst>
              <a:ext uri="{FF2B5EF4-FFF2-40B4-BE49-F238E27FC236}">
                <a16:creationId xmlns:a16="http://schemas.microsoft.com/office/drawing/2014/main" xmlns="" id="{A97CD04E-026F-4D33-B9B2-391F1B38F520}"/>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134938"/>
            <a:ext cx="5988799" cy="3408362"/>
          </a:xfrm>
          <a:prstGeom prst="rect">
            <a:avLst/>
          </a:prstGeom>
          <a:noFill/>
          <a:ln>
            <a:noFill/>
          </a:ln>
        </p:spPr>
      </p:pic>
      <p:sp>
        <p:nvSpPr>
          <p:cNvPr id="5" name="Ορθογώνιο 4"/>
          <p:cNvSpPr/>
          <p:nvPr/>
        </p:nvSpPr>
        <p:spPr>
          <a:xfrm>
            <a:off x="290511" y="1939836"/>
            <a:ext cx="5233989" cy="1938992"/>
          </a:xfrm>
          <a:prstGeom prst="rect">
            <a:avLst/>
          </a:prstGeom>
        </p:spPr>
        <p:txBody>
          <a:bodyPr wrap="square">
            <a:spAutoFit/>
          </a:bodyPr>
          <a:lstStyle/>
          <a:p>
            <a:pPr marL="285750" indent="-285750">
              <a:buFont typeface="Wingdings" panose="05000000000000000000" pitchFamily="2" charset="2"/>
              <a:buChar char="Ø"/>
            </a:pPr>
            <a:r>
              <a:rPr lang="el-GR" sz="2000" dirty="0"/>
              <a:t>Το χυμένο πετρέλαιο περιορίστηκε με τη χρήση βραχιόνων, </a:t>
            </a:r>
            <a:r>
              <a:rPr lang="en-US" sz="2000" dirty="0"/>
              <a:t>skimmers </a:t>
            </a:r>
            <a:r>
              <a:rPr lang="el-GR" sz="2000" dirty="0"/>
              <a:t>&amp; αντλιών</a:t>
            </a:r>
          </a:p>
          <a:p>
            <a:pPr marL="285750" indent="-285750">
              <a:buFont typeface="Wingdings" panose="05000000000000000000" pitchFamily="2" charset="2"/>
              <a:buChar char="Ø"/>
            </a:pPr>
            <a:r>
              <a:rPr lang="el-GR" sz="2000" dirty="0"/>
              <a:t>Για το πλοίο πάνω από το νερό χρησιμοποιήθηκαν αντλίες αποστράγγισης των ανέπαφων δεξαμενών</a:t>
            </a:r>
          </a:p>
        </p:txBody>
      </p:sp>
      <p:sp>
        <p:nvSpPr>
          <p:cNvPr id="6" name="Ορθογώνιο 5"/>
          <p:cNvSpPr/>
          <p:nvPr/>
        </p:nvSpPr>
        <p:spPr>
          <a:xfrm>
            <a:off x="290512" y="4101574"/>
            <a:ext cx="11565687" cy="2831544"/>
          </a:xfrm>
          <a:prstGeom prst="rect">
            <a:avLst/>
          </a:prstGeom>
        </p:spPr>
        <p:txBody>
          <a:bodyPr wrap="square">
            <a:spAutoFit/>
          </a:bodyPr>
          <a:lstStyle/>
          <a:p>
            <a:pPr marL="285750" indent="-285750">
              <a:buFont typeface="Wingdings" panose="05000000000000000000" pitchFamily="2" charset="2"/>
              <a:buChar char="Ø"/>
            </a:pPr>
            <a:r>
              <a:rPr lang="el-GR" sz="2000" dirty="0"/>
              <a:t>Το πλοίο μετά πήρε φωτιά </a:t>
            </a:r>
            <a:r>
              <a:rPr lang="el-GR" sz="2000" dirty="0">
                <a:sym typeface="Wingdings" panose="05000000000000000000" pitchFamily="2" charset="2"/>
              </a:rPr>
              <a:t> έκαιγε 5 ημέρες  οι κάτοικοι απομακρύνθηκαν</a:t>
            </a:r>
            <a:endParaRPr lang="el-GR" sz="2000" dirty="0"/>
          </a:p>
          <a:p>
            <a:pPr marL="285750" indent="-285750">
              <a:buFont typeface="Wingdings" panose="05000000000000000000" pitchFamily="2" charset="2"/>
              <a:buChar char="Ø"/>
            </a:pPr>
            <a:r>
              <a:rPr lang="el-GR" sz="2000" dirty="0"/>
              <a:t>Το πετρέλαιο παρασύρθηκε από τα ισχυρά ρεύματα που δημιουργούσε ο άνεμος (έως &amp; 300 χιλιόμετρα  ακτογραμμής)</a:t>
            </a:r>
            <a:r>
              <a:rPr lang="el-GR" sz="2000" dirty="0">
                <a:sym typeface="Wingdings" panose="05000000000000000000" pitchFamily="2" charset="2"/>
              </a:rPr>
              <a:t> </a:t>
            </a:r>
          </a:p>
          <a:p>
            <a:pPr marL="285750" indent="-285750">
              <a:buFont typeface="Wingdings" panose="05000000000000000000" pitchFamily="2" charset="2"/>
              <a:buChar char="Ø"/>
            </a:pPr>
            <a:r>
              <a:rPr lang="el-GR" sz="2000" dirty="0">
                <a:sym typeface="Wingdings" panose="05000000000000000000" pitchFamily="2" charset="2"/>
              </a:rPr>
              <a:t>Η θαλάσσια ζωή κατά μήκος της ακτής επηρεάστηκε και προκλήθηκαν ανυπολόγιστες ζημιές:</a:t>
            </a:r>
          </a:p>
          <a:p>
            <a:pPr marL="742950" lvl="1" indent="-285750">
              <a:buFont typeface="Wingdings" panose="05000000000000000000" pitchFamily="2" charset="2"/>
              <a:buChar char="Ø"/>
            </a:pPr>
            <a:r>
              <a:rPr lang="el-GR" sz="2000" dirty="0"/>
              <a:t>στο οικοσύστημα</a:t>
            </a:r>
          </a:p>
          <a:p>
            <a:pPr marL="742950" lvl="1" indent="-285750">
              <a:buFont typeface="Wingdings" panose="05000000000000000000" pitchFamily="2" charset="2"/>
              <a:buChar char="Ø"/>
            </a:pPr>
            <a:r>
              <a:rPr lang="el-GR" sz="2000" dirty="0"/>
              <a:t>στην αλιεία και</a:t>
            </a:r>
          </a:p>
          <a:p>
            <a:pPr marL="742950" lvl="1" indent="-285750">
              <a:buFont typeface="Wingdings" panose="05000000000000000000" pitchFamily="2" charset="2"/>
              <a:buChar char="Ø"/>
            </a:pPr>
            <a:r>
              <a:rPr lang="el-GR" sz="2000" dirty="0"/>
              <a:t>στην τουριστική βιομηχανία</a:t>
            </a:r>
          </a:p>
          <a:p>
            <a:endParaRPr lang="el-GR" dirty="0"/>
          </a:p>
        </p:txBody>
      </p:sp>
    </p:spTree>
    <p:extLst>
      <p:ext uri="{BB962C8B-B14F-4D97-AF65-F5344CB8AC3E}">
        <p14:creationId xmlns:p14="http://schemas.microsoft.com/office/powerpoint/2010/main" xmlns="" val="38541229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6E47D4E-BA5A-4400-9A87-827B2E017F33}"/>
              </a:ext>
            </a:extLst>
          </p:cNvPr>
          <p:cNvSpPr>
            <a:spLocks noGrp="1"/>
          </p:cNvSpPr>
          <p:nvPr>
            <p:ph type="title"/>
          </p:nvPr>
        </p:nvSpPr>
        <p:spPr>
          <a:xfrm>
            <a:off x="492125" y="208492"/>
            <a:ext cx="11010899" cy="988936"/>
          </a:xfrm>
        </p:spPr>
        <p:txBody>
          <a:bodyPr/>
          <a:lstStyle/>
          <a:p>
            <a:pPr algn="ctr"/>
            <a:r>
              <a:rPr lang="en-US" b="1" dirty="0"/>
              <a:t>5. </a:t>
            </a:r>
            <a:r>
              <a:rPr lang="el-GR" b="1" dirty="0" err="1"/>
              <a:t>Πύλος</a:t>
            </a:r>
            <a:r>
              <a:rPr lang="el-GR" b="1" dirty="0"/>
              <a:t> – Όρμος </a:t>
            </a:r>
            <a:r>
              <a:rPr lang="el-GR" b="1" dirty="0" err="1"/>
              <a:t>Ναυαρίνου</a:t>
            </a:r>
            <a:r>
              <a:rPr lang="el-GR" b="1" dirty="0"/>
              <a:t>:</a:t>
            </a:r>
            <a:r>
              <a:rPr lang="en-US" b="1" dirty="0"/>
              <a:t>“Iliad” </a:t>
            </a:r>
            <a:endParaRPr lang="el-GR" b="1" dirty="0"/>
          </a:p>
        </p:txBody>
      </p:sp>
      <p:pic>
        <p:nvPicPr>
          <p:cNvPr id="7" name="Θέση περιεχομένου 4" descr="Τα μεγάλα ατυχήματα που «μαύρισαν» τις ελληνικές θάλασσες - ECOPRESS">
            <a:extLst>
              <a:ext uri="{FF2B5EF4-FFF2-40B4-BE49-F238E27FC236}">
                <a16:creationId xmlns:a16="http://schemas.microsoft.com/office/drawing/2014/main" xmlns="" id="{AF4A2EFA-497F-404F-8CDD-621563ABB17F}"/>
              </a:ext>
            </a:extLst>
          </p:cNvPr>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9462" y="2489011"/>
            <a:ext cx="5157787" cy="2269426"/>
          </a:xfrm>
          <a:prstGeom prst="rect">
            <a:avLst/>
          </a:prstGeom>
          <a:noFill/>
          <a:ln>
            <a:noFill/>
          </a:ln>
        </p:spPr>
      </p:pic>
      <p:pic>
        <p:nvPicPr>
          <p:cNvPr id="8" name="Θέση περιεχομένου 7" descr="Πύλος - Νavarino: Ναυάγιο Γιάλοβας">
            <a:extLst>
              <a:ext uri="{FF2B5EF4-FFF2-40B4-BE49-F238E27FC236}">
                <a16:creationId xmlns:a16="http://schemas.microsoft.com/office/drawing/2014/main" xmlns="" id="{77F18D64-FD7A-4F29-A9AB-DE196EBBCE50}"/>
              </a:ext>
            </a:extLst>
          </p:cNvPr>
          <p:cNvPicPr>
            <a:picLocks noGrp="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3744" y="2489011"/>
            <a:ext cx="2857500" cy="1905000"/>
          </a:xfrm>
          <a:prstGeom prst="rect">
            <a:avLst/>
          </a:prstGeom>
          <a:noFill/>
          <a:ln>
            <a:noFill/>
          </a:ln>
        </p:spPr>
      </p:pic>
      <p:sp>
        <p:nvSpPr>
          <p:cNvPr id="9" name="Ορθογώνιο 8">
            <a:extLst>
              <a:ext uri="{FF2B5EF4-FFF2-40B4-BE49-F238E27FC236}">
                <a16:creationId xmlns:a16="http://schemas.microsoft.com/office/drawing/2014/main" xmlns="" id="{53233401-26B3-45EE-903A-C4CB26EA3843}"/>
              </a:ext>
            </a:extLst>
          </p:cNvPr>
          <p:cNvSpPr/>
          <p:nvPr/>
        </p:nvSpPr>
        <p:spPr>
          <a:xfrm>
            <a:off x="7093744" y="1251064"/>
            <a:ext cx="2861681" cy="923330"/>
          </a:xfrm>
          <a:prstGeom prst="rect">
            <a:avLst/>
          </a:prstGeom>
          <a:noFill/>
        </p:spPr>
        <p:txBody>
          <a:bodyPr wrap="none" lIns="91440" tIns="45720" rIns="91440" bIns="45720">
            <a:spAutoFit/>
          </a:bodyPr>
          <a:lstStyle/>
          <a:p>
            <a:pPr algn="ctr"/>
            <a:r>
              <a:rPr lang="el-GR"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Σήμερα</a:t>
            </a:r>
            <a:r>
              <a:rPr lang="el-G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l-G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Ορθογώνιο 9">
            <a:extLst>
              <a:ext uri="{FF2B5EF4-FFF2-40B4-BE49-F238E27FC236}">
                <a16:creationId xmlns:a16="http://schemas.microsoft.com/office/drawing/2014/main" xmlns="" id="{7C1C33D0-44C5-45E0-8DD6-CE4C87EF98C2}"/>
              </a:ext>
            </a:extLst>
          </p:cNvPr>
          <p:cNvSpPr/>
          <p:nvPr/>
        </p:nvSpPr>
        <p:spPr>
          <a:xfrm>
            <a:off x="804863" y="1328009"/>
            <a:ext cx="4668265" cy="769441"/>
          </a:xfrm>
          <a:prstGeom prst="rect">
            <a:avLst/>
          </a:prstGeom>
          <a:noFill/>
        </p:spPr>
        <p:txBody>
          <a:bodyPr wrap="none" lIns="91440" tIns="45720" rIns="91440" bIns="45720">
            <a:spAutoFit/>
          </a:bodyPr>
          <a:lstStyle/>
          <a:p>
            <a:pPr algn="ctr"/>
            <a:r>
              <a:rPr lang="el-GR"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Οκτώβριος 1993</a:t>
            </a:r>
          </a:p>
        </p:txBody>
      </p:sp>
      <p:sp>
        <p:nvSpPr>
          <p:cNvPr id="3" name="Ορθογώνιο 2"/>
          <p:cNvSpPr/>
          <p:nvPr/>
        </p:nvSpPr>
        <p:spPr>
          <a:xfrm>
            <a:off x="757046" y="5073054"/>
            <a:ext cx="10841038" cy="1631216"/>
          </a:xfrm>
          <a:prstGeom prst="rect">
            <a:avLst/>
          </a:prstGeom>
        </p:spPr>
        <p:txBody>
          <a:bodyPr wrap="square">
            <a:spAutoFit/>
          </a:bodyPr>
          <a:lstStyle/>
          <a:p>
            <a:r>
              <a:rPr lang="el-GR" sz="2000" dirty="0"/>
              <a:t>Προκάλεσε ζημίες:</a:t>
            </a:r>
          </a:p>
          <a:p>
            <a:pPr marL="285750" indent="-285750">
              <a:buFont typeface="Wingdings" panose="05000000000000000000" pitchFamily="2" charset="2"/>
              <a:buChar char="Ø"/>
            </a:pPr>
            <a:r>
              <a:rPr lang="el-GR" sz="2000" b="1" dirty="0"/>
              <a:t>στις ιχθυοκαλλιέργειες </a:t>
            </a:r>
            <a:r>
              <a:rPr lang="el-GR" sz="2000" dirty="0"/>
              <a:t>του όρμου του </a:t>
            </a:r>
            <a:r>
              <a:rPr lang="el-GR" sz="2000" b="1" dirty="0" err="1"/>
              <a:t>Ναυαρίνου</a:t>
            </a:r>
            <a:r>
              <a:rPr lang="el-GR" sz="2000" dirty="0"/>
              <a:t> που εκτιμώνται σε 1,5 δισ. Δραχμές, (περίπου 4,5 εκατομμύρια ευρώ)</a:t>
            </a:r>
          </a:p>
          <a:p>
            <a:pPr marL="285750" indent="-285750">
              <a:buFont typeface="Wingdings" panose="05000000000000000000" pitchFamily="2" charset="2"/>
              <a:buChar char="Ø"/>
            </a:pPr>
            <a:r>
              <a:rPr lang="el-GR" sz="2000" dirty="0"/>
              <a:t>στην </a:t>
            </a:r>
            <a:r>
              <a:rPr lang="el-GR" sz="2000" b="1" dirty="0"/>
              <a:t>παράκτια αλιεία </a:t>
            </a:r>
            <a:r>
              <a:rPr lang="el-GR" sz="2000" dirty="0"/>
              <a:t>και </a:t>
            </a:r>
          </a:p>
          <a:p>
            <a:pPr marL="285750" indent="-285750">
              <a:buFont typeface="Wingdings" panose="05000000000000000000" pitchFamily="2" charset="2"/>
              <a:buChar char="Ø"/>
            </a:pPr>
            <a:r>
              <a:rPr lang="el-GR" sz="2000" dirty="0"/>
              <a:t>στον </a:t>
            </a:r>
            <a:r>
              <a:rPr lang="el-GR" sz="2000" b="1" dirty="0"/>
              <a:t>τουρισμό</a:t>
            </a:r>
            <a:r>
              <a:rPr lang="el-GR" dirty="0"/>
              <a:t>.</a:t>
            </a:r>
          </a:p>
        </p:txBody>
      </p:sp>
    </p:spTree>
    <p:extLst>
      <p:ext uri="{BB962C8B-B14F-4D97-AF65-F5344CB8AC3E}">
        <p14:creationId xmlns:p14="http://schemas.microsoft.com/office/powerpoint/2010/main" xmlns="" val="20498246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4" presetClass="emph" presetSubtype="0" fill="hold" grpId="0" nodeType="clickEffect">
                                  <p:stCondLst>
                                    <p:cond delay="0"/>
                                  </p:stCondLst>
                                  <p:iterate type="lt">
                                    <p:tmPct val="10000"/>
                                  </p:iterate>
                                  <p:childTnLst>
                                    <p:animMotion origin="layout" path="M 0.0 0.0 L 0.0 -0.07213" pathEditMode="relative" ptsTypes="">
                                      <p:cBhvr>
                                        <p:cTn id="29" dur="250" accel="50000" decel="50000" autoRev="1" fill="hold">
                                          <p:stCondLst>
                                            <p:cond delay="0"/>
                                          </p:stCondLst>
                                        </p:cTn>
                                        <p:tgtEl>
                                          <p:spTgt spid="3"/>
                                        </p:tgtEl>
                                        <p:attrNameLst>
                                          <p:attrName>ppt_x</p:attrName>
                                          <p:attrName>ppt_y</p:attrName>
                                        </p:attrNameLst>
                                      </p:cBhvr>
                                    </p:animMotion>
                                    <p:animRot by="1500000">
                                      <p:cBhvr>
                                        <p:cTn id="30" dur="125" fill="hold">
                                          <p:stCondLst>
                                            <p:cond delay="0"/>
                                          </p:stCondLst>
                                        </p:cTn>
                                        <p:tgtEl>
                                          <p:spTgt spid="3"/>
                                        </p:tgtEl>
                                        <p:attrNameLst>
                                          <p:attrName>r</p:attrName>
                                        </p:attrNameLst>
                                      </p:cBhvr>
                                    </p:animRot>
                                    <p:animRot by="-1500000">
                                      <p:cBhvr>
                                        <p:cTn id="31" dur="125" fill="hold">
                                          <p:stCondLst>
                                            <p:cond delay="125"/>
                                          </p:stCondLst>
                                        </p:cTn>
                                        <p:tgtEl>
                                          <p:spTgt spid="3"/>
                                        </p:tgtEl>
                                        <p:attrNameLst>
                                          <p:attrName>r</p:attrName>
                                        </p:attrNameLst>
                                      </p:cBhvr>
                                    </p:animRot>
                                    <p:animRot by="-1500000">
                                      <p:cBhvr>
                                        <p:cTn id="32" dur="125" fill="hold">
                                          <p:stCondLst>
                                            <p:cond delay="250"/>
                                          </p:stCondLst>
                                        </p:cTn>
                                        <p:tgtEl>
                                          <p:spTgt spid="3"/>
                                        </p:tgtEl>
                                        <p:attrNameLst>
                                          <p:attrName>r</p:attrName>
                                        </p:attrNameLst>
                                      </p:cBhvr>
                                    </p:animRot>
                                    <p:animRot by="1500000">
                                      <p:cBhvr>
                                        <p:cTn id="33"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    Αντιμετώπιση της ρύπανσης από        πετρελαιοκηλίδες</a:t>
            </a:r>
          </a:p>
        </p:txBody>
      </p:sp>
      <p:sp>
        <p:nvSpPr>
          <p:cNvPr id="3" name="Θέση περιεχομένου 2"/>
          <p:cNvSpPr>
            <a:spLocks noGrp="1"/>
          </p:cNvSpPr>
          <p:nvPr>
            <p:ph sz="half" idx="1"/>
          </p:nvPr>
        </p:nvSpPr>
        <p:spPr/>
        <p:txBody>
          <a:bodyPr/>
          <a:lstStyle/>
          <a:p>
            <a:pPr marL="0" indent="0">
              <a:buNone/>
            </a:pPr>
            <a:r>
              <a:rPr lang="el-GR" dirty="0"/>
              <a:t>Για την αντιμετώπιση της πετρελαιοκηλίδας υπάρχουν οκτώ τρόποι: </a:t>
            </a:r>
          </a:p>
          <a:p>
            <a:pPr>
              <a:buFont typeface="Wingdings" panose="05000000000000000000" pitchFamily="2" charset="2"/>
              <a:buChar char="Ø"/>
            </a:pPr>
            <a:r>
              <a:rPr lang="el-GR" dirty="0"/>
              <a:t>Ο μηχανικός καθαρισμός</a:t>
            </a:r>
          </a:p>
          <a:p>
            <a:pPr>
              <a:buFont typeface="Wingdings" panose="05000000000000000000" pitchFamily="2" charset="2"/>
              <a:buChar char="Ø"/>
            </a:pPr>
            <a:r>
              <a:rPr lang="el-GR" dirty="0"/>
              <a:t>Σκάφη περισυλλογής</a:t>
            </a:r>
          </a:p>
          <a:p>
            <a:pPr>
              <a:buFont typeface="Wingdings" panose="05000000000000000000" pitchFamily="2" charset="2"/>
              <a:buChar char="Ø"/>
            </a:pPr>
            <a:r>
              <a:rPr lang="el-GR" dirty="0"/>
              <a:t>Μαρκάρισμα</a:t>
            </a:r>
          </a:p>
          <a:p>
            <a:pPr>
              <a:buFont typeface="Wingdings" panose="05000000000000000000" pitchFamily="2" charset="2"/>
              <a:buChar char="Ø"/>
            </a:pPr>
            <a:r>
              <a:rPr lang="el-GR" dirty="0"/>
              <a:t>Ο χημικός καθαρισμός </a:t>
            </a:r>
          </a:p>
          <a:p>
            <a:pPr>
              <a:buFont typeface="Wingdings" panose="05000000000000000000" pitchFamily="2" charset="2"/>
              <a:buChar char="Ø"/>
            </a:pPr>
            <a:r>
              <a:rPr lang="el-GR" dirty="0"/>
              <a:t>Επιτόπια καύση</a:t>
            </a:r>
          </a:p>
          <a:p>
            <a:pPr>
              <a:buFont typeface="Wingdings" panose="05000000000000000000" pitchFamily="2" charset="2"/>
              <a:buChar char="Ø"/>
            </a:pPr>
            <a:r>
              <a:rPr lang="el-GR" dirty="0"/>
              <a:t>Χρήση βακτηρίων</a:t>
            </a:r>
          </a:p>
          <a:p>
            <a:pPr>
              <a:buFont typeface="Wingdings" panose="05000000000000000000" pitchFamily="2" charset="2"/>
              <a:buChar char="Ø"/>
            </a:pPr>
            <a:r>
              <a:rPr lang="el-GR" dirty="0"/>
              <a:t>Πετρελαιοσυλλέκτες </a:t>
            </a:r>
            <a:r>
              <a:rPr lang="en-US" dirty="0"/>
              <a:t> Skimmers</a:t>
            </a:r>
            <a:endParaRPr lang="el-GR" dirty="0"/>
          </a:p>
          <a:p>
            <a:pPr>
              <a:buFont typeface="Wingdings" panose="05000000000000000000" pitchFamily="2" charset="2"/>
              <a:buChar char="Ø"/>
            </a:pPr>
            <a:r>
              <a:rPr lang="el-GR" dirty="0"/>
              <a:t>Απορροφητικά υλικά </a:t>
            </a:r>
          </a:p>
        </p:txBody>
      </p:sp>
      <p:pic>
        <p:nvPicPr>
          <p:cNvPr id="7" name="Θέση περιεχομένου 6" descr="http://5dim-pyrgou.ilei.sch.gr/sea_web/photo/html_photo/braer2_rip.jpg"/>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38976" y="1611186"/>
            <a:ext cx="4779264" cy="4645152"/>
          </a:xfrm>
          <a:prstGeom prst="rect">
            <a:avLst/>
          </a:prstGeom>
          <a:noFill/>
          <a:ln>
            <a:noFill/>
          </a:ln>
        </p:spPr>
      </p:pic>
    </p:spTree>
    <p:extLst>
      <p:ext uri="{BB962C8B-B14F-4D97-AF65-F5344CB8AC3E}">
        <p14:creationId xmlns:p14="http://schemas.microsoft.com/office/powerpoint/2010/main" xmlns="" val="1013823927"/>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7" presetClass="emph" presetSubtype="2" fill="hold" nodeType="clickEffect">
                                  <p:stCondLst>
                                    <p:cond delay="0"/>
                                  </p:stCondLst>
                                  <p:childTnLst>
                                    <p:animClr clrSpc="rgb" dir="cw">
                                      <p:cBhvr>
                                        <p:cTn id="75" dur="2000" fill="hold"/>
                                        <p:tgtEl>
                                          <p:spTgt spid="3"/>
                                        </p:tgtEl>
                                        <p:attrNameLst>
                                          <p:attrName>stroke.color</p:attrName>
                                        </p:attrNameLst>
                                      </p:cBhvr>
                                      <p:to>
                                        <a:schemeClr val="accent2"/>
                                      </p:to>
                                    </p:animClr>
                                    <p:set>
                                      <p:cBhvr>
                                        <p:cTn id="76" dur="2000" fill="hold"/>
                                        <p:tgtEl>
                                          <p:spTgt spid="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4" descr="https://4.bp.blogspot.com/-AOnYN-BnYQ4/Vu1wqCPk3mI/AAAAAAAAAJ4/9zRHCdmGKXsmAuMRNtASY1bT0PEABcg_Q/s320/150521084546-02-ca-oil-spill-0521-super-169.jpg">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176039" y="3942080"/>
            <a:ext cx="4683856" cy="2742374"/>
          </a:xfrm>
          <a:prstGeom prst="rect">
            <a:avLst/>
          </a:prstGeom>
          <a:noFill/>
          <a:ln>
            <a:noFill/>
          </a:ln>
        </p:spPr>
      </p:pic>
      <p:sp>
        <p:nvSpPr>
          <p:cNvPr id="2" name="Τίτλος 1"/>
          <p:cNvSpPr>
            <a:spLocks noGrp="1"/>
          </p:cNvSpPr>
          <p:nvPr>
            <p:ph type="title"/>
          </p:nvPr>
        </p:nvSpPr>
        <p:spPr>
          <a:xfrm>
            <a:off x="392110" y="127598"/>
            <a:ext cx="6161089" cy="898562"/>
          </a:xfrm>
        </p:spPr>
        <p:txBody>
          <a:bodyPr/>
          <a:lstStyle/>
          <a:p>
            <a:r>
              <a:rPr lang="el-GR" sz="3600" b="1" dirty="0"/>
              <a:t>1. Μηχανικός</a:t>
            </a:r>
            <a:r>
              <a:rPr lang="en-US" sz="3600" b="1" dirty="0"/>
              <a:t> </a:t>
            </a:r>
            <a:r>
              <a:rPr lang="el-GR" sz="3600" b="1" dirty="0"/>
              <a:t>καθαρισμός</a:t>
            </a:r>
            <a:endParaRPr lang="el-GR" sz="3600" dirty="0"/>
          </a:p>
        </p:txBody>
      </p:sp>
      <p:sp>
        <p:nvSpPr>
          <p:cNvPr id="5" name="Θέση κειμένου 4"/>
          <p:cNvSpPr>
            <a:spLocks noGrp="1"/>
          </p:cNvSpPr>
          <p:nvPr>
            <p:ph type="body" sz="quarter" idx="3"/>
          </p:nvPr>
        </p:nvSpPr>
        <p:spPr/>
        <p:txBody>
          <a:bodyPr>
            <a:normAutofit/>
          </a:bodyPr>
          <a:lstStyle/>
          <a:p>
            <a:r>
              <a:rPr lang="el-GR" dirty="0"/>
              <a:t> </a:t>
            </a:r>
          </a:p>
        </p:txBody>
      </p:sp>
      <p:sp>
        <p:nvSpPr>
          <p:cNvPr id="6" name="Θέση περιεχομένου 5"/>
          <p:cNvSpPr>
            <a:spLocks noGrp="1"/>
          </p:cNvSpPr>
          <p:nvPr>
            <p:ph sz="quarter" idx="4"/>
          </p:nvPr>
        </p:nvSpPr>
        <p:spPr>
          <a:xfrm>
            <a:off x="392110" y="1026161"/>
            <a:ext cx="6018850" cy="5537200"/>
          </a:xfrm>
        </p:spPr>
        <p:txBody>
          <a:bodyPr>
            <a:normAutofit fontScale="92500" lnSpcReduction="10000"/>
          </a:bodyPr>
          <a:lstStyle/>
          <a:p>
            <a:pPr marL="0" indent="0">
              <a:buNone/>
            </a:pPr>
            <a:endParaRPr lang="el-GR" dirty="0"/>
          </a:p>
          <a:p>
            <a:pPr>
              <a:buFont typeface="Wingdings" panose="05000000000000000000" pitchFamily="2" charset="2"/>
              <a:buChar char="Ø"/>
            </a:pPr>
            <a:r>
              <a:rPr lang="el-GR" dirty="0"/>
              <a:t>Βασίζεται στον μηχανικό διαχωρισμό του πετρελαίου από την επιφάνεια της θάλασσας με απομάκρυνση του νερού και επαναχρησιμοποίηση του πετρελαίου. </a:t>
            </a:r>
          </a:p>
          <a:p>
            <a:pPr>
              <a:buFont typeface="Wingdings" panose="05000000000000000000" pitchFamily="2" charset="2"/>
              <a:buChar char="Ø"/>
            </a:pPr>
            <a:r>
              <a:rPr lang="el-GR" dirty="0"/>
              <a:t>Προτιμάται σε παράκτιες περιοχές και όταν η θάλασσα είναι ήρεμη. </a:t>
            </a:r>
          </a:p>
          <a:p>
            <a:pPr>
              <a:buFont typeface="Wingdings" panose="05000000000000000000" pitchFamily="2" charset="2"/>
              <a:buChar char="Ø"/>
            </a:pPr>
            <a:r>
              <a:rPr lang="el-GR" dirty="0"/>
              <a:t>Πλωτά φράγματα περιορίζουν την κίνηση της πετρελαιοκηλίδας για να μην εξαπλωθεί, με αποτέλεσμα τον διαχωρισμό του πετρελαίου από το νερό.  </a:t>
            </a:r>
          </a:p>
          <a:p>
            <a:pPr>
              <a:buFont typeface="Wingdings" panose="05000000000000000000" pitchFamily="2" charset="2"/>
              <a:buChar char="Ø"/>
            </a:pPr>
            <a:r>
              <a:rPr lang="el-GR" dirty="0"/>
              <a:t>Πολλές φορές αυτά τα φράγματα έχουν την ικανότητα απορρόφησης σημαντικών ποσοτήτων πετρελαίου</a:t>
            </a:r>
            <a:r>
              <a:rPr lang="en-US" dirty="0"/>
              <a:t>.</a:t>
            </a:r>
            <a:r>
              <a:rPr lang="el-GR" dirty="0"/>
              <a:t> Αφού εγκλωβιστεί η πετρελαιοκηλίδα και εφόσον είναι μικρή, μπορεί να συλλεχτεί  από την επιφάνεια της θάλασσας με την χρήση μιας μεταφορικής ταινίας  που ρουφά το υλικό στην επιφάνειά της. </a:t>
            </a:r>
          </a:p>
          <a:p>
            <a:pPr>
              <a:buFont typeface="Wingdings" panose="05000000000000000000" pitchFamily="2" charset="2"/>
              <a:buChar char="Ø"/>
            </a:pPr>
            <a:r>
              <a:rPr lang="el-GR" dirty="0"/>
              <a:t>Στις μεγάλες πετρελαιοκηλίδες είναι επιτακτική η χρήση ειδικών πλοίων τα οποία κινούνται σε αντίθετη κατεύθυνση με αυτή της πετρελαιοκηλίδας.</a:t>
            </a:r>
          </a:p>
        </p:txBody>
      </p:sp>
      <p:pic>
        <p:nvPicPr>
          <p:cNvPr id="10" name="Θέση περιεχομένου 9" descr="Ελληνικό» υλικό καθαρισμού πετρελαιοκηλίδων - Ειδήσεις - νέα - Το Βήμα  Online"/>
          <p:cNvPicPr>
            <a:picLocks noGrp="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199" y="203200"/>
            <a:ext cx="5306695" cy="3454400"/>
          </a:xfrm>
          <a:prstGeom prst="rect">
            <a:avLst/>
          </a:prstGeom>
          <a:noFill/>
          <a:ln>
            <a:noFill/>
          </a:ln>
        </p:spPr>
      </p:pic>
    </p:spTree>
    <p:extLst>
      <p:ext uri="{BB962C8B-B14F-4D97-AF65-F5344CB8AC3E}">
        <p14:creationId xmlns:p14="http://schemas.microsoft.com/office/powerpoint/2010/main" xmlns="" val="17033725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7278689" cy="888402"/>
          </a:xfrm>
        </p:spPr>
        <p:txBody>
          <a:bodyPr/>
          <a:lstStyle/>
          <a:p>
            <a:r>
              <a:rPr lang="el-GR" b="1" dirty="0"/>
              <a:t>2. Σκάφη Περισυλλογής</a:t>
            </a:r>
          </a:p>
        </p:txBody>
      </p:sp>
      <p:sp>
        <p:nvSpPr>
          <p:cNvPr id="3" name="Θέση κειμένου 2"/>
          <p:cNvSpPr>
            <a:spLocks noGrp="1"/>
          </p:cNvSpPr>
          <p:nvPr>
            <p:ph type="body" idx="1"/>
          </p:nvPr>
        </p:nvSpPr>
        <p:spPr>
          <a:xfrm>
            <a:off x="304801" y="1412240"/>
            <a:ext cx="5222240" cy="2275840"/>
          </a:xfrm>
        </p:spPr>
        <p:txBody>
          <a:bodyPr/>
          <a:lstStyle/>
          <a:p>
            <a:r>
              <a:rPr lang="el-GR" dirty="0">
                <a:solidFill>
                  <a:schemeClr val="tx1"/>
                </a:solidFill>
              </a:rPr>
              <a:t>Τα σκάφη περισυλλογής (</a:t>
            </a:r>
            <a:r>
              <a:rPr lang="el-GR" dirty="0" err="1">
                <a:solidFill>
                  <a:schemeClr val="tx1"/>
                </a:solidFill>
              </a:rPr>
              <a:t>skimmers</a:t>
            </a:r>
            <a:r>
              <a:rPr lang="el-GR" dirty="0">
                <a:solidFill>
                  <a:schemeClr val="tx1"/>
                </a:solidFill>
              </a:rPr>
              <a:t> </a:t>
            </a:r>
            <a:r>
              <a:rPr lang="el-GR" dirty="0" err="1">
                <a:solidFill>
                  <a:schemeClr val="tx1"/>
                </a:solidFill>
              </a:rPr>
              <a:t>vessels</a:t>
            </a:r>
            <a:r>
              <a:rPr lang="el-GR" dirty="0">
                <a:solidFill>
                  <a:schemeClr val="tx1"/>
                </a:solidFill>
              </a:rPr>
              <a:t>) είναι σκάφη  που  χρησιμοποιούνται  για την ανάκτηση του πετρελαίου από τη θάλασσα.</a:t>
            </a:r>
          </a:p>
          <a:p>
            <a:endParaRPr lang="el-GR" dirty="0"/>
          </a:p>
        </p:txBody>
      </p:sp>
      <p:pic>
        <p:nvPicPr>
          <p:cNvPr id="7" name="Θέση περιεχομένου 6" descr="Τεχνικές απορρύπανσης πετρελαιοκηλίδων - PDF ΔΩΡΕΑΝ Λήψη"/>
          <p:cNvPicPr>
            <a:picLocks noGrp="1"/>
          </p:cNvPicPr>
          <p:nvPr>
            <p:ph sz="quarter" idx="4"/>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95160" y="580638"/>
            <a:ext cx="4409027" cy="2894082"/>
          </a:xfrm>
          <a:prstGeom prst="rect">
            <a:avLst/>
          </a:prstGeom>
          <a:noFill/>
          <a:ln>
            <a:noFill/>
          </a:ln>
        </p:spPr>
      </p:pic>
      <p:pic>
        <p:nvPicPr>
          <p:cNvPr id="8" name="Θέση περιεχομένου 7"/>
          <p:cNvPicPr>
            <a:picLocks noGrp="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1842" y="3759200"/>
            <a:ext cx="4313333" cy="2324520"/>
          </a:xfrm>
          <a:prstGeom prst="rect">
            <a:avLst/>
          </a:prstGeom>
          <a:noFill/>
        </p:spPr>
      </p:pic>
      <p:pic>
        <p:nvPicPr>
          <p:cNvPr id="6" name="Εικόνα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78624" y="3930860"/>
            <a:ext cx="4125563" cy="2152860"/>
          </a:xfrm>
          <a:prstGeom prst="rect">
            <a:avLst/>
          </a:prstGeom>
          <a:noFill/>
        </p:spPr>
      </p:pic>
    </p:spTree>
    <p:extLst>
      <p:ext uri="{BB962C8B-B14F-4D97-AF65-F5344CB8AC3E}">
        <p14:creationId xmlns:p14="http://schemas.microsoft.com/office/powerpoint/2010/main" xmlns="" val="287844457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1460" y="355600"/>
            <a:ext cx="10515600" cy="1325563"/>
          </a:xfrm>
        </p:spPr>
        <p:txBody>
          <a:bodyPr/>
          <a:lstStyle/>
          <a:p>
            <a:r>
              <a:rPr lang="el-GR" b="1" dirty="0"/>
              <a:t>    3. Μαρκάρισμα</a:t>
            </a:r>
          </a:p>
        </p:txBody>
      </p:sp>
      <p:sp>
        <p:nvSpPr>
          <p:cNvPr id="4" name="Θέση περιεχομένου 3"/>
          <p:cNvSpPr>
            <a:spLocks noGrp="1"/>
          </p:cNvSpPr>
          <p:nvPr>
            <p:ph sz="half" idx="2"/>
          </p:nvPr>
        </p:nvSpPr>
        <p:spPr>
          <a:xfrm>
            <a:off x="798512" y="1380066"/>
            <a:ext cx="4396339" cy="4766734"/>
          </a:xfrm>
        </p:spPr>
        <p:txBody>
          <a:bodyPr>
            <a:normAutofit fontScale="85000" lnSpcReduction="10000"/>
          </a:bodyPr>
          <a:lstStyle/>
          <a:p>
            <a:pPr>
              <a:buFont typeface="Wingdings" panose="05000000000000000000" pitchFamily="2" charset="2"/>
              <a:buChar char="Ø"/>
            </a:pPr>
            <a:endParaRPr lang="el-GR" dirty="0"/>
          </a:p>
          <a:p>
            <a:pPr>
              <a:buFont typeface="Wingdings" panose="05000000000000000000" pitchFamily="2" charset="2"/>
              <a:buChar char="Ø"/>
            </a:pPr>
            <a:r>
              <a:rPr lang="el-GR" dirty="0"/>
              <a:t>Η μέθοδος αυτή ανακοινώθηκε το 1994 για τη σήμανση (μαρκάρισμα) του πετρελαίου που μεταφέρεται.</a:t>
            </a:r>
          </a:p>
          <a:p>
            <a:pPr>
              <a:buFont typeface="Wingdings" panose="05000000000000000000" pitchFamily="2" charset="2"/>
              <a:buChar char="Ø"/>
            </a:pPr>
            <a:endParaRPr lang="el-GR" dirty="0"/>
          </a:p>
          <a:p>
            <a:pPr>
              <a:buFont typeface="Wingdings" panose="05000000000000000000" pitchFamily="2" charset="2"/>
              <a:buChar char="Ø"/>
            </a:pPr>
            <a:r>
              <a:rPr lang="el-GR" dirty="0"/>
              <a:t>Στο πετρέλαιο προστίθεται συγκεκριμένη ποσότητα μιας ένωσης που περιλαμβάνεται στη σύστασή του, στην οποία όμως ορισμένα άτομα υδρογόνου έχουν αντικατασταθεί από άτομα </a:t>
            </a:r>
            <a:r>
              <a:rPr lang="el-GR" dirty="0" err="1"/>
              <a:t>δευτερίου</a:t>
            </a:r>
            <a:r>
              <a:rPr lang="el-GR" dirty="0"/>
              <a:t> (ισότοπο του υδρογόνου). Μερικά λίτρα μιας τέτοιας ένωσης αρκούν για τη σήμανση του πετρελαίου που μεταφέρει ένα δεξαμενόπλοιο.</a:t>
            </a:r>
          </a:p>
          <a:p>
            <a:pPr>
              <a:buFont typeface="Wingdings" panose="05000000000000000000" pitchFamily="2" charset="2"/>
              <a:buChar char="Ø"/>
            </a:pPr>
            <a:endParaRPr lang="en-US" dirty="0"/>
          </a:p>
          <a:p>
            <a:pPr>
              <a:buFont typeface="Wingdings" panose="05000000000000000000" pitchFamily="2" charset="2"/>
              <a:buChar char="Ø"/>
            </a:pPr>
            <a:r>
              <a:rPr lang="el-GR" dirty="0"/>
              <a:t>  Βοηθά σημαντικά στο να διαπιστώνεται με σαφήνεια και ακρίβεια ο υπαίτιος πρόκλησης πετρελαιοκηλίδας.</a:t>
            </a:r>
          </a:p>
          <a:p>
            <a:pPr>
              <a:buFont typeface="Wingdings" panose="05000000000000000000" pitchFamily="2" charset="2"/>
              <a:buChar char="Ø"/>
            </a:pPr>
            <a:endParaRPr lang="el-GR" dirty="0"/>
          </a:p>
          <a:p>
            <a:endParaRPr lang="el-GR" dirty="0"/>
          </a:p>
        </p:txBody>
      </p:sp>
      <p:sp>
        <p:nvSpPr>
          <p:cNvPr id="5" name="Θέση κειμένου 4"/>
          <p:cNvSpPr>
            <a:spLocks noGrp="1"/>
          </p:cNvSpPr>
          <p:nvPr>
            <p:ph type="body" sz="quarter" idx="3"/>
          </p:nvPr>
        </p:nvSpPr>
        <p:spPr/>
        <p:txBody>
          <a:bodyPr/>
          <a:lstStyle/>
          <a:p>
            <a:endParaRPr lang="el-GR"/>
          </a:p>
        </p:txBody>
      </p:sp>
      <p:pic>
        <p:nvPicPr>
          <p:cNvPr id="2050" name="Picture 2" descr="PRINOS OIL: ΡΥΠΑΝΣΗ ΚΑΙ ΤΡΟΠΟΙ ΑΝΤΙΜΕΤΩΠΙΣΗΣ ΠΕΤΡΕΛΑΙΟΚΗΛΙΔΑΣ"/>
          <p:cNvPicPr>
            <a:picLocks noGrp="1" noChangeAspect="1" noChangeArrowheads="1"/>
          </p:cNvPicPr>
          <p:nvPr>
            <p:ph sz="quarter" idx="4"/>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4495" y="597027"/>
            <a:ext cx="5367528" cy="56593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918048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                  4. Χημικός καθαρισμός</a:t>
            </a:r>
            <a:endParaRPr lang="el-GR" dirty="0"/>
          </a:p>
        </p:txBody>
      </p:sp>
      <p:pic>
        <p:nvPicPr>
          <p:cNvPr id="5" name="Θέση περιεχομένου 3" descr="https://3.bp.blogspot.com/-D2bVbTcuLXE/Vu1w7C-HKgI/AAAAAAAAAKA/VpzvJ829DMUNa0SooLRb1M_nXZxbKeaAA/s320/dispersant%2Baerial%2Bspraying.jpg">
            <a:hlinkClick r:id="rId2"/>
          </p:cNvPr>
          <p:cNvPicPr>
            <a:picLocks noGrp="1"/>
          </p:cNvPicPr>
          <p:nvPr>
            <p:ph sz="half" idx="1"/>
          </p:nvPr>
        </p:nvPicPr>
        <p:blipFill>
          <a:blip r:embed="rId3" cstate="print">
            <a:extLst>
              <a:ext uri="{28A0092B-C50C-407E-A947-70E740481C1C}">
                <a14:useLocalDpi xmlns:a14="http://schemas.microsoft.com/office/drawing/2010/main" xmlns="" val="0"/>
              </a:ext>
            </a:extLst>
          </a:blip>
          <a:stretch>
            <a:fillRect/>
          </a:stretch>
        </p:blipFill>
        <p:spPr bwMode="auto">
          <a:xfrm>
            <a:off x="274320" y="1346009"/>
            <a:ext cx="5221224" cy="4910328"/>
          </a:xfrm>
          <a:prstGeom prst="rect">
            <a:avLst/>
          </a:prstGeom>
          <a:noFill/>
          <a:ln>
            <a:noFill/>
          </a:ln>
        </p:spPr>
      </p:pic>
      <p:sp>
        <p:nvSpPr>
          <p:cNvPr id="4" name="Θέση περιεχομένου 3"/>
          <p:cNvSpPr>
            <a:spLocks noGrp="1"/>
          </p:cNvSpPr>
          <p:nvPr>
            <p:ph sz="half" idx="2"/>
          </p:nvPr>
        </p:nvSpPr>
        <p:spPr>
          <a:xfrm>
            <a:off x="5664653" y="1578572"/>
            <a:ext cx="5714547" cy="4200245"/>
          </a:xfrm>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l-GR" dirty="0"/>
              <a:t>Στην μέθοδο αυτή χημικά </a:t>
            </a:r>
            <a:r>
              <a:rPr lang="el-GR" dirty="0" err="1"/>
              <a:t>διασκορπιστικά</a:t>
            </a:r>
            <a:r>
              <a:rPr lang="el-GR" dirty="0"/>
              <a:t> πέφτουν  με  σκοπό την διασπορά και την καταβύθιση της πετρελαιοκηλίδας.  Τα χημικά αυτά είναι μίγματα από οργανικούς διαλύτες.</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l-GR" dirty="0"/>
              <a:t>Η  χρήση της χημικής μεθόδου απαιτεί μεγάλη προσοχή, καθώς σε πολλές περιπτώσεις  η αλόγιστη χρήση των χημικών  μπορεί να προκαλέσει μεγαλύτερη καταστροφή στο θαλάσσιο οικοσύστημα από ότι μόνο του το πετρέλαιο.  </a:t>
            </a:r>
          </a:p>
        </p:txBody>
      </p:sp>
    </p:spTree>
    <p:extLst>
      <p:ext uri="{BB962C8B-B14F-4D97-AF65-F5344CB8AC3E}">
        <p14:creationId xmlns:p14="http://schemas.microsoft.com/office/powerpoint/2010/main" xmlns="" val="337375046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0"/>
                                  </p:stCondLst>
                                  <p:childTnLst>
                                    <p:anim calcmode="lin" valueType="num">
                                      <p:cBhvr>
                                        <p:cTn id="18" dur="1000"/>
                                        <p:tgtEl>
                                          <p:spTgt spid="5"/>
                                        </p:tgtEl>
                                        <p:attrNameLst>
                                          <p:attrName>ppt_w</p:attrName>
                                        </p:attrNameLst>
                                      </p:cBhvr>
                                      <p:tavLst>
                                        <p:tav tm="0">
                                          <p:val>
                                            <p:strVal val="ppt_w"/>
                                          </p:val>
                                        </p:tav>
                                        <p:tav tm="100000">
                                          <p:val>
                                            <p:fltVal val="0"/>
                                          </p:val>
                                        </p:tav>
                                      </p:tavLst>
                                    </p:anim>
                                    <p:anim calcmode="lin" valueType="num">
                                      <p:cBhvr>
                                        <p:cTn id="19" dur="1000"/>
                                        <p:tgtEl>
                                          <p:spTgt spid="5"/>
                                        </p:tgtEl>
                                        <p:attrNameLst>
                                          <p:attrName>ppt_h</p:attrName>
                                        </p:attrNameLst>
                                      </p:cBhvr>
                                      <p:tavLst>
                                        <p:tav tm="0">
                                          <p:val>
                                            <p:strVal val="ppt_h"/>
                                          </p:val>
                                        </p:tav>
                                        <p:tav tm="100000">
                                          <p:val>
                                            <p:fltVal val="0"/>
                                          </p:val>
                                        </p:tav>
                                      </p:tavLst>
                                    </p:anim>
                                    <p:anim calcmode="lin" valueType="num">
                                      <p:cBhvr>
                                        <p:cTn id="20" dur="1000"/>
                                        <p:tgtEl>
                                          <p:spTgt spid="5"/>
                                        </p:tgtEl>
                                        <p:attrNameLst>
                                          <p:attrName>style.rotation</p:attrName>
                                        </p:attrNameLst>
                                      </p:cBhvr>
                                      <p:tavLst>
                                        <p:tav tm="0">
                                          <p:val>
                                            <p:fltVal val="0"/>
                                          </p:val>
                                        </p:tav>
                                        <p:tav tm="100000">
                                          <p:val>
                                            <p:fltVal val="90"/>
                                          </p:val>
                                        </p:tav>
                                      </p:tavLst>
                                    </p:anim>
                                    <p:animEffect transition="out" filter="fad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       5.Επιτόπια καύση</a:t>
            </a:r>
          </a:p>
        </p:txBody>
      </p:sp>
      <p:sp>
        <p:nvSpPr>
          <p:cNvPr id="3" name="Θέση περιεχομένου 2"/>
          <p:cNvSpPr>
            <a:spLocks noGrp="1"/>
          </p:cNvSpPr>
          <p:nvPr>
            <p:ph sz="half" idx="1"/>
          </p:nvPr>
        </p:nvSpPr>
        <p:spPr>
          <a:xfrm>
            <a:off x="646112" y="1524000"/>
            <a:ext cx="5226368" cy="4886959"/>
          </a:xfrm>
        </p:spPr>
        <p:txBody>
          <a:bodyPr>
            <a:normAutofit fontScale="85000" lnSpcReduction="10000"/>
          </a:bodyPr>
          <a:lstStyle/>
          <a:p>
            <a:pPr>
              <a:buFont typeface="Wingdings" panose="05000000000000000000" pitchFamily="2" charset="2"/>
              <a:buChar char="Ø"/>
            </a:pPr>
            <a:r>
              <a:rPr lang="el-GR" dirty="0"/>
              <a:t>Η επιτόπια καύση εφαρμόζεται πριν εξατμιστούν τα πτητικά συστατικά του πετρελαίου, γιατί αλλιώς δεν θα γίνει ανάφλεξη.</a:t>
            </a:r>
          </a:p>
          <a:p>
            <a:pPr>
              <a:buFont typeface="Wingdings" panose="05000000000000000000" pitchFamily="2" charset="2"/>
              <a:buChar char="Ø"/>
            </a:pPr>
            <a:r>
              <a:rPr lang="el-GR" dirty="0"/>
              <a:t>Η εφαρμογή της μεθόδου αυτής προϋποθέτει την ύπαρξη πυρίμαχων φραγμάτων, ώστε να περιοριστεί η έκταση της ρύπανσης, αλλά και να αυξηθεί το πάχος της κηλίδας.</a:t>
            </a:r>
          </a:p>
          <a:p>
            <a:pPr>
              <a:buFont typeface="Wingdings" panose="05000000000000000000" pitchFamily="2" charset="2"/>
              <a:buChar char="Ø"/>
            </a:pPr>
            <a:r>
              <a:rPr lang="el-GR" dirty="0"/>
              <a:t>Τα πτητικά συστατικά του πετρελαίου εξατμίζονται σε σύντομο χρονικό διάστημα, για τον λόγο αυτό ο χρόνος, μέχρι την εφαρμογή της μεθόδου, είναι καθοριστικός και σε μερικές περιπτώσεις αποτελεί ανασταλτικό παράγοντα. </a:t>
            </a:r>
          </a:p>
          <a:p>
            <a:pPr>
              <a:buFont typeface="Wingdings" panose="05000000000000000000" pitchFamily="2" charset="2"/>
              <a:buChar char="Ø"/>
            </a:pPr>
            <a:r>
              <a:rPr lang="el-GR" dirty="0"/>
              <a:t>Επίσης οι πολύ χαμηλές θερμοκρασίες και οι ισχυροί άνεμοι καθιστούν  αδύνατη την διαδικασία εξωτερικής ανάφλεξης. </a:t>
            </a:r>
          </a:p>
          <a:p>
            <a:pPr>
              <a:buFont typeface="Wingdings" panose="05000000000000000000" pitchFamily="2" charset="2"/>
              <a:buChar char="Ø"/>
            </a:pPr>
            <a:r>
              <a:rPr lang="el-GR" dirty="0"/>
              <a:t>Μειονέκτημα της μεθόδου αυτής είναι ότι κατά την καύση του πετρελαίου εκλύονται μεγάλες ποσότητες καπνού προκαλώντας ρύπανση στην ατμόσφαιρα. </a:t>
            </a:r>
          </a:p>
          <a:p>
            <a:endParaRPr lang="el-GR" dirty="0"/>
          </a:p>
        </p:txBody>
      </p:sp>
      <p:pic>
        <p:nvPicPr>
          <p:cNvPr id="5" name="Θέση περιεχομένου 4" descr="PRINOS OIL: ΡΥΠΑΝΣΗ ΚΑΙ ΤΡΟΠΟΙ ΑΝΤΙΜΕΤΩΠΙΣΗΣ ΠΕΤΡΕΛΑΙΟΚΗΛΙΔΑΣ"/>
          <p:cNvPicPr>
            <a:picLocks noGrp="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6542786" y="359791"/>
            <a:ext cx="5274310" cy="2798064"/>
          </a:xfrm>
          <a:prstGeom prst="rect">
            <a:avLst/>
          </a:prstGeom>
          <a:noFill/>
          <a:ln>
            <a:noFill/>
          </a:ln>
        </p:spPr>
      </p:pic>
      <p:pic>
        <p:nvPicPr>
          <p:cNvPr id="6" name="Εικόνα 5" descr="MT Haven – Shipwreck Lo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42785" y="3250782"/>
            <a:ext cx="5274310" cy="3502025"/>
          </a:xfrm>
          <a:prstGeom prst="rect">
            <a:avLst/>
          </a:prstGeom>
          <a:noFill/>
          <a:ln>
            <a:noFill/>
          </a:ln>
        </p:spPr>
      </p:pic>
    </p:spTree>
    <p:extLst>
      <p:ext uri="{BB962C8B-B14F-4D97-AF65-F5344CB8AC3E}">
        <p14:creationId xmlns:p14="http://schemas.microsoft.com/office/powerpoint/2010/main" xmlns="" val="200357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descr="https://www.efsyn.gr/sites/default/files/styles/promo/public/ripansi-630_0_0.jpg?itok=7k8Rl3SA"/>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8008" y="1205945"/>
            <a:ext cx="4616769" cy="2107618"/>
          </a:xfrm>
          <a:prstGeom prst="rect">
            <a:avLst/>
          </a:prstGeom>
          <a:noFill/>
          <a:ln>
            <a:noFill/>
          </a:ln>
        </p:spPr>
      </p:pic>
      <p:sp>
        <p:nvSpPr>
          <p:cNvPr id="2" name="Τίτλος 1"/>
          <p:cNvSpPr>
            <a:spLocks noGrp="1"/>
          </p:cNvSpPr>
          <p:nvPr>
            <p:ph type="title"/>
          </p:nvPr>
        </p:nvSpPr>
        <p:spPr>
          <a:xfrm>
            <a:off x="300671" y="310478"/>
            <a:ext cx="6374449" cy="786802"/>
          </a:xfrm>
        </p:spPr>
        <p:txBody>
          <a:bodyPr/>
          <a:lstStyle/>
          <a:p>
            <a:pPr algn="ctr"/>
            <a:r>
              <a:rPr lang="el-GR" b="1" dirty="0"/>
              <a:t>6. Χρήση </a:t>
            </a:r>
            <a:r>
              <a:rPr lang="el-GR" b="1" dirty="0" err="1"/>
              <a:t>βακτήριων</a:t>
            </a:r>
            <a:endParaRPr lang="el-GR" b="1" dirty="0"/>
          </a:p>
        </p:txBody>
      </p:sp>
      <p:sp>
        <p:nvSpPr>
          <p:cNvPr id="6" name="Θέση περιεχομένου 5"/>
          <p:cNvSpPr>
            <a:spLocks noGrp="1"/>
          </p:cNvSpPr>
          <p:nvPr>
            <p:ph sz="quarter" idx="4"/>
          </p:nvPr>
        </p:nvSpPr>
        <p:spPr>
          <a:xfrm>
            <a:off x="5654495" y="1532467"/>
            <a:ext cx="5877105" cy="4723871"/>
          </a:xfrm>
        </p:spPr>
        <p:txBody>
          <a:bodyPr>
            <a:normAutofit fontScale="77500" lnSpcReduction="20000"/>
          </a:bodyPr>
          <a:lstStyle/>
          <a:p>
            <a:pPr>
              <a:buFont typeface="Wingdings" panose="05000000000000000000" pitchFamily="2" charset="2"/>
              <a:buChar char="Ø"/>
            </a:pPr>
            <a:r>
              <a:rPr lang="el-GR" sz="2200" dirty="0"/>
              <a:t>Ερευνητές του Εθνικού Καποδιστριακού Πανεπιστημίου Αθηνών, μετά από έρευνες χρόνων έχουν συγκεντρώσει ένα αρκετά σημαντικό αριθμό βακτηρίων στη μικροβιακή συλλογή του εργαστηρίου τους (ATHUBA).</a:t>
            </a:r>
          </a:p>
          <a:p>
            <a:pPr>
              <a:buFont typeface="Wingdings" panose="05000000000000000000" pitchFamily="2" charset="2"/>
              <a:buChar char="Ø"/>
            </a:pPr>
            <a:r>
              <a:rPr lang="el-GR" sz="2200" dirty="0"/>
              <a:t>Πρόκειται για βακτήρια που τρέφονται από το πετρέλαιο.</a:t>
            </a:r>
          </a:p>
          <a:p>
            <a:pPr>
              <a:buFont typeface="Wingdings" panose="05000000000000000000" pitchFamily="2" charset="2"/>
              <a:buChar char="Ø"/>
            </a:pPr>
            <a:r>
              <a:rPr lang="el-GR" sz="2200" dirty="0"/>
              <a:t>Οι μικροβιακοί πληθυσμοί με τις απορρυπαντικές ιδιότητες έχουν απομονωθεί από το ηφαίστειο της Σαντορίνης</a:t>
            </a:r>
          </a:p>
          <a:p>
            <a:pPr>
              <a:buFont typeface="Wingdings" panose="05000000000000000000" pitchFamily="2" charset="2"/>
              <a:buChar char="Ø"/>
            </a:pPr>
            <a:r>
              <a:rPr lang="el-GR" sz="2200" dirty="0"/>
              <a:t>Από τα βακτήρια αυτά, άλλα </a:t>
            </a:r>
            <a:r>
              <a:rPr lang="el-GR" sz="2200" dirty="0" err="1"/>
              <a:t>αποικοδομούν</a:t>
            </a:r>
            <a:r>
              <a:rPr lang="el-GR" sz="2200" dirty="0"/>
              <a:t> το πετρέλαιο και άλλα το συσσωρεύουν σε μπάλες. </a:t>
            </a:r>
          </a:p>
          <a:p>
            <a:pPr>
              <a:buFont typeface="Wingdings" panose="05000000000000000000" pitchFamily="2" charset="2"/>
              <a:buChar char="Ø"/>
            </a:pPr>
            <a:r>
              <a:rPr lang="el-GR" sz="2200" dirty="0"/>
              <a:t>Τα βακτήρια αυτά είναι μη παθογόνα οπότε δεν αποτελούν κίνδυνο για το φυσικό περιβάλλον γιατί  η αγαπημένη τους τροφή είναι το πετρέλαιο και όταν αυτό εξαντληθεί θα αδρανοποιηθούν, αφού δεν θα έχουν πλέον πηγή άνθρακα και ενέργειας και θα μείνουν άπραγα στο περιβάλλον, χωρίς να δημιουργήσουν κανένα πρόβλημα.</a:t>
            </a:r>
          </a:p>
          <a:p>
            <a:endParaRPr lang="el-GR" dirty="0"/>
          </a:p>
        </p:txBody>
      </p:sp>
      <p:pic>
        <p:nvPicPr>
          <p:cNvPr id="8" name="Εικόνα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627" y="3798147"/>
            <a:ext cx="4387533" cy="2551853"/>
          </a:xfrm>
          <a:prstGeom prst="rect">
            <a:avLst/>
          </a:prstGeom>
          <a:noFill/>
        </p:spPr>
      </p:pic>
    </p:spTree>
    <p:extLst>
      <p:ext uri="{BB962C8B-B14F-4D97-AF65-F5344CB8AC3E}">
        <p14:creationId xmlns:p14="http://schemas.microsoft.com/office/powerpoint/2010/main" xmlns="" val="350008336"/>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3232" y="381598"/>
            <a:ext cx="9404723" cy="1400530"/>
          </a:xfrm>
        </p:spPr>
        <p:txBody>
          <a:bodyPr/>
          <a:lstStyle/>
          <a:p>
            <a:r>
              <a:rPr lang="el-GR" b="1" dirty="0"/>
              <a:t>     7</a:t>
            </a:r>
            <a:r>
              <a:rPr lang="el-GR" sz="4000" b="1" dirty="0"/>
              <a:t>.Πετρελαιοσυλλέκτες </a:t>
            </a:r>
            <a:r>
              <a:rPr lang="en-US" sz="4000" b="1" dirty="0"/>
              <a:t>-Skimmers</a:t>
            </a:r>
            <a:endParaRPr lang="el-GR" sz="4000" b="1" dirty="0"/>
          </a:p>
        </p:txBody>
      </p:sp>
      <p:sp>
        <p:nvSpPr>
          <p:cNvPr id="8" name="Θέση περιεχομένου 7"/>
          <p:cNvSpPr>
            <a:spLocks noGrp="1"/>
          </p:cNvSpPr>
          <p:nvPr>
            <p:ph sz="half" idx="2"/>
          </p:nvPr>
        </p:nvSpPr>
        <p:spPr>
          <a:xfrm>
            <a:off x="463232" y="1408176"/>
            <a:ext cx="4396339" cy="5312664"/>
          </a:xfrm>
        </p:spPr>
        <p:txBody>
          <a:bodyPr>
            <a:normAutofit fontScale="92500" lnSpcReduction="20000"/>
          </a:bodyPr>
          <a:lstStyle/>
          <a:p>
            <a:pPr>
              <a:buFont typeface="Wingdings" panose="05000000000000000000" pitchFamily="2" charset="2"/>
              <a:buChar char="Ø"/>
            </a:pPr>
            <a:r>
              <a:rPr lang="el-GR" dirty="0"/>
              <a:t>Οι </a:t>
            </a:r>
            <a:r>
              <a:rPr lang="el-GR" dirty="0" err="1"/>
              <a:t>πετρελαιοσυλλέκτες</a:t>
            </a:r>
            <a:r>
              <a:rPr lang="el-GR" dirty="0"/>
              <a:t> (</a:t>
            </a:r>
            <a:r>
              <a:rPr lang="el-GR" dirty="0" err="1"/>
              <a:t>Skimmers</a:t>
            </a:r>
            <a:r>
              <a:rPr lang="el-GR" dirty="0"/>
              <a:t>) είναι μηχανικές συσκευές που έχουν ειδικά κατασκευαστεί για να συλλέγουν το πετρέλαιο από την επιφάνεια της θάλασσας, χωρίς ωστόσο να αλλάξουν τα φυσικά ή και τα χημικά χαρακτηριστικά του</a:t>
            </a:r>
            <a:r>
              <a:rPr lang="en-US" dirty="0"/>
              <a:t> </a:t>
            </a:r>
            <a:r>
              <a:rPr lang="el-GR" dirty="0"/>
              <a:t>πετρελαίου.</a:t>
            </a:r>
          </a:p>
          <a:p>
            <a:pPr>
              <a:buFont typeface="Wingdings" panose="05000000000000000000" pitchFamily="2" charset="2"/>
              <a:buChar char="Ø"/>
            </a:pPr>
            <a:endParaRPr lang="el-GR" dirty="0"/>
          </a:p>
          <a:p>
            <a:pPr>
              <a:buFont typeface="Wingdings" panose="05000000000000000000" pitchFamily="2" charset="2"/>
              <a:buChar char="Ø"/>
            </a:pPr>
            <a:r>
              <a:rPr lang="el-GR" dirty="0"/>
              <a:t>Έχουν την δυνατότητα να μπορούν να μεταφέρονται εύκολα στην περιοχή της ρύπανσης και να εγκαθίστανται πολύ εύκολα αρκεί να συνδεθεί η έξοδος της αναρροφητικής αντλίας με μια δεξαμενή συλλεγόντων πετρελαιοειδών.</a:t>
            </a:r>
          </a:p>
          <a:p>
            <a:pPr>
              <a:buFont typeface="Wingdings" panose="05000000000000000000" pitchFamily="2" charset="2"/>
              <a:buChar char="Ø"/>
            </a:pPr>
            <a:r>
              <a:rPr lang="el-GR" dirty="0"/>
              <a:t> Έχουν την δυνατότητα να μπορούν να περισυλλέξουν οποιοδήποτε πετρελαιοειδές, σε όποια θερμοκρασία και να είναι, αρκεί να είναι σε ρευστή μορφή. </a:t>
            </a:r>
          </a:p>
        </p:txBody>
      </p:sp>
      <p:pic>
        <p:nvPicPr>
          <p:cNvPr id="7" name="Θέση περιεχομένου 6" descr="Τεχνικές απορρύπανσης πετρελαιοκηλίδων - PDF ΔΩΡΕΑΝ Λήψη"/>
          <p:cNvPicPr>
            <a:picLocks noGrp="1"/>
          </p:cNvPicPr>
          <p:nvPr>
            <p:ph sz="quarter" idx="4"/>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74742" y="1782128"/>
            <a:ext cx="3181350" cy="2159952"/>
          </a:xfrm>
          <a:prstGeom prst="rect">
            <a:avLst/>
          </a:prstGeom>
          <a:noFill/>
          <a:ln>
            <a:noFill/>
          </a:ln>
        </p:spPr>
      </p:pic>
      <p:pic>
        <p:nvPicPr>
          <p:cNvPr id="9" name="Εικόνα 8" descr="Τεχνικές απορρύπανσης πετρελαιοκηλίδων - PDF ΔΩΡΕΑΝ Λήψη"/>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4020" y="1833563"/>
            <a:ext cx="3223260" cy="2181225"/>
          </a:xfrm>
          <a:prstGeom prst="rect">
            <a:avLst/>
          </a:prstGeom>
          <a:noFill/>
          <a:ln>
            <a:noFill/>
          </a:ln>
        </p:spPr>
      </p:pic>
      <p:pic>
        <p:nvPicPr>
          <p:cNvPr id="10" name="Εικόνα 9" descr="Τεχνικές απορρύπανσης πετρελαιοκηλίδων - PDF ΔΩΡΕΑΝ Λήψη"/>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69191" y="4352131"/>
            <a:ext cx="3067050" cy="1870869"/>
          </a:xfrm>
          <a:prstGeom prst="rect">
            <a:avLst/>
          </a:prstGeom>
          <a:noFill/>
          <a:ln>
            <a:noFill/>
          </a:ln>
        </p:spPr>
      </p:pic>
      <p:pic>
        <p:nvPicPr>
          <p:cNvPr id="11" name="Εικόνα 10"/>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54020" y="4366737"/>
            <a:ext cx="3620722" cy="1856263"/>
          </a:xfrm>
          <a:prstGeom prst="rect">
            <a:avLst/>
          </a:prstGeom>
          <a:noFill/>
        </p:spPr>
      </p:pic>
    </p:spTree>
    <p:extLst>
      <p:ext uri="{BB962C8B-B14F-4D97-AF65-F5344CB8AC3E}">
        <p14:creationId xmlns:p14="http://schemas.microsoft.com/office/powerpoint/2010/main" xmlns="" val="32537258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heel(1)">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heel(1)">
                                      <p:cBhvr>
                                        <p:cTn id="17"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414257E-8E8A-43EF-96E1-9CAA582BC554}"/>
              </a:ext>
            </a:extLst>
          </p:cNvPr>
          <p:cNvSpPr>
            <a:spLocks noGrp="1"/>
          </p:cNvSpPr>
          <p:nvPr>
            <p:ph type="title"/>
          </p:nvPr>
        </p:nvSpPr>
        <p:spPr>
          <a:xfrm>
            <a:off x="0" y="275101"/>
            <a:ext cx="12026899" cy="766300"/>
          </a:xfrm>
        </p:spPr>
        <p:txBody>
          <a:bodyPr>
            <a:normAutofit fontScale="90000"/>
          </a:bodyPr>
          <a:lstStyle/>
          <a:p>
            <a:pPr algn="ctr"/>
            <a:r>
              <a:rPr lang="en-US" sz="4000" b="1" dirty="0"/>
              <a:t>1.</a:t>
            </a:r>
            <a:r>
              <a:rPr lang="el-GR" sz="4000" b="1" dirty="0" err="1"/>
              <a:t>Πύλος</a:t>
            </a:r>
            <a:r>
              <a:rPr lang="el-GR" sz="4000" b="1" dirty="0"/>
              <a:t>–Όρμος </a:t>
            </a:r>
            <a:r>
              <a:rPr lang="el-GR" sz="4000" b="1" dirty="0" err="1"/>
              <a:t>Ναυαρίνου</a:t>
            </a:r>
            <a:r>
              <a:rPr lang="el-GR" sz="4000" b="1" dirty="0"/>
              <a:t>:</a:t>
            </a:r>
            <a:r>
              <a:rPr lang="en-US" sz="4000" b="1" dirty="0"/>
              <a:t>“</a:t>
            </a:r>
            <a:r>
              <a:rPr lang="en-US" sz="4000" b="1" dirty="0" err="1"/>
              <a:t>Irenes</a:t>
            </a:r>
            <a:r>
              <a:rPr lang="en-US" sz="4000" b="1" dirty="0"/>
              <a:t> Serenade”-1980- </a:t>
            </a:r>
            <a:endParaRPr lang="el-GR" sz="4000" b="1" dirty="0"/>
          </a:p>
        </p:txBody>
      </p:sp>
      <p:pic>
        <p:nvPicPr>
          <p:cNvPr id="4" name="Θέση περιεχομένου 3" descr="Το ναυάγιο του &quot;Irene's Serenade&quot; στην Πύλο - ΕΛΕΥΘΕΡΙΑ Online">
            <a:extLst>
              <a:ext uri="{FF2B5EF4-FFF2-40B4-BE49-F238E27FC236}">
                <a16:creationId xmlns:a16="http://schemas.microsoft.com/office/drawing/2014/main" xmlns="" id="{4FA08991-0B12-42A8-B122-B93AAD1C14FD}"/>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829" y="1048491"/>
            <a:ext cx="4089571" cy="2293375"/>
          </a:xfrm>
          <a:prstGeom prst="rect">
            <a:avLst/>
          </a:prstGeom>
          <a:noFill/>
          <a:ln>
            <a:noFill/>
          </a:ln>
        </p:spPr>
      </p:pic>
      <p:sp>
        <p:nvSpPr>
          <p:cNvPr id="3" name="Ορθογώνιο 2"/>
          <p:cNvSpPr/>
          <p:nvPr/>
        </p:nvSpPr>
        <p:spPr>
          <a:xfrm>
            <a:off x="4902200" y="1219969"/>
            <a:ext cx="6563328" cy="2308324"/>
          </a:xfrm>
          <a:prstGeom prst="rect">
            <a:avLst/>
          </a:prstGeom>
        </p:spPr>
        <p:txBody>
          <a:bodyPr wrap="square">
            <a:spAutoFit/>
          </a:bodyPr>
          <a:lstStyle/>
          <a:p>
            <a:pPr marL="342900" indent="-342900">
              <a:buFont typeface="Wingdings" panose="05000000000000000000" pitchFamily="2" charset="2"/>
              <a:buChar char="Ø"/>
            </a:pPr>
            <a:r>
              <a:rPr lang="el-GR" u="sng" dirty="0"/>
              <a:t>Το μεγαλύτερο ναυάγιο στη Μεσόγειο</a:t>
            </a:r>
            <a:r>
              <a:rPr lang="el-GR" dirty="0"/>
              <a:t> </a:t>
            </a:r>
          </a:p>
          <a:p>
            <a:pPr marL="342900" indent="-342900">
              <a:buFont typeface="Wingdings" panose="05000000000000000000" pitchFamily="2" charset="2"/>
              <a:buChar char="Ø"/>
            </a:pPr>
            <a:r>
              <a:rPr lang="el-GR" dirty="0"/>
              <a:t>συνέβη στον κόλπο της </a:t>
            </a:r>
            <a:r>
              <a:rPr lang="el-GR" dirty="0" err="1"/>
              <a:t>Πύλου</a:t>
            </a:r>
            <a:r>
              <a:rPr lang="el-GR" dirty="0"/>
              <a:t> στις 23 Φεβρουαρίου 1980</a:t>
            </a:r>
          </a:p>
          <a:p>
            <a:pPr marL="342900" indent="-342900">
              <a:buFont typeface="Wingdings" panose="05000000000000000000" pitchFamily="2" charset="2"/>
              <a:buChar char="Ø"/>
            </a:pPr>
            <a:r>
              <a:rPr lang="el-GR" dirty="0" err="1"/>
              <a:t>Δεξαμενόπλοιοο</a:t>
            </a:r>
            <a:r>
              <a:rPr lang="el-GR" dirty="0"/>
              <a:t> ελληνικών συμφερόντων</a:t>
            </a:r>
          </a:p>
          <a:p>
            <a:pPr marL="342900" indent="-342900">
              <a:buFont typeface="Wingdings" panose="05000000000000000000" pitchFamily="2" charset="2"/>
              <a:buChar char="Ø"/>
            </a:pPr>
            <a:r>
              <a:rPr lang="el-GR" dirty="0"/>
              <a:t>μετέφερε 120 χιλιάδες τόνους πετρελαίου από την Τουρκία με προορισμό την Ευρώπη. </a:t>
            </a:r>
          </a:p>
          <a:p>
            <a:pPr marL="342900" indent="-342900">
              <a:buFont typeface="Wingdings" panose="05000000000000000000" pitchFamily="2" charset="2"/>
              <a:buChar char="Ø"/>
            </a:pPr>
            <a:r>
              <a:rPr lang="el-GR" dirty="0"/>
              <a:t>Στην </a:t>
            </a:r>
            <a:r>
              <a:rPr lang="el-GR" dirty="0" err="1"/>
              <a:t>Πύλο</a:t>
            </a:r>
            <a:r>
              <a:rPr lang="el-GR" dirty="0"/>
              <a:t> σταμάτησε για να προμηθευτεί τρόφιμα για το πλήρωμα, προτού συνεχίσει το ταξίδι του. </a:t>
            </a:r>
          </a:p>
        </p:txBody>
      </p:sp>
      <p:sp>
        <p:nvSpPr>
          <p:cNvPr id="5" name="Ορθογώνιο 4"/>
          <p:cNvSpPr/>
          <p:nvPr/>
        </p:nvSpPr>
        <p:spPr>
          <a:xfrm>
            <a:off x="385977" y="3846561"/>
            <a:ext cx="11254943" cy="2862322"/>
          </a:xfrm>
          <a:prstGeom prst="rect">
            <a:avLst/>
          </a:prstGeom>
        </p:spPr>
        <p:txBody>
          <a:bodyPr wrap="square">
            <a:spAutoFit/>
          </a:bodyPr>
          <a:lstStyle/>
          <a:p>
            <a:pPr marL="285750" indent="-285750">
              <a:buFont typeface="Wingdings" panose="05000000000000000000" pitchFamily="2" charset="2"/>
              <a:buChar char="Ø"/>
            </a:pPr>
            <a:r>
              <a:rPr lang="el-GR" dirty="0"/>
              <a:t>Κατά τη διαδικασία αγκυροβόλησης, μέσα στον όρμο, δημιουργήθηκαν σπινθήρες </a:t>
            </a:r>
          </a:p>
          <a:p>
            <a:pPr marL="285750" indent="-285750">
              <a:buFont typeface="Wingdings" panose="05000000000000000000" pitchFamily="2" charset="2"/>
              <a:buChar char="Ø"/>
            </a:pPr>
            <a:r>
              <a:rPr lang="el-GR" dirty="0"/>
              <a:t>Αμέσως μια τρομακτική έκρηξη διέλυσε τα αμπάρια, </a:t>
            </a:r>
          </a:p>
          <a:p>
            <a:pPr marL="285750" indent="-285750">
              <a:buFont typeface="Wingdings" panose="05000000000000000000" pitchFamily="2" charset="2"/>
              <a:buChar char="Ø"/>
            </a:pPr>
            <a:r>
              <a:rPr lang="el-GR" dirty="0"/>
              <a:t>το πετρέλαιο άρχισε να διαρρέει. Συνολικά περισσότεροι από </a:t>
            </a:r>
            <a:r>
              <a:rPr lang="el-GR" b="1" dirty="0"/>
              <a:t>100.000 τόνοι </a:t>
            </a:r>
            <a:r>
              <a:rPr lang="el-GR" dirty="0"/>
              <a:t>έπεσαν στη θάλασσα. </a:t>
            </a:r>
          </a:p>
          <a:p>
            <a:pPr marL="285750" indent="-285750">
              <a:buFont typeface="Wingdings" panose="05000000000000000000" pitchFamily="2" charset="2"/>
              <a:buChar char="Ø"/>
            </a:pPr>
            <a:r>
              <a:rPr lang="el-GR" dirty="0"/>
              <a:t>Η ρύπανση εξαπλώθηκε σε απόσταση 100 χιλιομέτρων από το σημείο του ναυαγίου. </a:t>
            </a:r>
          </a:p>
          <a:p>
            <a:pPr marL="285750" indent="-285750">
              <a:buFont typeface="Wingdings" panose="05000000000000000000" pitchFamily="2" charset="2"/>
              <a:buChar char="Ø"/>
            </a:pPr>
            <a:r>
              <a:rPr lang="el-GR" dirty="0"/>
              <a:t>μια ποσότητα 40.000 τόνων που διέφυγε έφθασε τελικά στις ακτές. </a:t>
            </a:r>
          </a:p>
          <a:p>
            <a:pPr marL="285750" indent="-285750">
              <a:buFont typeface="Wingdings" panose="05000000000000000000" pitchFamily="2" charset="2"/>
              <a:buChar char="Ø"/>
            </a:pPr>
            <a:r>
              <a:rPr lang="el-GR" dirty="0"/>
              <a:t>Το πλοίο βυθίστηκε στο σημείο όπου είχε βυθιστεί και ο </a:t>
            </a:r>
            <a:r>
              <a:rPr lang="el-GR" dirty="0" err="1"/>
              <a:t>τουρκο</a:t>
            </a:r>
            <a:r>
              <a:rPr lang="el-GR" dirty="0"/>
              <a:t>-αιγυπτιακός στόλος κατά τη Ναυμαχία του </a:t>
            </a:r>
            <a:r>
              <a:rPr lang="el-GR" dirty="0" err="1"/>
              <a:t>Ναυαρίνου</a:t>
            </a:r>
            <a:r>
              <a:rPr lang="el-GR" dirty="0"/>
              <a:t>, το 1827…</a:t>
            </a:r>
          </a:p>
          <a:p>
            <a:pPr marL="342900" indent="-342900">
              <a:buFont typeface="Wingdings" panose="05000000000000000000" pitchFamily="2" charset="2"/>
              <a:buChar char="Ø"/>
            </a:pPr>
            <a:r>
              <a:rPr lang="el-GR" dirty="0"/>
              <a:t>Οι οικονομικές και περιβαλλοντικές ζημίες ουδέποτε δυστυχώς κατεγράφησαν λεπτομερώς. </a:t>
            </a:r>
          </a:p>
          <a:p>
            <a:pPr marL="342900" indent="-342900">
              <a:buFont typeface="Wingdings" panose="05000000000000000000" pitchFamily="2" charset="2"/>
              <a:buChar char="Ø"/>
            </a:pPr>
            <a:r>
              <a:rPr lang="el-GR" dirty="0"/>
              <a:t>Ακόμη και δύο χρόνια μετά το ατύχημα, ορισμένες κατηγορίες επαγγελματιών της περιοχής αντιμετώπιζαν πτωτικές τάσεις στην επιχείρησή τους. </a:t>
            </a:r>
          </a:p>
        </p:txBody>
      </p:sp>
    </p:spTree>
    <p:extLst>
      <p:ext uri="{BB962C8B-B14F-4D97-AF65-F5344CB8AC3E}">
        <p14:creationId xmlns:p14="http://schemas.microsoft.com/office/powerpoint/2010/main" xmlns="" val="39182358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5179" y="169666"/>
            <a:ext cx="6670146" cy="815854"/>
          </a:xfrm>
        </p:spPr>
        <p:txBody>
          <a:bodyPr/>
          <a:lstStyle/>
          <a:p>
            <a:pPr algn="ctr"/>
            <a:r>
              <a:rPr lang="el-GR" sz="4400" b="1" dirty="0"/>
              <a:t>    8</a:t>
            </a:r>
            <a:r>
              <a:rPr lang="el-GR" sz="4000" b="1" dirty="0"/>
              <a:t>. Απορροφητικά υλικά</a:t>
            </a:r>
          </a:p>
        </p:txBody>
      </p:sp>
      <p:sp>
        <p:nvSpPr>
          <p:cNvPr id="4" name="Θέση περιεχομένου 3"/>
          <p:cNvSpPr>
            <a:spLocks noGrp="1"/>
          </p:cNvSpPr>
          <p:nvPr>
            <p:ph sz="half" idx="2"/>
          </p:nvPr>
        </p:nvSpPr>
        <p:spPr>
          <a:xfrm>
            <a:off x="375179" y="1056641"/>
            <a:ext cx="5141701" cy="5699760"/>
          </a:xfrm>
        </p:spPr>
        <p:txBody>
          <a:bodyPr>
            <a:normAutofit fontScale="92500" lnSpcReduction="10000"/>
          </a:bodyPr>
          <a:lstStyle/>
          <a:p>
            <a:pPr marL="0" indent="0">
              <a:buNone/>
            </a:pPr>
            <a:r>
              <a:rPr lang="el-GR" dirty="0"/>
              <a:t> </a:t>
            </a:r>
            <a:endParaRPr lang="en-US" dirty="0"/>
          </a:p>
          <a:p>
            <a:pPr marL="0" indent="0">
              <a:buNone/>
            </a:pPr>
            <a:r>
              <a:rPr lang="el-GR" dirty="0"/>
              <a:t>Οι απορροφητικές ουσίες είναι υλικά που έχουν απορροφητικές ή </a:t>
            </a:r>
            <a:r>
              <a:rPr lang="el-GR" dirty="0" err="1"/>
              <a:t>προσκολλητικές</a:t>
            </a:r>
            <a:r>
              <a:rPr lang="el-GR" dirty="0"/>
              <a:t> ιδιότητες. Είναι ειδικά σχεδιασμένα προκειμένου να περισυλλέγουν πετρέλαιο από την επιφάνεια του νερού. </a:t>
            </a:r>
          </a:p>
          <a:p>
            <a:r>
              <a:rPr lang="el-GR" dirty="0"/>
              <a:t>Χωρίζονται σε δύο κατηγορίες:</a:t>
            </a:r>
          </a:p>
          <a:p>
            <a:pPr marL="0" indent="0">
              <a:buNone/>
            </a:pPr>
            <a:r>
              <a:rPr lang="el-GR" b="1" u="sng" dirty="0"/>
              <a:t>Απορροφητικά Χύμα</a:t>
            </a:r>
            <a:r>
              <a:rPr lang="el-GR" dirty="0"/>
              <a:t>:  είναι συνήθως λεπτά σωματίδια ,σκόνες, μικρού μεγέθους, οργανικές ίνες ή ενδεχομένως βιομηχανικά κατάλοιπα. </a:t>
            </a:r>
          </a:p>
          <a:p>
            <a:pPr marL="0" indent="0">
              <a:buNone/>
            </a:pPr>
            <a:r>
              <a:rPr lang="el-GR" dirty="0"/>
              <a:t> </a:t>
            </a:r>
            <a:r>
              <a:rPr lang="el-GR" b="1" u="sng" dirty="0"/>
              <a:t>Απορροφητικά Φράγματα-μαξιλάρια-φύλλα</a:t>
            </a:r>
            <a:r>
              <a:rPr lang="el-GR" dirty="0"/>
              <a:t>: τα υλικά που χρησιμοποιούνται κατασκευάζονται υπό την μορφή φραγμάτων, ή μαξιλαριών ή φύλλων και μπορούν να χρησιμοποιηθούν για την αντιμετώπιση και καταπολέμηση μικρών διαρροών. Πιο αναλυτικά τα απορροφητικά υλικά διασκορπίζονται στην περιοχή που βρίσκονται οι πετρελαιοκηλίδες όπου αφήνονται να </a:t>
            </a:r>
            <a:r>
              <a:rPr lang="el-GR" dirty="0" err="1"/>
              <a:t>κορεστούν</a:t>
            </a:r>
            <a:r>
              <a:rPr lang="el-GR" dirty="0"/>
              <a:t> από το πετρέλαιο και εν συνεχεία </a:t>
            </a:r>
            <a:r>
              <a:rPr lang="el-GR" dirty="0" err="1"/>
              <a:t>περισυλλέγονται</a:t>
            </a:r>
            <a:r>
              <a:rPr lang="el-GR" dirty="0"/>
              <a:t>. </a:t>
            </a:r>
          </a:p>
        </p:txBody>
      </p:sp>
      <p:pic>
        <p:nvPicPr>
          <p:cNvPr id="5" name="Εικόνα 4" descr="Τεχνικές απορρύπανσης πετρελαιοκηλίδων - PDF ΔΩΡΕΑΝ Λήψη"/>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45325" y="220266"/>
            <a:ext cx="4994275" cy="2378551"/>
          </a:xfrm>
          <a:prstGeom prst="rect">
            <a:avLst/>
          </a:prstGeom>
          <a:noFill/>
          <a:ln>
            <a:noFill/>
          </a:ln>
        </p:spPr>
      </p:pic>
      <p:pic>
        <p:nvPicPr>
          <p:cNvPr id="7" name="Θέση περιεχομένου 6" descr="Dealing with an On-Site Oil Spill: The Do's &amp; Don'ts | News | CTS"/>
          <p:cNvPicPr>
            <a:picLocks noGrp="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4456" y="2761378"/>
            <a:ext cx="3215005" cy="1483360"/>
          </a:xfrm>
          <a:prstGeom prst="rect">
            <a:avLst/>
          </a:prstGeom>
          <a:noFill/>
          <a:ln>
            <a:noFill/>
          </a:ln>
        </p:spPr>
      </p:pic>
      <p:pic>
        <p:nvPicPr>
          <p:cNvPr id="8" name="Εικόνα 7" descr="Oil Absorbents Deployments (Oil Absorbent Pad, Oil Absorbent Sock, Oil  Absorbent Pillow) - YouTube"/>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34455" y="4405669"/>
            <a:ext cx="3257867" cy="2164463"/>
          </a:xfrm>
          <a:prstGeom prst="rect">
            <a:avLst/>
          </a:prstGeom>
          <a:noFill/>
          <a:ln>
            <a:noFill/>
          </a:ln>
        </p:spPr>
      </p:pic>
      <p:pic>
        <p:nvPicPr>
          <p:cNvPr id="9" name="Εικόνα 8" descr="Indonesia Supplier – jual Oil Absorbent Pads (TUMPA OAP 180gsm)"/>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321165" y="2739548"/>
            <a:ext cx="2799715" cy="2387601"/>
          </a:xfrm>
          <a:prstGeom prst="rect">
            <a:avLst/>
          </a:prstGeom>
          <a:noFill/>
          <a:ln>
            <a:noFill/>
          </a:ln>
        </p:spPr>
      </p:pic>
    </p:spTree>
    <p:extLst>
      <p:ext uri="{BB962C8B-B14F-4D97-AF65-F5344CB8AC3E}">
        <p14:creationId xmlns:p14="http://schemas.microsoft.com/office/powerpoint/2010/main" xmlns="" val="35631640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Environmental Health and Safety">
            <a:extLst>
              <a:ext uri="{FF2B5EF4-FFF2-40B4-BE49-F238E27FC236}">
                <a16:creationId xmlns:a16="http://schemas.microsoft.com/office/drawing/2014/main" xmlns="" id="{ED01AB12-3558-49EC-9E19-1701A55F7EAF}"/>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19761" y="1031806"/>
            <a:ext cx="5054137" cy="3898668"/>
          </a:xfrm>
          <a:prstGeom prst="rect">
            <a:avLst/>
          </a:prstGeom>
          <a:noFill/>
          <a:ln>
            <a:noFill/>
          </a:ln>
        </p:spPr>
      </p:pic>
      <p:sp>
        <p:nvSpPr>
          <p:cNvPr id="4" name="Ορθογώνιο 3"/>
          <p:cNvSpPr/>
          <p:nvPr/>
        </p:nvSpPr>
        <p:spPr>
          <a:xfrm>
            <a:off x="8667248" y="5724009"/>
            <a:ext cx="2889751" cy="369332"/>
          </a:xfrm>
          <a:prstGeom prst="rect">
            <a:avLst/>
          </a:prstGeom>
        </p:spPr>
        <p:txBody>
          <a:bodyPr wrap="square">
            <a:spAutoFit/>
          </a:bodyPr>
          <a:lstStyle/>
          <a:p>
            <a:pPr algn="ctr"/>
            <a:r>
              <a:rPr lang="el-GR" dirty="0">
                <a:ln w="0"/>
                <a:effectLst>
                  <a:outerShdw blurRad="38100" dist="19050" dir="2700000" algn="tl" rotWithShape="0">
                    <a:schemeClr val="dk1">
                      <a:alpha val="40000"/>
                    </a:schemeClr>
                  </a:outerShdw>
                </a:effectLst>
                <a:latin typeface="Book Antiqua" panose="02040602050305030304" pitchFamily="18" charset="0"/>
              </a:rPr>
              <a:t>Ευχαριστούμε πολύ</a:t>
            </a:r>
            <a:endParaRPr lang="el-GR"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301381712"/>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a:t>
            </a:r>
          </a:p>
        </p:txBody>
      </p:sp>
      <p:sp>
        <p:nvSpPr>
          <p:cNvPr id="3" name="Θέση περιεχομένου 2"/>
          <p:cNvSpPr>
            <a:spLocks noGrp="1"/>
          </p:cNvSpPr>
          <p:nvPr>
            <p:ph idx="1"/>
          </p:nvPr>
        </p:nvSpPr>
        <p:spPr>
          <a:xfrm>
            <a:off x="1103312" y="1282700"/>
            <a:ext cx="8946541" cy="4965699"/>
          </a:xfrm>
        </p:spPr>
        <p:txBody>
          <a:bodyPr>
            <a:normAutofit/>
          </a:bodyPr>
          <a:lstStyle/>
          <a:p>
            <a:pPr>
              <a:buFont typeface="Wingdings" panose="05000000000000000000" pitchFamily="2" charset="2"/>
              <a:buChar char="Ø"/>
            </a:pPr>
            <a:r>
              <a:rPr lang="el-GR" dirty="0">
                <a:hlinkClick r:id="rId2"/>
              </a:rPr>
              <a:t>https://www.tovima.gr/2008/11/24/archive/oi-petrelaikes-bombes-tis-mesogeioy/</a:t>
            </a:r>
            <a:endParaRPr lang="el-GR" dirty="0"/>
          </a:p>
          <a:p>
            <a:pPr>
              <a:buFont typeface="Wingdings" panose="05000000000000000000" pitchFamily="2" charset="2"/>
              <a:buChar char="Ø"/>
            </a:pPr>
            <a:r>
              <a:rPr lang="el-GR" dirty="0"/>
              <a:t>Εφημερίδα ΘΑΡΡΟΣ, 26-2-1980</a:t>
            </a:r>
          </a:p>
          <a:p>
            <a:pPr>
              <a:buFont typeface="Wingdings" panose="05000000000000000000" pitchFamily="2" charset="2"/>
              <a:buChar char="Ø"/>
            </a:pPr>
            <a:r>
              <a:rPr lang="el-GR" dirty="0">
                <a:hlinkClick r:id="rId3"/>
              </a:rPr>
              <a:t>https://www.google.com/search</a:t>
            </a:r>
            <a:endParaRPr lang="el-GR" dirty="0"/>
          </a:p>
          <a:p>
            <a:pPr>
              <a:buFont typeface="Wingdings" panose="05000000000000000000" pitchFamily="2" charset="2"/>
              <a:buChar char="Ø"/>
            </a:pPr>
            <a:r>
              <a:rPr lang="el-GR" u="sng" dirty="0">
                <a:hlinkClick r:id="rId4"/>
              </a:rPr>
              <a:t>https://www.efsyn.gr/epistimi/epistimonika-nea/124999_petrelaiofaga-baktiria-kata-petrelaiokilidas</a:t>
            </a:r>
            <a:endParaRPr lang="el-GR" u="sng" dirty="0"/>
          </a:p>
          <a:p>
            <a:pPr>
              <a:buFont typeface="Wingdings" panose="05000000000000000000" pitchFamily="2" charset="2"/>
              <a:buChar char="Ø"/>
            </a:pPr>
            <a:r>
              <a:rPr lang="en-US" dirty="0">
                <a:hlinkClick r:id="rId5"/>
              </a:rPr>
              <a:t>https://en.wikipedia.org/wiki/MT_Haven</a:t>
            </a:r>
            <a:endParaRPr lang="el-GR" dirty="0"/>
          </a:p>
          <a:p>
            <a:pPr>
              <a:buFont typeface="Wingdings" panose="05000000000000000000" pitchFamily="2" charset="2"/>
              <a:buChar char="Ø"/>
            </a:pPr>
            <a:r>
              <a:rPr lang="en-US" dirty="0"/>
              <a:t>https://en.wikipedia.org/wiki/Aegean_Sea_tanker_oil_spill</a:t>
            </a:r>
            <a:endParaRPr lang="el-GR" dirty="0"/>
          </a:p>
          <a:p>
            <a:pPr>
              <a:buFont typeface="Wingdings" panose="05000000000000000000" pitchFamily="2" charset="2"/>
              <a:buChar char="Ø"/>
            </a:pPr>
            <a:r>
              <a:rPr lang="en-US" dirty="0">
                <a:hlinkClick r:id="rId6"/>
              </a:rPr>
              <a:t>https://en.wikipedia.org/wiki/Aegean_Sea_tanker_oil_spill</a:t>
            </a:r>
            <a:endParaRPr lang="el-GR" dirty="0"/>
          </a:p>
          <a:p>
            <a:pPr>
              <a:buFont typeface="Wingdings" panose="05000000000000000000" pitchFamily="2" charset="2"/>
              <a:buChar char="Ø"/>
            </a:pPr>
            <a:r>
              <a:rPr lang="el-GR" dirty="0" err="1"/>
              <a:t>Σαμαρογιάννης</a:t>
            </a:r>
            <a:r>
              <a:rPr lang="el-GR" dirty="0"/>
              <a:t> Α., Πτυχιακή εργασία: «  Τεχνικές </a:t>
            </a:r>
            <a:r>
              <a:rPr lang="el-GR" dirty="0" err="1"/>
              <a:t>απορύπανσης</a:t>
            </a:r>
            <a:r>
              <a:rPr lang="el-GR" dirty="0"/>
              <a:t> πετρελαιοκηλίδων»,  ΤΕΙ ΚΡΗΤΗΣ, 2018.</a:t>
            </a:r>
          </a:p>
          <a:p>
            <a:pPr>
              <a:buFont typeface="Wingdings" panose="05000000000000000000" pitchFamily="2" charset="2"/>
              <a:buChar char="Ø"/>
            </a:pPr>
            <a:endParaRPr lang="el-GR" dirty="0"/>
          </a:p>
          <a:p>
            <a:pPr>
              <a:buFont typeface="Wingdings" panose="05000000000000000000" pitchFamily="2" charset="2"/>
              <a:buChar char="Ø"/>
            </a:pPr>
            <a:endParaRPr lang="el-GR" dirty="0"/>
          </a:p>
          <a:p>
            <a:pPr>
              <a:buFont typeface="Wingdings" panose="05000000000000000000" pitchFamily="2" charset="2"/>
              <a:buChar char="Ø"/>
            </a:pPr>
            <a:endParaRPr lang="el-GR" u="sng" dirty="0"/>
          </a:p>
          <a:p>
            <a:pPr>
              <a:buFont typeface="Wingdings" panose="05000000000000000000" pitchFamily="2" charset="2"/>
              <a:buChar char="Ø"/>
            </a:pPr>
            <a:endParaRPr lang="el-GR" dirty="0"/>
          </a:p>
          <a:p>
            <a:pPr>
              <a:buFont typeface="Wingdings" panose="05000000000000000000" pitchFamily="2" charset="2"/>
              <a:buChar char="Ø"/>
            </a:pPr>
            <a:endParaRPr lang="el-GR" dirty="0"/>
          </a:p>
          <a:p>
            <a:pPr>
              <a:buFont typeface="Wingdings" panose="05000000000000000000" pitchFamily="2" charset="2"/>
              <a:buChar char="Ø"/>
            </a:pPr>
            <a:endParaRPr lang="el-GR" dirty="0"/>
          </a:p>
        </p:txBody>
      </p:sp>
    </p:spTree>
    <p:extLst>
      <p:ext uri="{BB962C8B-B14F-4D97-AF65-F5344CB8AC3E}">
        <p14:creationId xmlns:p14="http://schemas.microsoft.com/office/powerpoint/2010/main" xmlns="" val="32290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FDB339C-1692-460A-BBEC-4F60F55CD551}"/>
              </a:ext>
            </a:extLst>
          </p:cNvPr>
          <p:cNvSpPr>
            <a:spLocks noGrp="1"/>
          </p:cNvSpPr>
          <p:nvPr>
            <p:ph type="title"/>
          </p:nvPr>
        </p:nvSpPr>
        <p:spPr>
          <a:xfrm>
            <a:off x="231140" y="188418"/>
            <a:ext cx="11681460" cy="804664"/>
          </a:xfrm>
        </p:spPr>
        <p:txBody>
          <a:bodyPr/>
          <a:lstStyle/>
          <a:p>
            <a:pPr algn="ctr"/>
            <a:r>
              <a:rPr lang="en-US" sz="4000" b="1" dirty="0"/>
              <a:t>1.</a:t>
            </a:r>
            <a:r>
              <a:rPr lang="el-GR" sz="4000" b="1" dirty="0" err="1"/>
              <a:t>Πύλος</a:t>
            </a:r>
            <a:r>
              <a:rPr lang="el-GR" sz="4000" b="1" dirty="0"/>
              <a:t>–</a:t>
            </a:r>
            <a:r>
              <a:rPr lang="el-GR" sz="4000" b="1" dirty="0" err="1"/>
              <a:t>ΌρμοςΝαυαρίνου</a:t>
            </a:r>
            <a:r>
              <a:rPr lang="el-GR" sz="4000" b="1" dirty="0"/>
              <a:t>:</a:t>
            </a:r>
            <a:r>
              <a:rPr lang="en-US" sz="4000" b="1" dirty="0"/>
              <a:t>“</a:t>
            </a:r>
            <a:r>
              <a:rPr lang="en-US" sz="4000" b="1" dirty="0" err="1"/>
              <a:t>Irenes</a:t>
            </a:r>
            <a:r>
              <a:rPr lang="en-US" sz="4000" b="1" dirty="0"/>
              <a:t> Serenade</a:t>
            </a:r>
            <a:r>
              <a:rPr lang="en-US" b="1" dirty="0"/>
              <a:t>” </a:t>
            </a:r>
            <a:endParaRPr lang="el-GR" b="1" dirty="0"/>
          </a:p>
        </p:txBody>
      </p:sp>
      <p:pic>
        <p:nvPicPr>
          <p:cNvPr id="7" name="Θέση περιεχομένου 5" descr="Η βύθιση του Π/Φ “Irene Serenade”, 23 Φερουαρίου 1980… | Οἱ Φοβερές  Σημαῖες, ξεδιπλωθεῖτε στόν Ἀέρα! ΓΑΛΑΝΟΛΕΥΚΟ blog">
            <a:extLst>
              <a:ext uri="{FF2B5EF4-FFF2-40B4-BE49-F238E27FC236}">
                <a16:creationId xmlns:a16="http://schemas.microsoft.com/office/drawing/2014/main" xmlns="" id="{F61DF7F7-3794-4BFE-82CA-D55326526E7E}"/>
              </a:ext>
            </a:extLst>
          </p:cNvPr>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627" y="2093119"/>
            <a:ext cx="5157787" cy="2096733"/>
          </a:xfrm>
          <a:prstGeom prst="rect">
            <a:avLst/>
          </a:prstGeom>
          <a:noFill/>
          <a:ln>
            <a:noFill/>
          </a:ln>
        </p:spPr>
      </p:pic>
      <p:pic>
        <p:nvPicPr>
          <p:cNvPr id="9" name="Θέση περιεχομένου 8" descr="Υποβρύχιο μουσείο θα γίνει ο κόλπος του Ναυαρίνου">
            <a:extLst>
              <a:ext uri="{FF2B5EF4-FFF2-40B4-BE49-F238E27FC236}">
                <a16:creationId xmlns:a16="http://schemas.microsoft.com/office/drawing/2014/main" xmlns="" id="{8EB85C7A-EF10-4122-8B56-1BF7D7DB25D1}"/>
              </a:ext>
            </a:extLst>
          </p:cNvPr>
          <p:cNvPicPr>
            <a:picLocks noGrp="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bwMode="auto">
          <a:xfrm>
            <a:off x="6597808" y="3074490"/>
            <a:ext cx="4782979" cy="2230723"/>
          </a:xfrm>
          <a:prstGeom prst="rect">
            <a:avLst/>
          </a:prstGeom>
          <a:noFill/>
          <a:ln>
            <a:noFill/>
          </a:ln>
        </p:spPr>
      </p:pic>
      <p:pic>
        <p:nvPicPr>
          <p:cNvPr id="8" name="Εικόνα 7" descr="39 χρόνια από το ναυάγιο του «Irene's Serenade» στην Πύλο (βίντεο) -  ΕΦΗΜΕΡΙΔΑ ΘΑΡΡΟΣ">
            <a:extLst>
              <a:ext uri="{FF2B5EF4-FFF2-40B4-BE49-F238E27FC236}">
                <a16:creationId xmlns:a16="http://schemas.microsoft.com/office/drawing/2014/main" xmlns="" id="{F834089F-56C7-4565-8CC3-4813BE9D9BD1}"/>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6627" y="4347369"/>
            <a:ext cx="5157787" cy="2218023"/>
          </a:xfrm>
          <a:prstGeom prst="rect">
            <a:avLst/>
          </a:prstGeom>
          <a:noFill/>
          <a:ln>
            <a:noFill/>
          </a:ln>
        </p:spPr>
      </p:pic>
      <p:sp>
        <p:nvSpPr>
          <p:cNvPr id="10" name="Ορθογώνιο 9">
            <a:extLst>
              <a:ext uri="{FF2B5EF4-FFF2-40B4-BE49-F238E27FC236}">
                <a16:creationId xmlns:a16="http://schemas.microsoft.com/office/drawing/2014/main" xmlns="" id="{921023A0-A7C1-4425-A3D1-38F7B3102C96}"/>
              </a:ext>
            </a:extLst>
          </p:cNvPr>
          <p:cNvSpPr/>
          <p:nvPr/>
        </p:nvSpPr>
        <p:spPr>
          <a:xfrm>
            <a:off x="1532900" y="1193823"/>
            <a:ext cx="2869695" cy="769441"/>
          </a:xfrm>
          <a:prstGeom prst="rect">
            <a:avLst/>
          </a:prstGeom>
          <a:noFill/>
        </p:spPr>
        <p:txBody>
          <a:bodyPr wrap="none" lIns="91440" tIns="45720" rIns="91440" bIns="45720">
            <a:spAutoFit/>
          </a:bodyPr>
          <a:lstStyle/>
          <a:p>
            <a:pPr algn="ctr"/>
            <a:r>
              <a:rPr lang="el-GR"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23-2-1980</a:t>
            </a:r>
          </a:p>
        </p:txBody>
      </p:sp>
      <p:sp>
        <p:nvSpPr>
          <p:cNvPr id="13" name="Ορθογώνιο 12">
            <a:extLst>
              <a:ext uri="{FF2B5EF4-FFF2-40B4-BE49-F238E27FC236}">
                <a16:creationId xmlns:a16="http://schemas.microsoft.com/office/drawing/2014/main" xmlns="" id="{EB75774B-5203-4CB6-AA2F-713833332820}"/>
              </a:ext>
            </a:extLst>
          </p:cNvPr>
          <p:cNvSpPr/>
          <p:nvPr/>
        </p:nvSpPr>
        <p:spPr>
          <a:xfrm>
            <a:off x="6998098" y="1169789"/>
            <a:ext cx="3047629" cy="923330"/>
          </a:xfrm>
          <a:prstGeom prst="rect">
            <a:avLst/>
          </a:prstGeom>
          <a:noFill/>
        </p:spPr>
        <p:txBody>
          <a:bodyPr wrap="none" lIns="91440" tIns="45720" rIns="91440" bIns="45720">
            <a:spAutoFit/>
          </a:bodyPr>
          <a:lstStyle/>
          <a:p>
            <a:pPr algn="ctr"/>
            <a:r>
              <a:rPr lang="el-G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l-GR"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Σήμερα….</a:t>
            </a:r>
          </a:p>
        </p:txBody>
      </p:sp>
    </p:spTree>
    <p:extLst>
      <p:ext uri="{BB962C8B-B14F-4D97-AF65-F5344CB8AC3E}">
        <p14:creationId xmlns:p14="http://schemas.microsoft.com/office/powerpoint/2010/main" xmlns="" val="65680936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9AE583B-C743-4A5D-B992-0216854BFBF6}"/>
              </a:ext>
            </a:extLst>
          </p:cNvPr>
          <p:cNvSpPr>
            <a:spLocks noGrp="1"/>
          </p:cNvSpPr>
          <p:nvPr>
            <p:ph type="title"/>
          </p:nvPr>
        </p:nvSpPr>
        <p:spPr>
          <a:xfrm>
            <a:off x="595311" y="351118"/>
            <a:ext cx="10644189" cy="893482"/>
          </a:xfrm>
        </p:spPr>
        <p:txBody>
          <a:bodyPr/>
          <a:lstStyle/>
          <a:p>
            <a:r>
              <a:rPr lang="en-US" sz="4000" b="1" dirty="0"/>
              <a:t>2. </a:t>
            </a:r>
            <a:r>
              <a:rPr lang="el-GR" sz="4000" b="1" dirty="0"/>
              <a:t>Ιταλία – Αγκόλα: ABT </a:t>
            </a:r>
            <a:r>
              <a:rPr lang="el-GR" sz="4000" b="1" dirty="0" err="1"/>
              <a:t>Summer</a:t>
            </a:r>
            <a:r>
              <a:rPr lang="el-GR" sz="4000" b="1" dirty="0"/>
              <a:t> – 1991</a:t>
            </a:r>
            <a:r>
              <a:rPr lang="el-GR" b="1" dirty="0"/>
              <a:t> </a:t>
            </a:r>
            <a:endParaRPr lang="el-GR" dirty="0"/>
          </a:p>
        </p:txBody>
      </p:sp>
      <p:pic>
        <p:nvPicPr>
          <p:cNvPr id="7" name="Θέση περιεχομένου 6" descr="https://www.enikos.gr/wp-content/uploads/2017/09/538200_6c6c6baf31-a035ccc9d4eaf476.jpg">
            <a:extLst>
              <a:ext uri="{FF2B5EF4-FFF2-40B4-BE49-F238E27FC236}">
                <a16:creationId xmlns:a16="http://schemas.microsoft.com/office/drawing/2014/main" xmlns="" id="{C904BEE9-08AA-4D22-AD4D-0C2104FADF58}"/>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785" y="1622466"/>
            <a:ext cx="3032760" cy="1737359"/>
          </a:xfrm>
          <a:prstGeom prst="rect">
            <a:avLst/>
          </a:prstGeom>
          <a:noFill/>
          <a:ln>
            <a:noFill/>
          </a:ln>
        </p:spPr>
      </p:pic>
      <p:sp>
        <p:nvSpPr>
          <p:cNvPr id="3" name="Ορθογώνιο 2"/>
          <p:cNvSpPr/>
          <p:nvPr/>
        </p:nvSpPr>
        <p:spPr>
          <a:xfrm>
            <a:off x="4343400" y="1622466"/>
            <a:ext cx="6096000" cy="2308324"/>
          </a:xfrm>
          <a:prstGeom prst="rect">
            <a:avLst/>
          </a:prstGeom>
        </p:spPr>
        <p:txBody>
          <a:bodyPr>
            <a:spAutoFit/>
          </a:bodyPr>
          <a:lstStyle/>
          <a:p>
            <a:pPr marL="342900" indent="-342900">
              <a:buFont typeface="Wingdings" panose="05000000000000000000" pitchFamily="2" charset="2"/>
              <a:buChar char="Ø"/>
            </a:pPr>
            <a:r>
              <a:rPr lang="el-GR" dirty="0"/>
              <a:t>Θηριώδες ολλανδικό δεξαμενόπλοιο  </a:t>
            </a:r>
          </a:p>
          <a:p>
            <a:pPr marL="342900" indent="-342900">
              <a:buFont typeface="Wingdings" panose="05000000000000000000" pitchFamily="2" charset="2"/>
              <a:buChar char="Ø"/>
            </a:pPr>
            <a:r>
              <a:rPr lang="el-GR" dirty="0"/>
              <a:t>Μήκος 344 μέτρα και πλάτος 82, </a:t>
            </a:r>
          </a:p>
          <a:p>
            <a:pPr marL="342900" indent="-342900">
              <a:buFont typeface="Wingdings" panose="05000000000000000000" pitchFamily="2" charset="2"/>
              <a:buChar char="Ø"/>
            </a:pPr>
            <a:r>
              <a:rPr lang="el-GR" dirty="0"/>
              <a:t>Ήταν φορτωμένο με αργό πετρέλαιο από το Ιράν με προορισμό το Ρότερνταμ.</a:t>
            </a:r>
          </a:p>
          <a:p>
            <a:pPr marL="342900" indent="-342900">
              <a:buFont typeface="Wingdings" panose="05000000000000000000" pitchFamily="2" charset="2"/>
              <a:buChar char="Ø"/>
            </a:pPr>
            <a:r>
              <a:rPr lang="el-GR" dirty="0"/>
              <a:t>Στις 28 </a:t>
            </a:r>
            <a:r>
              <a:rPr lang="el-GR" dirty="0" err="1"/>
              <a:t>Μαϊου</a:t>
            </a:r>
            <a:r>
              <a:rPr lang="el-GR" dirty="0"/>
              <a:t> 1991 το πλοίο βρισκόταν σε απόσταση 700 ναυτικών μιλίων ανοιχτά της Αγκόλα, όταν ξαφνικά ξέσπασε πυρκαγιά στο φορτίο. </a:t>
            </a:r>
          </a:p>
        </p:txBody>
      </p:sp>
      <p:sp>
        <p:nvSpPr>
          <p:cNvPr id="4" name="Ορθογώνιο 3"/>
          <p:cNvSpPr/>
          <p:nvPr/>
        </p:nvSpPr>
        <p:spPr>
          <a:xfrm>
            <a:off x="595311" y="4083190"/>
            <a:ext cx="10809289" cy="2308324"/>
          </a:xfrm>
          <a:prstGeom prst="rect">
            <a:avLst/>
          </a:prstGeom>
        </p:spPr>
        <p:txBody>
          <a:bodyPr wrap="square">
            <a:spAutoFit/>
          </a:bodyPr>
          <a:lstStyle/>
          <a:p>
            <a:pPr marL="342900" indent="-342900">
              <a:buFont typeface="Wingdings" panose="05000000000000000000" pitchFamily="2" charset="2"/>
              <a:buChar char="Ø"/>
            </a:pPr>
            <a:r>
              <a:rPr lang="el-GR" dirty="0"/>
              <a:t>Οι εκρήξεις </a:t>
            </a:r>
            <a:r>
              <a:rPr lang="el-GR" u="sng" dirty="0"/>
              <a:t>σκότωσαν </a:t>
            </a:r>
            <a:r>
              <a:rPr lang="el-GR" dirty="0"/>
              <a:t>ακαριαία </a:t>
            </a:r>
            <a:r>
              <a:rPr lang="el-GR" u="sng" dirty="0"/>
              <a:t>πέντε μέλη του πληρώματος </a:t>
            </a:r>
            <a:endParaRPr lang="el-GR" dirty="0"/>
          </a:p>
          <a:p>
            <a:pPr marL="342900" indent="-342900">
              <a:buFont typeface="Wingdings" panose="05000000000000000000" pitchFamily="2" charset="2"/>
              <a:buChar char="Ø"/>
            </a:pPr>
            <a:r>
              <a:rPr lang="el-GR" dirty="0"/>
              <a:t>προκάλεσαν </a:t>
            </a:r>
            <a:r>
              <a:rPr lang="el-GR" u="sng" dirty="0"/>
              <a:t>ρήγμα στο κύτος</a:t>
            </a:r>
            <a:r>
              <a:rPr lang="el-GR" dirty="0"/>
              <a:t> </a:t>
            </a:r>
          </a:p>
          <a:p>
            <a:pPr marL="342900" indent="-342900">
              <a:buFont typeface="Wingdings" panose="05000000000000000000" pitchFamily="2" charset="2"/>
              <a:buChar char="Ø"/>
            </a:pPr>
            <a:r>
              <a:rPr lang="el-GR" dirty="0"/>
              <a:t>Το </a:t>
            </a:r>
            <a:r>
              <a:rPr lang="el-GR" u="sng" dirty="0"/>
              <a:t>πετρέλαιο</a:t>
            </a:r>
            <a:r>
              <a:rPr lang="el-GR" dirty="0"/>
              <a:t> άρχισε να </a:t>
            </a:r>
            <a:r>
              <a:rPr lang="el-GR" u="sng" dirty="0"/>
              <a:t>μαυρίζει τα νερά</a:t>
            </a:r>
            <a:r>
              <a:rPr lang="el-GR" dirty="0"/>
              <a:t>. </a:t>
            </a:r>
          </a:p>
          <a:p>
            <a:pPr marL="342900" indent="-342900">
              <a:buFont typeface="Wingdings" panose="05000000000000000000" pitchFamily="2" charset="2"/>
              <a:buChar char="Ø"/>
            </a:pPr>
            <a:r>
              <a:rPr lang="el-GR" dirty="0"/>
              <a:t>Την επόμενη μέρα είχε σχηματιστεί </a:t>
            </a:r>
            <a:r>
              <a:rPr lang="el-GR" u="sng" dirty="0"/>
              <a:t>μια τεράστια κηλίδα εμβαδού 210 τετραγωνικών χιλιομέτρων. </a:t>
            </a:r>
          </a:p>
          <a:p>
            <a:pPr marL="342900" indent="-342900">
              <a:buFont typeface="Wingdings" panose="05000000000000000000" pitchFamily="2" charset="2"/>
              <a:buChar char="Ø"/>
            </a:pPr>
            <a:r>
              <a:rPr lang="el-GR" dirty="0"/>
              <a:t>Το δεξαμενόπλοιο </a:t>
            </a:r>
            <a:r>
              <a:rPr lang="el-GR" u="sng" dirty="0"/>
              <a:t>βυθίστηκε την 1η Ιουνίου </a:t>
            </a:r>
            <a:r>
              <a:rPr lang="el-GR" dirty="0"/>
              <a:t>έχοντας προκαλέσει ασύλληπτη </a:t>
            </a:r>
            <a:r>
              <a:rPr lang="el-GR" u="sng" dirty="0"/>
              <a:t>οικολογική καταστροφή</a:t>
            </a:r>
            <a:r>
              <a:rPr lang="el-GR" dirty="0"/>
              <a:t>, αφού </a:t>
            </a:r>
            <a:r>
              <a:rPr lang="el-GR" u="sng" dirty="0"/>
              <a:t>διέρρευσαν</a:t>
            </a:r>
            <a:r>
              <a:rPr lang="el-GR" dirty="0"/>
              <a:t> </a:t>
            </a:r>
            <a:r>
              <a:rPr lang="el-GR" b="1" dirty="0"/>
              <a:t>260.000 τόνοι καυσίμου</a:t>
            </a:r>
            <a:r>
              <a:rPr lang="el-GR" dirty="0"/>
              <a:t>. </a:t>
            </a:r>
          </a:p>
          <a:p>
            <a:pPr marL="342900" indent="-342900">
              <a:buFont typeface="Wingdings" panose="05000000000000000000" pitchFamily="2" charset="2"/>
              <a:buChar char="Ø"/>
            </a:pPr>
            <a:r>
              <a:rPr lang="el-GR" dirty="0"/>
              <a:t>Παρά τις εκτεταμένες έρευνες </a:t>
            </a:r>
            <a:r>
              <a:rPr lang="el-GR" u="sng" dirty="0"/>
              <a:t>το κουφάρι του δεν εντοπίστηκε ποτέ.</a:t>
            </a:r>
          </a:p>
        </p:txBody>
      </p:sp>
    </p:spTree>
    <p:extLst>
      <p:ext uri="{BB962C8B-B14F-4D97-AF65-F5344CB8AC3E}">
        <p14:creationId xmlns:p14="http://schemas.microsoft.com/office/powerpoint/2010/main" xmlns="" val="2835928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7ADEFDC-7E98-471B-A718-E08EFAC04D28}"/>
              </a:ext>
            </a:extLst>
          </p:cNvPr>
          <p:cNvSpPr>
            <a:spLocks noGrp="1"/>
          </p:cNvSpPr>
          <p:nvPr>
            <p:ph type="title"/>
          </p:nvPr>
        </p:nvSpPr>
        <p:spPr>
          <a:xfrm>
            <a:off x="201611" y="338418"/>
            <a:ext cx="7812089" cy="1400530"/>
          </a:xfrm>
        </p:spPr>
        <p:txBody>
          <a:bodyPr/>
          <a:lstStyle/>
          <a:p>
            <a:pPr algn="ctr"/>
            <a:r>
              <a:rPr lang="en-US" sz="4000" b="1" dirty="0"/>
              <a:t>3. </a:t>
            </a:r>
            <a:r>
              <a:rPr lang="el-GR" sz="4000" b="1" dirty="0"/>
              <a:t>Ριβιέρα-Κυανή Ακτή/ Γένοβα-Ιταλία: «Η</a:t>
            </a:r>
            <a:r>
              <a:rPr lang="en-US" sz="4000" b="1" dirty="0" err="1"/>
              <a:t>aven</a:t>
            </a:r>
            <a:r>
              <a:rPr lang="el-GR" sz="4000" b="1" dirty="0"/>
              <a:t>»</a:t>
            </a:r>
            <a:r>
              <a:rPr lang="en-US" sz="4000" b="1" dirty="0"/>
              <a:t> </a:t>
            </a:r>
            <a:r>
              <a:rPr lang="el-GR" sz="4000" b="1" dirty="0"/>
              <a:t>–1991-</a:t>
            </a:r>
          </a:p>
        </p:txBody>
      </p:sp>
      <p:pic>
        <p:nvPicPr>
          <p:cNvPr id="4" name="Θέση περιεχομένου 3" descr="1">
            <a:extLst>
              <a:ext uri="{FF2B5EF4-FFF2-40B4-BE49-F238E27FC236}">
                <a16:creationId xmlns:a16="http://schemas.microsoft.com/office/drawing/2014/main" xmlns="" id="{E2A095C6-322B-454A-A20C-13CB11DE3FEC}"/>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7300" y="338418"/>
            <a:ext cx="2857500" cy="1990725"/>
          </a:xfrm>
          <a:prstGeom prst="rect">
            <a:avLst/>
          </a:prstGeom>
          <a:noFill/>
          <a:ln>
            <a:noFill/>
          </a:ln>
        </p:spPr>
      </p:pic>
      <p:pic>
        <p:nvPicPr>
          <p:cNvPr id="5" name="Εικόνα 4" descr="4">
            <a:extLst>
              <a:ext uri="{FF2B5EF4-FFF2-40B4-BE49-F238E27FC236}">
                <a16:creationId xmlns:a16="http://schemas.microsoft.com/office/drawing/2014/main" xmlns="" id="{9E80F250-8265-463D-8F8C-BE46CD4E2D7D}"/>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9920" y="4393882"/>
            <a:ext cx="4572000" cy="1666875"/>
          </a:xfrm>
          <a:prstGeom prst="rect">
            <a:avLst/>
          </a:prstGeom>
          <a:noFill/>
          <a:ln>
            <a:noFill/>
          </a:ln>
        </p:spPr>
      </p:pic>
      <p:sp>
        <p:nvSpPr>
          <p:cNvPr id="3" name="Ορθογώνιο 2"/>
          <p:cNvSpPr/>
          <p:nvPr/>
        </p:nvSpPr>
        <p:spPr>
          <a:xfrm>
            <a:off x="551655" y="1943438"/>
            <a:ext cx="5747545" cy="2308324"/>
          </a:xfrm>
          <a:prstGeom prst="rect">
            <a:avLst/>
          </a:prstGeom>
        </p:spPr>
        <p:txBody>
          <a:bodyPr wrap="square">
            <a:spAutoFit/>
          </a:bodyPr>
          <a:lstStyle/>
          <a:p>
            <a:pPr marL="342900" indent="-342900">
              <a:buFont typeface="Wingdings" panose="05000000000000000000" pitchFamily="2" charset="2"/>
              <a:buChar char="Ø"/>
            </a:pPr>
            <a:r>
              <a:rPr lang="el-GR" dirty="0"/>
              <a:t>Το ΜΤ </a:t>
            </a:r>
            <a:r>
              <a:rPr lang="el-GR" b="1" dirty="0"/>
              <a:t>«</a:t>
            </a:r>
            <a:r>
              <a:rPr lang="el-GR" b="1" dirty="0" err="1"/>
              <a:t>Haven</a:t>
            </a:r>
            <a:r>
              <a:rPr lang="el-GR" b="1" dirty="0"/>
              <a:t>»,</a:t>
            </a:r>
            <a:r>
              <a:rPr lang="el-GR" dirty="0"/>
              <a:t> ήταν πολύ μεγάλος μεταφορέας αργού πετρελαίου </a:t>
            </a:r>
          </a:p>
          <a:p>
            <a:pPr marL="342900" indent="-342900">
              <a:buFont typeface="Wingdings" panose="05000000000000000000" pitchFamily="2" charset="2"/>
              <a:buChar char="Ø"/>
            </a:pPr>
            <a:r>
              <a:rPr lang="el-GR" dirty="0"/>
              <a:t>Ήταν ενοικιασμένο υπό κυπριακή σημαία </a:t>
            </a:r>
          </a:p>
          <a:p>
            <a:pPr marL="342900" indent="-342900">
              <a:buFont typeface="Wingdings" panose="05000000000000000000" pitchFamily="2" charset="2"/>
              <a:buChar char="Ø"/>
            </a:pPr>
            <a:r>
              <a:rPr lang="el-GR" dirty="0"/>
              <a:t>Το ατύχημα έγινε 11 Απριλίου 1991 </a:t>
            </a:r>
          </a:p>
          <a:p>
            <a:pPr marL="342900" indent="-342900">
              <a:buFont typeface="Wingdings" panose="05000000000000000000" pitchFamily="2" charset="2"/>
              <a:buChar char="Ø"/>
            </a:pPr>
            <a:r>
              <a:rPr lang="el-GR" dirty="0"/>
              <a:t>Ανάμεσα στα παράλια της </a:t>
            </a:r>
            <a:r>
              <a:rPr lang="el-GR" b="1" dirty="0"/>
              <a:t>Ριβιέρας (Κυανή Ακτή) και </a:t>
            </a:r>
            <a:r>
              <a:rPr lang="el-GR" dirty="0"/>
              <a:t>στα ανοικτά των ακτών της Γένοβας της Ιταλίας</a:t>
            </a:r>
          </a:p>
          <a:p>
            <a:pPr marL="342900" indent="-342900">
              <a:buFont typeface="Wingdings" panose="05000000000000000000" pitchFamily="2" charset="2"/>
              <a:buChar char="Ø"/>
            </a:pPr>
            <a:r>
              <a:rPr lang="el-GR" dirty="0"/>
              <a:t>Είναι το μεγαλύτερο ναυάγιο στην περιοχή. </a:t>
            </a:r>
          </a:p>
        </p:txBody>
      </p:sp>
      <p:sp>
        <p:nvSpPr>
          <p:cNvPr id="6" name="Ορθογώνιο 5"/>
          <p:cNvSpPr/>
          <p:nvPr/>
        </p:nvSpPr>
        <p:spPr>
          <a:xfrm>
            <a:off x="5956300" y="2959100"/>
            <a:ext cx="6096000" cy="3416320"/>
          </a:xfrm>
          <a:prstGeom prst="rect">
            <a:avLst/>
          </a:prstGeom>
        </p:spPr>
        <p:txBody>
          <a:bodyPr>
            <a:spAutoFit/>
          </a:bodyPr>
          <a:lstStyle/>
          <a:p>
            <a:pPr marL="342900" indent="-342900">
              <a:buFont typeface="Wingdings" panose="05000000000000000000" pitchFamily="2" charset="2"/>
              <a:buChar char="Ø"/>
            </a:pPr>
            <a:r>
              <a:rPr lang="el-GR" dirty="0"/>
              <a:t>Ήταν φορτωμένο με 230.000 τόνους. Εκφόρτωσε 80.000 τόνους σε πλωτή πλατφόρμα - 11 χιλιόμετρα από τις ακτές της Γένοβας. Όταν το πλοίο αποσυνδέθηκε έγινε μία τρομερή έκρηξη</a:t>
            </a:r>
          </a:p>
          <a:p>
            <a:pPr marL="342900" indent="-342900">
              <a:buFont typeface="Wingdings" panose="05000000000000000000" pitchFamily="2" charset="2"/>
              <a:buChar char="Ø"/>
            </a:pPr>
            <a:r>
              <a:rPr lang="el-GR" dirty="0"/>
              <a:t>Σκοτώθηκαν 6 Κύπριοι, μέλη του πληρώματος</a:t>
            </a:r>
          </a:p>
          <a:p>
            <a:pPr marL="342900" indent="-342900">
              <a:buFont typeface="Wingdings" panose="05000000000000000000" pitchFamily="2" charset="2"/>
              <a:buChar char="Ø"/>
            </a:pPr>
            <a:r>
              <a:rPr lang="el-GR" dirty="0"/>
              <a:t>Ξέσπασε φωτιά, άρχισε η διαρροή.</a:t>
            </a:r>
          </a:p>
          <a:p>
            <a:pPr marL="342900" indent="-342900">
              <a:buFont typeface="Wingdings" panose="05000000000000000000" pitchFamily="2" charset="2"/>
              <a:buChar char="Ø"/>
            </a:pPr>
            <a:r>
              <a:rPr lang="el-GR" dirty="0">
                <a:sym typeface="Wingdings" panose="05000000000000000000" pitchFamily="2" charset="2"/>
              </a:rPr>
              <a:t>Η φωτιά τύλιξε το πλοίο, οι φλόγες είχαν ύψος 100 μέτρων και ακολούθησαν και άλλες εκρήξεις</a:t>
            </a:r>
            <a:endParaRPr lang="el-GR" dirty="0"/>
          </a:p>
          <a:p>
            <a:pPr marL="342900" indent="-342900">
              <a:buFont typeface="Wingdings" panose="05000000000000000000" pitchFamily="2" charset="2"/>
              <a:buChar char="Ø"/>
            </a:pPr>
            <a:r>
              <a:rPr lang="el-GR" dirty="0"/>
              <a:t>Πλημμύρισε η Μεσόγειος με 50.000 τόνους αργού πετρελαίου</a:t>
            </a:r>
          </a:p>
          <a:p>
            <a:pPr marL="342900" indent="-342900">
              <a:buFont typeface="Wingdings" panose="05000000000000000000" pitchFamily="2" charset="2"/>
              <a:buChar char="Ø"/>
            </a:pPr>
            <a:r>
              <a:rPr lang="el-GR" dirty="0"/>
              <a:t>Το πλοίο έσπασε στα δύο, έκαιγε για 3 ημέρες και τελικά βυθίστηκε</a:t>
            </a:r>
          </a:p>
        </p:txBody>
      </p:sp>
    </p:spTree>
    <p:extLst>
      <p:ext uri="{BB962C8B-B14F-4D97-AF65-F5344CB8AC3E}">
        <p14:creationId xmlns:p14="http://schemas.microsoft.com/office/powerpoint/2010/main" xmlns="" val="38343097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910738B-8560-4F48-A07E-943892A8199B}"/>
              </a:ext>
            </a:extLst>
          </p:cNvPr>
          <p:cNvSpPr>
            <a:spLocks noGrp="1"/>
          </p:cNvSpPr>
          <p:nvPr>
            <p:ph type="title"/>
          </p:nvPr>
        </p:nvSpPr>
        <p:spPr>
          <a:xfrm>
            <a:off x="327660" y="181313"/>
            <a:ext cx="11153140" cy="1325563"/>
          </a:xfrm>
        </p:spPr>
        <p:txBody>
          <a:bodyPr/>
          <a:lstStyle/>
          <a:p>
            <a:pPr algn="ctr"/>
            <a:r>
              <a:rPr lang="en-US" b="1" dirty="0"/>
              <a:t>3. </a:t>
            </a:r>
            <a:r>
              <a:rPr lang="el-GR" b="1" dirty="0"/>
              <a:t>Ριβιέρα-Κυανή Ακτή</a:t>
            </a:r>
            <a:r>
              <a:rPr lang="en-US" b="1" dirty="0"/>
              <a:t> </a:t>
            </a:r>
            <a:r>
              <a:rPr lang="el-GR" b="1" dirty="0"/>
              <a:t>/</a:t>
            </a:r>
            <a:r>
              <a:rPr lang="en-US" b="1" dirty="0"/>
              <a:t> </a:t>
            </a:r>
            <a:r>
              <a:rPr lang="el-GR" b="1" dirty="0"/>
              <a:t> Γένοβα-Ιταλία: «Η</a:t>
            </a:r>
            <a:r>
              <a:rPr lang="en-US" b="1" dirty="0" err="1"/>
              <a:t>aven</a:t>
            </a:r>
            <a:r>
              <a:rPr lang="el-GR" b="1" dirty="0"/>
              <a:t>»</a:t>
            </a:r>
            <a:r>
              <a:rPr lang="en-US" b="1" dirty="0"/>
              <a:t> </a:t>
            </a:r>
            <a:r>
              <a:rPr lang="el-GR" b="1" dirty="0"/>
              <a:t>–1991</a:t>
            </a:r>
          </a:p>
        </p:txBody>
      </p:sp>
      <p:pic>
        <p:nvPicPr>
          <p:cNvPr id="4" name="Θέση περιεχομένου 3" descr="HAVEN, Italy, 1991 - ITOPF">
            <a:extLst>
              <a:ext uri="{FF2B5EF4-FFF2-40B4-BE49-F238E27FC236}">
                <a16:creationId xmlns:a16="http://schemas.microsoft.com/office/drawing/2014/main" xmlns="" id="{ABD2F823-83AC-4884-A7F2-F067DAF587FC}"/>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 y="1581826"/>
            <a:ext cx="3048000" cy="2286000"/>
          </a:xfrm>
          <a:prstGeom prst="rect">
            <a:avLst/>
          </a:prstGeom>
          <a:noFill/>
          <a:ln>
            <a:noFill/>
          </a:ln>
        </p:spPr>
      </p:pic>
      <p:pic>
        <p:nvPicPr>
          <p:cNvPr id="5" name="Εικόνα 4" descr="11 APRIL 1991: MT HAVEN EXPLODES NEAR GENOA - Energy Global News">
            <a:extLst>
              <a:ext uri="{FF2B5EF4-FFF2-40B4-BE49-F238E27FC236}">
                <a16:creationId xmlns:a16="http://schemas.microsoft.com/office/drawing/2014/main" xmlns="" id="{173DF7A3-525E-486E-8593-ACCA401F5CE8}"/>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 y="4017726"/>
            <a:ext cx="4694555" cy="2286001"/>
          </a:xfrm>
          <a:prstGeom prst="rect">
            <a:avLst/>
          </a:prstGeom>
          <a:noFill/>
          <a:ln>
            <a:noFill/>
          </a:ln>
        </p:spPr>
      </p:pic>
      <p:sp>
        <p:nvSpPr>
          <p:cNvPr id="3" name="Ορθογώνιο 2"/>
          <p:cNvSpPr/>
          <p:nvPr/>
        </p:nvSpPr>
        <p:spPr>
          <a:xfrm>
            <a:off x="5207000" y="1997839"/>
            <a:ext cx="6578600" cy="3693319"/>
          </a:xfrm>
          <a:prstGeom prst="rect">
            <a:avLst/>
          </a:prstGeom>
        </p:spPr>
        <p:txBody>
          <a:bodyPr wrap="square">
            <a:spAutoFit/>
          </a:bodyPr>
          <a:lstStyle/>
          <a:p>
            <a:pPr marL="342900" indent="-342900">
              <a:buFont typeface="Wingdings" panose="05000000000000000000" pitchFamily="2" charset="2"/>
              <a:buChar char="Ø"/>
            </a:pPr>
            <a:endParaRPr lang="el-GR" dirty="0"/>
          </a:p>
          <a:p>
            <a:pPr marL="342900" indent="-342900">
              <a:buFont typeface="Wingdings" panose="05000000000000000000" pitchFamily="2" charset="2"/>
              <a:buChar char="Ø"/>
            </a:pPr>
            <a:r>
              <a:rPr lang="el-GR" dirty="0"/>
              <a:t>οι περισσότεροι από τους υπόλοιπους 80.000-100.000 τόνους αργού είχαν καεί ή βρισκόταν στην επιφάνεια.</a:t>
            </a:r>
          </a:p>
          <a:p>
            <a:pPr marL="342900" indent="-342900">
              <a:buFont typeface="Wingdings" panose="05000000000000000000" pitchFamily="2" charset="2"/>
              <a:buChar char="Ø"/>
            </a:pPr>
            <a:endParaRPr lang="el-GR" dirty="0"/>
          </a:p>
          <a:p>
            <a:pPr marL="342900" indent="-342900">
              <a:buFont typeface="Wingdings" panose="05000000000000000000" pitchFamily="2" charset="2"/>
              <a:buChar char="Ø"/>
            </a:pPr>
            <a:r>
              <a:rPr lang="el-GR" dirty="0"/>
              <a:t>Για τα επόμενα 12 χρόνια οι μεσογειακές ακτές της Ιταλίας και της Γαλλίας ήταν μολυσμένες, ειδικά γύρω από τη Γένοβα και τη νότια Γαλλία.</a:t>
            </a:r>
          </a:p>
          <a:p>
            <a:pPr marL="342900" indent="-342900">
              <a:buFont typeface="Wingdings" panose="05000000000000000000" pitchFamily="2" charset="2"/>
              <a:buChar char="Ø"/>
            </a:pPr>
            <a:endParaRPr lang="el-GR" dirty="0"/>
          </a:p>
          <a:p>
            <a:pPr marL="342900" indent="-342900">
              <a:buFont typeface="Wingdings" panose="05000000000000000000" pitchFamily="2" charset="2"/>
              <a:buChar char="Ø"/>
            </a:pPr>
            <a:r>
              <a:rPr lang="el-GR" dirty="0"/>
              <a:t>Η οικολογική </a:t>
            </a:r>
            <a:r>
              <a:rPr lang="el-GR" dirty="0" err="1"/>
              <a:t>Κατατροφή</a:t>
            </a:r>
            <a:r>
              <a:rPr lang="el-GR" dirty="0"/>
              <a:t> που προκλήθηκε απείλησε τον τουρισμό στην περίφημη Κυανή Ακτή και προκάλεσε μαζικές ακυρώσεις δωματίων στα πολυτελή ξενοδοχεία της περιοχής</a:t>
            </a:r>
          </a:p>
          <a:p>
            <a:pPr marL="342900" indent="-342900">
              <a:buFont typeface="Wingdings" panose="05000000000000000000" pitchFamily="2" charset="2"/>
              <a:buChar char="Ø"/>
            </a:pPr>
            <a:endParaRPr lang="el-GR" dirty="0"/>
          </a:p>
        </p:txBody>
      </p:sp>
    </p:spTree>
    <p:extLst>
      <p:ext uri="{BB962C8B-B14F-4D97-AF65-F5344CB8AC3E}">
        <p14:creationId xmlns:p14="http://schemas.microsoft.com/office/powerpoint/2010/main" xmlns="" val="3598766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3EE793A-2C6D-4CE5-A1F1-9C8B5CD7D441}"/>
              </a:ext>
            </a:extLst>
          </p:cNvPr>
          <p:cNvSpPr>
            <a:spLocks noGrp="1"/>
          </p:cNvSpPr>
          <p:nvPr>
            <p:ph type="title"/>
          </p:nvPr>
        </p:nvSpPr>
        <p:spPr>
          <a:xfrm>
            <a:off x="646111" y="452718"/>
            <a:ext cx="10974389" cy="1400530"/>
          </a:xfrm>
        </p:spPr>
        <p:txBody>
          <a:bodyPr/>
          <a:lstStyle/>
          <a:p>
            <a:pPr algn="ctr"/>
            <a:r>
              <a:rPr lang="en-US" b="1" dirty="0"/>
              <a:t>3. </a:t>
            </a:r>
            <a:r>
              <a:rPr lang="el-GR" b="1" dirty="0"/>
              <a:t>Ριβιέρα-Κυανή Ακτή/ Γένοβα-Ιταλία: «Η</a:t>
            </a:r>
            <a:r>
              <a:rPr lang="en-US" b="1" dirty="0" err="1"/>
              <a:t>aven</a:t>
            </a:r>
            <a:r>
              <a:rPr lang="el-GR" b="1" dirty="0"/>
              <a:t>»</a:t>
            </a:r>
            <a:r>
              <a:rPr lang="en-US" b="1" dirty="0"/>
              <a:t> </a:t>
            </a:r>
            <a:r>
              <a:rPr lang="el-GR" b="1" dirty="0"/>
              <a:t>– 1991 -</a:t>
            </a:r>
          </a:p>
        </p:txBody>
      </p:sp>
      <p:pic>
        <p:nvPicPr>
          <p:cNvPr id="8" name="Θέση περιεχομένου 7" descr="MT Haven (ex Amoco Milford Haven) – Ligurian Wrecks (Part II) • Mares -  Scuba Diving Blog">
            <a:extLst>
              <a:ext uri="{FF2B5EF4-FFF2-40B4-BE49-F238E27FC236}">
                <a16:creationId xmlns:a16="http://schemas.microsoft.com/office/drawing/2014/main" xmlns="" id="{2E4F9AC9-3B59-4F8A-8342-EF9F28E5EB72}"/>
              </a:ext>
            </a:extLst>
          </p:cNvPr>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9788" y="2880359"/>
            <a:ext cx="2456339" cy="1822926"/>
          </a:xfrm>
          <a:prstGeom prst="rect">
            <a:avLst/>
          </a:prstGeom>
          <a:noFill/>
          <a:ln>
            <a:noFill/>
          </a:ln>
        </p:spPr>
      </p:pic>
      <p:pic>
        <p:nvPicPr>
          <p:cNvPr id="7" name="Θέση περιεχομένου 6" descr="Divers 24 - MT Haven wreck, Italy 🇮🇹 • • • • • Photo: Alex Dawson Alex  Dawson Photography | Facebook">
            <a:extLst>
              <a:ext uri="{FF2B5EF4-FFF2-40B4-BE49-F238E27FC236}">
                <a16:creationId xmlns:a16="http://schemas.microsoft.com/office/drawing/2014/main" xmlns="" id="{7ACD728A-6E07-4B02-8A26-09778EEB7500}"/>
              </a:ext>
            </a:extLst>
          </p:cNvPr>
          <p:cNvPicPr>
            <a:picLocks noGrp="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4470" y="3033729"/>
            <a:ext cx="2138363" cy="2537461"/>
          </a:xfrm>
          <a:prstGeom prst="rect">
            <a:avLst/>
          </a:prstGeom>
          <a:noFill/>
          <a:ln>
            <a:noFill/>
          </a:ln>
        </p:spPr>
      </p:pic>
      <p:pic>
        <p:nvPicPr>
          <p:cNvPr id="9" name="Εικόνα 8" descr="30 anni fa il naufragio della petroliera Haven - photogallery - Rai News">
            <a:extLst>
              <a:ext uri="{FF2B5EF4-FFF2-40B4-BE49-F238E27FC236}">
                <a16:creationId xmlns:a16="http://schemas.microsoft.com/office/drawing/2014/main" xmlns="" id="{E695ABC6-F8B4-4596-85C7-8FBFA2F98460}"/>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49245" y="4868383"/>
            <a:ext cx="2647950" cy="1724025"/>
          </a:xfrm>
          <a:prstGeom prst="rect">
            <a:avLst/>
          </a:prstGeom>
          <a:noFill/>
          <a:ln>
            <a:noFill/>
          </a:ln>
        </p:spPr>
      </p:pic>
      <p:pic>
        <p:nvPicPr>
          <p:cNvPr id="10" name="Εικόνα 9" descr="MT Haven - Wikipedia">
            <a:extLst>
              <a:ext uri="{FF2B5EF4-FFF2-40B4-BE49-F238E27FC236}">
                <a16:creationId xmlns:a16="http://schemas.microsoft.com/office/drawing/2014/main" xmlns="" id="{E402457E-FB74-41D9-90EC-44FA8275EE59}"/>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29700" y="4868383"/>
            <a:ext cx="2401888" cy="1622424"/>
          </a:xfrm>
          <a:prstGeom prst="rect">
            <a:avLst/>
          </a:prstGeom>
          <a:noFill/>
          <a:ln>
            <a:noFill/>
          </a:ln>
        </p:spPr>
      </p:pic>
      <p:sp>
        <p:nvSpPr>
          <p:cNvPr id="11" name="Ορθογώνιο 10">
            <a:extLst>
              <a:ext uri="{FF2B5EF4-FFF2-40B4-BE49-F238E27FC236}">
                <a16:creationId xmlns:a16="http://schemas.microsoft.com/office/drawing/2014/main" xmlns="" id="{97848E75-2F11-4F7A-80DF-834BDDF87398}"/>
              </a:ext>
            </a:extLst>
          </p:cNvPr>
          <p:cNvSpPr/>
          <p:nvPr/>
        </p:nvSpPr>
        <p:spPr>
          <a:xfrm>
            <a:off x="943492" y="2000545"/>
            <a:ext cx="4059124" cy="769441"/>
          </a:xfrm>
          <a:prstGeom prst="rect">
            <a:avLst/>
          </a:prstGeom>
          <a:noFill/>
        </p:spPr>
        <p:txBody>
          <a:bodyPr wrap="none" lIns="91440" tIns="45720" rIns="91440" bIns="45720">
            <a:spAutoFit/>
          </a:bodyPr>
          <a:lstStyle/>
          <a:p>
            <a:pPr algn="ctr"/>
            <a:r>
              <a:rPr lang="el-GR"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Απρίλιος 1991</a:t>
            </a:r>
          </a:p>
        </p:txBody>
      </p:sp>
      <p:sp>
        <p:nvSpPr>
          <p:cNvPr id="12" name="Ορθογώνιο 11">
            <a:extLst>
              <a:ext uri="{FF2B5EF4-FFF2-40B4-BE49-F238E27FC236}">
                <a16:creationId xmlns:a16="http://schemas.microsoft.com/office/drawing/2014/main" xmlns="" id="{27B95182-1375-4489-A1F6-1355BBAC96FD}"/>
              </a:ext>
            </a:extLst>
          </p:cNvPr>
          <p:cNvSpPr/>
          <p:nvPr/>
        </p:nvSpPr>
        <p:spPr>
          <a:xfrm>
            <a:off x="6336737" y="1785599"/>
            <a:ext cx="2890535" cy="923330"/>
          </a:xfrm>
          <a:prstGeom prst="rect">
            <a:avLst/>
          </a:prstGeom>
          <a:noFill/>
        </p:spPr>
        <p:txBody>
          <a:bodyPr wrap="none" lIns="91440" tIns="45720" rIns="91440" bIns="45720">
            <a:spAutoFit/>
          </a:bodyPr>
          <a:lstStyle/>
          <a:p>
            <a:pPr algn="ctr"/>
            <a:r>
              <a:rPr lang="el-G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l-GR"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Σήμερα…</a:t>
            </a:r>
          </a:p>
        </p:txBody>
      </p:sp>
    </p:spTree>
    <p:extLst>
      <p:ext uri="{BB962C8B-B14F-4D97-AF65-F5344CB8AC3E}">
        <p14:creationId xmlns:p14="http://schemas.microsoft.com/office/powerpoint/2010/main" xmlns="" val="46083706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6288F2-3BC2-4CD1-B5DB-94B99B2DDC1E}"/>
              </a:ext>
            </a:extLst>
          </p:cNvPr>
          <p:cNvSpPr>
            <a:spLocks noGrp="1"/>
          </p:cNvSpPr>
          <p:nvPr>
            <p:ph type="title"/>
          </p:nvPr>
        </p:nvSpPr>
        <p:spPr>
          <a:xfrm>
            <a:off x="635000" y="327025"/>
            <a:ext cx="10883900" cy="536575"/>
          </a:xfrm>
        </p:spPr>
        <p:txBody>
          <a:bodyPr>
            <a:normAutofit fontScale="90000"/>
          </a:bodyPr>
          <a:lstStyle/>
          <a:p>
            <a:pPr algn="ctr"/>
            <a:r>
              <a:rPr lang="en-US" b="1" dirty="0"/>
              <a:t>4. </a:t>
            </a:r>
            <a:r>
              <a:rPr lang="el-GR" b="1" dirty="0"/>
              <a:t>Ισπανία </a:t>
            </a:r>
            <a:r>
              <a:rPr lang="en-US" b="1" dirty="0"/>
              <a:t>“Aegean See” </a:t>
            </a:r>
            <a:r>
              <a:rPr lang="el-GR" b="1" dirty="0"/>
              <a:t>– Δεκέμβριος 1992-</a:t>
            </a:r>
          </a:p>
        </p:txBody>
      </p:sp>
      <p:sp>
        <p:nvSpPr>
          <p:cNvPr id="4" name="Θέση περιεχομένου 3">
            <a:extLst>
              <a:ext uri="{FF2B5EF4-FFF2-40B4-BE49-F238E27FC236}">
                <a16:creationId xmlns:a16="http://schemas.microsoft.com/office/drawing/2014/main" xmlns="" id="{8CAAEEEF-3A64-481F-8E5A-AB1A30C17A8A}"/>
              </a:ext>
            </a:extLst>
          </p:cNvPr>
          <p:cNvSpPr>
            <a:spLocks noGrp="1"/>
          </p:cNvSpPr>
          <p:nvPr>
            <p:ph idx="1"/>
          </p:nvPr>
        </p:nvSpPr>
        <p:spPr>
          <a:xfrm>
            <a:off x="838200" y="4660899"/>
            <a:ext cx="11264900" cy="1516063"/>
          </a:xfrm>
        </p:spPr>
        <p:txBody>
          <a:bodyPr/>
          <a:lstStyle/>
          <a:p>
            <a:endParaRPr lang="el-GR" dirty="0"/>
          </a:p>
        </p:txBody>
      </p:sp>
      <p:pic>
        <p:nvPicPr>
          <p:cNvPr id="11" name="Εικόνα 10" descr="Ship">
            <a:extLst>
              <a:ext uri="{FF2B5EF4-FFF2-40B4-BE49-F238E27FC236}">
                <a16:creationId xmlns:a16="http://schemas.microsoft.com/office/drawing/2014/main" xmlns="" id="{F6447C64-8B3C-4C22-83B1-A28DEB8F3B55}"/>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0400" y="1054100"/>
            <a:ext cx="10858500" cy="5438775"/>
          </a:xfrm>
          <a:prstGeom prst="rect">
            <a:avLst/>
          </a:prstGeom>
          <a:noFill/>
          <a:ln>
            <a:noFill/>
          </a:ln>
        </p:spPr>
      </p:pic>
    </p:spTree>
    <p:extLst>
      <p:ext uri="{BB962C8B-B14F-4D97-AF65-F5344CB8AC3E}">
        <p14:creationId xmlns:p14="http://schemas.microsoft.com/office/powerpoint/2010/main" xmlns="" val="267133286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6288F2-3BC2-4CD1-B5DB-94B99B2DDC1E}"/>
              </a:ext>
            </a:extLst>
          </p:cNvPr>
          <p:cNvSpPr>
            <a:spLocks noGrp="1"/>
          </p:cNvSpPr>
          <p:nvPr>
            <p:ph type="title"/>
          </p:nvPr>
        </p:nvSpPr>
        <p:spPr>
          <a:xfrm>
            <a:off x="969264" y="191389"/>
            <a:ext cx="6815836" cy="1325563"/>
          </a:xfrm>
        </p:spPr>
        <p:txBody>
          <a:bodyPr/>
          <a:lstStyle/>
          <a:p>
            <a:pPr algn="ctr"/>
            <a:r>
              <a:rPr lang="en-US" b="1" dirty="0"/>
              <a:t>4. </a:t>
            </a:r>
            <a:r>
              <a:rPr lang="el-GR" b="1" dirty="0"/>
              <a:t>Ισπανία </a:t>
            </a:r>
            <a:r>
              <a:rPr lang="en-US" b="1" dirty="0"/>
              <a:t>“Aegean See” </a:t>
            </a:r>
            <a:r>
              <a:rPr lang="el-GR" b="1" dirty="0"/>
              <a:t>-1992-</a:t>
            </a:r>
          </a:p>
        </p:txBody>
      </p:sp>
      <p:pic>
        <p:nvPicPr>
          <p:cNvPr id="8" name="Θέση περιεχομένου 7" descr="Oil tanker Aegean Sea - Biopulcher SL">
            <a:extLst>
              <a:ext uri="{FF2B5EF4-FFF2-40B4-BE49-F238E27FC236}">
                <a16:creationId xmlns:a16="http://schemas.microsoft.com/office/drawing/2014/main" xmlns="" id="{48DBCCBB-1539-4CEC-9241-07E670FE371C}"/>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5100" y="431800"/>
            <a:ext cx="4076701" cy="2387600"/>
          </a:xfrm>
          <a:prstGeom prst="rect">
            <a:avLst/>
          </a:prstGeom>
          <a:noFill/>
          <a:ln>
            <a:noFill/>
          </a:ln>
        </p:spPr>
      </p:pic>
      <p:sp>
        <p:nvSpPr>
          <p:cNvPr id="3" name="Ορθογώνιο 2"/>
          <p:cNvSpPr/>
          <p:nvPr/>
        </p:nvSpPr>
        <p:spPr>
          <a:xfrm>
            <a:off x="1174496" y="2961884"/>
            <a:ext cx="10033000" cy="2862322"/>
          </a:xfrm>
          <a:prstGeom prst="rect">
            <a:avLst/>
          </a:prstGeom>
        </p:spPr>
        <p:txBody>
          <a:bodyPr wrap="square">
            <a:spAutoFit/>
          </a:bodyPr>
          <a:lstStyle/>
          <a:p>
            <a:pPr marL="285750" indent="-285750">
              <a:buFont typeface="Wingdings" panose="05000000000000000000" pitchFamily="2" charset="2"/>
              <a:buChar char="Ø"/>
            </a:pPr>
            <a:r>
              <a:rPr lang="el-GR" sz="2000" b="1" dirty="0"/>
              <a:t>Ελληνικό</a:t>
            </a:r>
            <a:r>
              <a:rPr lang="el-GR" sz="2000" dirty="0"/>
              <a:t> δεξαμενόπλοιο </a:t>
            </a:r>
            <a:r>
              <a:rPr lang="el-GR" sz="2000" b="1" dirty="0"/>
              <a:t>«Aegean Sea», διπλού πυθμένα</a:t>
            </a:r>
            <a:r>
              <a:rPr lang="el-GR" sz="2000" dirty="0"/>
              <a:t> </a:t>
            </a:r>
          </a:p>
          <a:p>
            <a:pPr marL="285750" indent="-285750">
              <a:buFont typeface="Wingdings" panose="05000000000000000000" pitchFamily="2" charset="2"/>
              <a:buChar char="Ø"/>
            </a:pPr>
            <a:r>
              <a:rPr lang="el-GR" sz="2000" dirty="0"/>
              <a:t>Το ατύχημα προκλήθηκε στην </a:t>
            </a:r>
            <a:r>
              <a:rPr lang="el-GR" sz="2000" b="1" dirty="0"/>
              <a:t>Ισπανία, 3</a:t>
            </a:r>
            <a:r>
              <a:rPr lang="el-GR" sz="2000" dirty="0"/>
              <a:t> Δεκεμβρίου 1992, κατά τη διάρκεια ακραίων καιρικών συνθηκών (ταχύτητα ανέμου &gt;93</a:t>
            </a:r>
            <a:r>
              <a:rPr lang="en-US" sz="2000" dirty="0"/>
              <a:t>km/h</a:t>
            </a:r>
            <a:r>
              <a:rPr lang="el-GR" sz="2000" dirty="0"/>
              <a:t> και ορατότητα κάτω από 100</a:t>
            </a:r>
            <a:r>
              <a:rPr lang="en-US" sz="2000" dirty="0"/>
              <a:t>m) </a:t>
            </a:r>
            <a:r>
              <a:rPr lang="el-GR" sz="2000" dirty="0"/>
              <a:t>με</a:t>
            </a:r>
            <a:r>
              <a:rPr lang="en-US" sz="2000" dirty="0">
                <a:sym typeface="Wingdings" panose="05000000000000000000" pitchFamily="2" charset="2"/>
              </a:rPr>
              <a:t> </a:t>
            </a:r>
            <a:r>
              <a:rPr lang="el-GR" sz="2000" dirty="0">
                <a:sym typeface="Wingdings" panose="05000000000000000000" pitchFamily="2" charset="2"/>
              </a:rPr>
              <a:t>αποτέλεσμα να χάσει την πορεία του και να προσαράξει στα ανοικτά των ακτών της Γαλικίας κοντά στον Πύργο του Ηρακλή</a:t>
            </a:r>
          </a:p>
          <a:p>
            <a:pPr marL="285750" indent="-285750">
              <a:buFont typeface="Wingdings" panose="05000000000000000000" pitchFamily="2" charset="2"/>
              <a:buChar char="Ø"/>
            </a:pPr>
            <a:r>
              <a:rPr lang="el-GR" sz="2000" dirty="0">
                <a:sym typeface="Wingdings" panose="05000000000000000000" pitchFamily="2" charset="2"/>
              </a:rPr>
              <a:t>Το πλήρωμα διασώθηκε με ελικόπτερο (32 άτομα)</a:t>
            </a:r>
          </a:p>
          <a:p>
            <a:pPr marL="285750" indent="-285750">
              <a:buFont typeface="Wingdings" panose="05000000000000000000" pitchFamily="2" charset="2"/>
              <a:buChar char="Ø"/>
            </a:pPr>
            <a:r>
              <a:rPr lang="el-GR" sz="2000" dirty="0">
                <a:sym typeface="Wingdings" panose="05000000000000000000" pitchFamily="2" charset="2"/>
              </a:rPr>
              <a:t>Το πλοίο έσπασε στη μέση </a:t>
            </a:r>
          </a:p>
          <a:p>
            <a:pPr marL="285750" indent="-285750">
              <a:buFont typeface="Wingdings" panose="05000000000000000000" pitchFamily="2" charset="2"/>
              <a:buChar char="Ø"/>
            </a:pPr>
            <a:r>
              <a:rPr lang="el-GR" sz="2000" dirty="0">
                <a:sym typeface="Wingdings" panose="05000000000000000000" pitchFamily="2" charset="2"/>
              </a:rPr>
              <a:t>67.000 τόνοι από τους 79.000 τόνους ελαφρού αργού πετρελαίου χύθηκαν στη θάλασσα.</a:t>
            </a:r>
            <a:endParaRPr lang="el-GR" sz="2000" dirty="0"/>
          </a:p>
        </p:txBody>
      </p:sp>
    </p:spTree>
    <p:extLst>
      <p:ext uri="{BB962C8B-B14F-4D97-AF65-F5344CB8AC3E}">
        <p14:creationId xmlns:p14="http://schemas.microsoft.com/office/powerpoint/2010/main" xmlns="" val="20356155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620</TotalTime>
  <Words>1203</Words>
  <Application>Microsoft Office PowerPoint</Application>
  <PresentationFormat>Προσαρμογή</PresentationFormat>
  <Paragraphs>147</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Ιόν</vt:lpstr>
      <vt:lpstr>Περιπτώσεις Nαυαγίων Πετρελαιοφόρων στη Μεσόγειο©, Τρόποι Αντιμετώπισης Πετρελαιοκηλίδων®</vt:lpstr>
      <vt:lpstr>1.Πύλος–Όρμος Ναυαρίνου:“Irenes Serenade”-1980- </vt:lpstr>
      <vt:lpstr>1.Πύλος–ΌρμοςΝαυαρίνου:“Irenes Serenade” </vt:lpstr>
      <vt:lpstr>2. Ιταλία – Αγκόλα: ABT Summer – 1991 </vt:lpstr>
      <vt:lpstr>3. Ριβιέρα-Κυανή Ακτή/ Γένοβα-Ιταλία: «Ηaven» –1991-</vt:lpstr>
      <vt:lpstr>3. Ριβιέρα-Κυανή Ακτή /  Γένοβα-Ιταλία: «Ηaven» –1991</vt:lpstr>
      <vt:lpstr>3. Ριβιέρα-Κυανή Ακτή/ Γένοβα-Ιταλία: «Ηaven» – 1991 -</vt:lpstr>
      <vt:lpstr>4. Ισπανία “Aegean See” – Δεκέμβριος 1992-</vt:lpstr>
      <vt:lpstr>4. Ισπανία “Aegean See” -1992-</vt:lpstr>
      <vt:lpstr>4. Ισπανία “Aegean See” -1992-</vt:lpstr>
      <vt:lpstr>5. Πύλος – Όρμος Ναυαρίνου:“Iliad” </vt:lpstr>
      <vt:lpstr>    Αντιμετώπιση της ρύπανσης από        πετρελαιοκηλίδες</vt:lpstr>
      <vt:lpstr>1. Μηχανικός καθαρισμός</vt:lpstr>
      <vt:lpstr>2. Σκάφη Περισυλλογής</vt:lpstr>
      <vt:lpstr>    3. Μαρκάρισμα</vt:lpstr>
      <vt:lpstr>                  4. Χημικός καθαρισμός</vt:lpstr>
      <vt:lpstr>       5.Επιτόπια καύση</vt:lpstr>
      <vt:lpstr>6. Χρήση βακτήριων</vt:lpstr>
      <vt:lpstr>     7.Πετρελαιοσυλλέκτες -Skimmers</vt:lpstr>
      <vt:lpstr>    8. Απορροφητικά υλικά</vt:lpstr>
      <vt:lpstr>Διαφάνεια 21</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Fey X.N.</dc:creator>
  <cp:lastModifiedBy>BrTeVeR</cp:lastModifiedBy>
  <cp:revision>104</cp:revision>
  <dcterms:created xsi:type="dcterms:W3CDTF">2022-04-30T19:00:42Z</dcterms:created>
  <dcterms:modified xsi:type="dcterms:W3CDTF">2022-05-16T20:36:00Z</dcterms:modified>
</cp:coreProperties>
</file>