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9"/>
  </p:notesMasterIdLst>
  <p:sldIdLst>
    <p:sldId id="257" r:id="rId2"/>
    <p:sldId id="258" r:id="rId3"/>
    <p:sldId id="260" r:id="rId4"/>
    <p:sldId id="259" r:id="rId5"/>
    <p:sldId id="261" r:id="rId6"/>
    <p:sldId id="262" r:id="rId7"/>
    <p:sldId id="263"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2ED415-FC5B-4111-ACF1-96F0E346F44F}" type="datetimeFigureOut">
              <a:rPr lang="el-GR" smtClean="0"/>
              <a:t>20/1/2023</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76CEDD-DDAC-40E6-A652-36AA845651EF}" type="slidenum">
              <a:rPr lang="el-GR" smtClean="0"/>
              <a:t>‹#›</a:t>
            </a:fld>
            <a:endParaRPr lang="el-GR"/>
          </a:p>
        </p:txBody>
      </p:sp>
    </p:spTree>
    <p:extLst>
      <p:ext uri="{BB962C8B-B14F-4D97-AF65-F5344CB8AC3E}">
        <p14:creationId xmlns:p14="http://schemas.microsoft.com/office/powerpoint/2010/main" val="3370144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F676CEDD-DDAC-40E6-A652-36AA845651EF}" type="slidenum">
              <a:rPr lang="el-GR" smtClean="0"/>
              <a:t>1</a:t>
            </a:fld>
            <a:endParaRPr lang="el-GR"/>
          </a:p>
        </p:txBody>
      </p:sp>
    </p:spTree>
    <p:extLst>
      <p:ext uri="{BB962C8B-B14F-4D97-AF65-F5344CB8AC3E}">
        <p14:creationId xmlns:p14="http://schemas.microsoft.com/office/powerpoint/2010/main" val="699271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40A6FDDB-0032-47B8-8A0F-261A456F0114}" type="datetimeFigureOut">
              <a:rPr lang="el-GR" smtClean="0"/>
              <a:t>20/1/2023</a:t>
            </a:fld>
            <a:endParaRPr lang="el-GR"/>
          </a:p>
        </p:txBody>
      </p:sp>
      <p:sp>
        <p:nvSpPr>
          <p:cNvPr id="16" name="Slide Number Placeholder 15"/>
          <p:cNvSpPr>
            <a:spLocks noGrp="1"/>
          </p:cNvSpPr>
          <p:nvPr>
            <p:ph type="sldNum" sz="quarter" idx="11"/>
          </p:nvPr>
        </p:nvSpPr>
        <p:spPr/>
        <p:txBody>
          <a:bodyPr/>
          <a:lstStyle/>
          <a:p>
            <a:fld id="{C6A2EFB1-11A6-4AB1-813A-0AF8BABDB283}" type="slidenum">
              <a:rPr lang="el-GR" smtClean="0"/>
              <a:t>‹#›</a:t>
            </a:fld>
            <a:endParaRPr lang="el-GR"/>
          </a:p>
        </p:txBody>
      </p:sp>
      <p:sp>
        <p:nvSpPr>
          <p:cNvPr id="17" name="Footer Placeholder 16"/>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A6FDDB-0032-47B8-8A0F-261A456F0114}" type="datetimeFigureOut">
              <a:rPr lang="el-GR" smtClean="0"/>
              <a:t>20/1/2023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6A2EFB1-11A6-4AB1-813A-0AF8BABDB28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A6FDDB-0032-47B8-8A0F-261A456F0114}" type="datetimeFigureOut">
              <a:rPr lang="el-GR" smtClean="0"/>
              <a:t>20/1/2023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6A2EFB1-11A6-4AB1-813A-0AF8BABDB28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40A6FDDB-0032-47B8-8A0F-261A456F0114}" type="datetimeFigureOut">
              <a:rPr lang="el-GR" smtClean="0"/>
              <a:t>20/1/2023</a:t>
            </a:fld>
            <a:endParaRPr lang="el-GR"/>
          </a:p>
        </p:txBody>
      </p:sp>
      <p:sp>
        <p:nvSpPr>
          <p:cNvPr id="15" name="Slide Number Placeholder 14"/>
          <p:cNvSpPr>
            <a:spLocks noGrp="1"/>
          </p:cNvSpPr>
          <p:nvPr>
            <p:ph type="sldNum" sz="quarter" idx="15"/>
          </p:nvPr>
        </p:nvSpPr>
        <p:spPr/>
        <p:txBody>
          <a:bodyPr/>
          <a:lstStyle>
            <a:lvl1pPr algn="ctr">
              <a:defRPr/>
            </a:lvl1pPr>
          </a:lstStyle>
          <a:p>
            <a:fld id="{C6A2EFB1-11A6-4AB1-813A-0AF8BABDB283}" type="slidenum">
              <a:rPr lang="el-GR" smtClean="0"/>
              <a:t>‹#›</a:t>
            </a:fld>
            <a:endParaRPr lang="el-GR"/>
          </a:p>
        </p:txBody>
      </p:sp>
      <p:sp>
        <p:nvSpPr>
          <p:cNvPr id="16" name="Footer Placeholder 15"/>
          <p:cNvSpPr>
            <a:spLocks noGrp="1"/>
          </p:cNvSpPr>
          <p:nvPr>
            <p:ph type="ftr" sz="quarter" idx="16"/>
          </p:nvPr>
        </p:nvSpPr>
        <p:spPr/>
        <p:txBody>
          <a:bodyPr/>
          <a:lstStyle/>
          <a:p>
            <a:endParaRPr lang="el-GR"/>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0A6FDDB-0032-47B8-8A0F-261A456F0114}" type="datetimeFigureOut">
              <a:rPr lang="el-GR" smtClean="0"/>
              <a:t>20/1/2023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6A2EFB1-11A6-4AB1-813A-0AF8BABDB283}" type="slidenum">
              <a:rPr lang="el-GR" smtClean="0"/>
              <a:t>‹#›</a:t>
            </a:fld>
            <a:endParaRPr lang="el-GR"/>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0A6FDDB-0032-47B8-8A0F-261A456F0114}" type="datetimeFigureOut">
              <a:rPr lang="el-GR" smtClean="0"/>
              <a:t>20/1/2023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6A2EFB1-11A6-4AB1-813A-0AF8BABDB283}" type="slidenum">
              <a:rPr lang="el-GR" smtClean="0"/>
              <a:t>‹#›</a:t>
            </a:fld>
            <a:endParaRPr lang="el-G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6A2EFB1-11A6-4AB1-813A-0AF8BABDB283}" type="slidenum">
              <a:rPr lang="el-GR" smtClean="0"/>
              <a:t>‹#›</a:t>
            </a:fld>
            <a:endParaRPr lang="el-GR"/>
          </a:p>
        </p:txBody>
      </p:sp>
      <p:sp>
        <p:nvSpPr>
          <p:cNvPr id="8" name="Footer Placeholder 7"/>
          <p:cNvSpPr>
            <a:spLocks noGrp="1"/>
          </p:cNvSpPr>
          <p:nvPr>
            <p:ph type="ftr" sz="quarter" idx="11"/>
          </p:nvPr>
        </p:nvSpPr>
        <p:spPr/>
        <p:txBody>
          <a:bodyPr/>
          <a:lstStyle/>
          <a:p>
            <a:endParaRPr lang="el-GR"/>
          </a:p>
        </p:txBody>
      </p:sp>
      <p:sp>
        <p:nvSpPr>
          <p:cNvPr id="7" name="Date Placeholder 6"/>
          <p:cNvSpPr>
            <a:spLocks noGrp="1"/>
          </p:cNvSpPr>
          <p:nvPr>
            <p:ph type="dt" sz="half" idx="10"/>
          </p:nvPr>
        </p:nvSpPr>
        <p:spPr/>
        <p:txBody>
          <a:bodyPr/>
          <a:lstStyle/>
          <a:p>
            <a:fld id="{40A6FDDB-0032-47B8-8A0F-261A456F0114}" type="datetimeFigureOut">
              <a:rPr lang="el-GR" smtClean="0"/>
              <a:t>20/1/2023</a:t>
            </a:fld>
            <a:endParaRPr lang="el-GR"/>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0A6FDDB-0032-47B8-8A0F-261A456F0114}" type="datetimeFigureOut">
              <a:rPr lang="el-GR" smtClean="0"/>
              <a:t>20/1/2023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C6A2EFB1-11A6-4AB1-813A-0AF8BABDB283}" type="slidenum">
              <a:rPr lang="el-GR" smtClean="0"/>
              <a:t>‹#›</a:t>
            </a:fld>
            <a:endParaRPr lang="el-G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A6FDDB-0032-47B8-8A0F-261A456F0114}" type="datetimeFigureOut">
              <a:rPr lang="el-GR" smtClean="0"/>
              <a:t>20/1/2023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C6A2EFB1-11A6-4AB1-813A-0AF8BABDB28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40A6FDDB-0032-47B8-8A0F-261A456F0114}" type="datetimeFigureOut">
              <a:rPr lang="el-GR" smtClean="0"/>
              <a:t>20/1/2023</a:t>
            </a:fld>
            <a:endParaRPr lang="el-GR"/>
          </a:p>
        </p:txBody>
      </p:sp>
      <p:sp>
        <p:nvSpPr>
          <p:cNvPr id="9" name="Slide Number Placeholder 8"/>
          <p:cNvSpPr>
            <a:spLocks noGrp="1"/>
          </p:cNvSpPr>
          <p:nvPr>
            <p:ph type="sldNum" sz="quarter" idx="15"/>
          </p:nvPr>
        </p:nvSpPr>
        <p:spPr/>
        <p:txBody>
          <a:bodyPr/>
          <a:lstStyle/>
          <a:p>
            <a:fld id="{C6A2EFB1-11A6-4AB1-813A-0AF8BABDB283}" type="slidenum">
              <a:rPr lang="el-GR" smtClean="0"/>
              <a:t>‹#›</a:t>
            </a:fld>
            <a:endParaRPr lang="el-GR"/>
          </a:p>
        </p:txBody>
      </p:sp>
      <p:sp>
        <p:nvSpPr>
          <p:cNvPr id="10" name="Footer Placeholder 9"/>
          <p:cNvSpPr>
            <a:spLocks noGrp="1"/>
          </p:cNvSpPr>
          <p:nvPr>
            <p:ph type="ftr" sz="quarter" idx="16"/>
          </p:nvPr>
        </p:nvSpPr>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40A6FDDB-0032-47B8-8A0F-261A456F0114}" type="datetimeFigureOut">
              <a:rPr lang="el-GR" smtClean="0"/>
              <a:t>20/1/2023</a:t>
            </a:fld>
            <a:endParaRPr lang="el-GR"/>
          </a:p>
        </p:txBody>
      </p:sp>
      <p:sp>
        <p:nvSpPr>
          <p:cNvPr id="9" name="Slide Number Placeholder 8"/>
          <p:cNvSpPr>
            <a:spLocks noGrp="1"/>
          </p:cNvSpPr>
          <p:nvPr>
            <p:ph type="sldNum" sz="quarter" idx="11"/>
          </p:nvPr>
        </p:nvSpPr>
        <p:spPr/>
        <p:txBody>
          <a:bodyPr/>
          <a:lstStyle/>
          <a:p>
            <a:fld id="{C6A2EFB1-11A6-4AB1-813A-0AF8BABDB283}" type="slidenum">
              <a:rPr lang="el-GR" smtClean="0"/>
              <a:t>‹#›</a:t>
            </a:fld>
            <a:endParaRPr lang="el-GR"/>
          </a:p>
        </p:txBody>
      </p:sp>
      <p:sp>
        <p:nvSpPr>
          <p:cNvPr id="10" name="Footer Placeholder 9"/>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0A6FDDB-0032-47B8-8A0F-261A456F0114}" type="datetimeFigureOut">
              <a:rPr lang="el-GR" smtClean="0"/>
              <a:t>20/1/2023</a:t>
            </a:fld>
            <a:endParaRPr lang="el-G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6A2EFB1-11A6-4AB1-813A-0AF8BABDB283}" type="slidenum">
              <a:rPr lang="el-GR" smtClean="0"/>
              <a:t>‹#›</a:t>
            </a:fld>
            <a:endParaRPr lang="el-G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Peberholm" TargetMode="External"/><Relationship Id="rId2" Type="http://schemas.openxmlformats.org/officeDocument/2006/relationships/hyperlink" Target="https://en.wikipedia.org/wiki/%C3%98resun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The_%C3%96resund_Committee" TargetMode="External"/><Relationship Id="rId2" Type="http://schemas.openxmlformats.org/officeDocument/2006/relationships/hyperlink" Target="https://en.wikipedia.org/wiki/City_Tunnel_(Malm%C3%B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Great_Belt_Fixed_Link" TargetMode="External"/><Relationship Id="rId3" Type="http://schemas.openxmlformats.org/officeDocument/2006/relationships/hyperlink" Target="https://en.wikipedia.org/wiki/World_War_II" TargetMode="External"/><Relationship Id="rId7" Type="http://schemas.openxmlformats.org/officeDocument/2006/relationships/hyperlink" Target="https://en.wikipedia.org/wiki/Malm%C3%B6" TargetMode="External"/><Relationship Id="rId12" Type="http://schemas.openxmlformats.org/officeDocument/2006/relationships/hyperlink" Target="https://en.wikipedia.org/wiki/%C3%98resund_Bridge#cite_note-omega-10" TargetMode="External"/><Relationship Id="rId2" Type="http://schemas.openxmlformats.org/officeDocument/2006/relationships/hyperlink" Target="https://en.wikipedia.org/wiki/International_Association_for_Bridge_and_Structural_Engineering" TargetMode="External"/><Relationship Id="rId1" Type="http://schemas.openxmlformats.org/officeDocument/2006/relationships/slideLayout" Target="../slideLayouts/slideLayout2.xml"/><Relationship Id="rId6" Type="http://schemas.openxmlformats.org/officeDocument/2006/relationships/hyperlink" Target="https://en.wikipedia.org/wiki/Helsingborg" TargetMode="External"/><Relationship Id="rId11" Type="http://schemas.openxmlformats.org/officeDocument/2006/relationships/hyperlink" Target="https://en.wikipedia.org/wiki/%C3%98resund_Bridge#cite_note-Krokeborg-9" TargetMode="External"/><Relationship Id="rId5" Type="http://schemas.openxmlformats.org/officeDocument/2006/relationships/hyperlink" Target="https://en.wikipedia.org/wiki/Helsing%C3%B8r" TargetMode="External"/><Relationship Id="rId10" Type="http://schemas.openxmlformats.org/officeDocument/2006/relationships/hyperlink" Target="https://en.wikipedia.org/wiki/%C3%98resund_Bridge#cite_note-8" TargetMode="External"/><Relationship Id="rId4" Type="http://schemas.openxmlformats.org/officeDocument/2006/relationships/hyperlink" Target="https://en.wikipedia.org/wiki/%C3%98resund_Bridge#cite_note-Boge-5" TargetMode="External"/><Relationship Id="rId9" Type="http://schemas.openxmlformats.org/officeDocument/2006/relationships/hyperlink" Target="https://en.wikipedia.org/wiki/%C3%98resund_Bridge#cite_note-OECD-7"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The_%C3%96resund_Committee" TargetMode="External"/><Relationship Id="rId2" Type="http://schemas.openxmlformats.org/officeDocument/2006/relationships/hyperlink" Target="https://en.wikipedia.org/wiki/%C3%98resun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548680"/>
            <a:ext cx="8229600" cy="1143000"/>
          </a:xfrm>
        </p:spPr>
        <p:txBody>
          <a:bodyPr/>
          <a:lstStyle/>
          <a:p>
            <a:pPr algn="ctr"/>
            <a:r>
              <a:rPr lang="en-US" dirty="0" smtClean="0"/>
              <a:t>THE BRIDGE </a:t>
            </a:r>
            <a:r>
              <a:rPr lang="en-US" dirty="0" smtClean="0">
                <a:latin typeface="Agency FB"/>
              </a:rPr>
              <a:t> </a:t>
            </a:r>
            <a:r>
              <a:rPr lang="en-US" dirty="0" smtClean="0">
                <a:latin typeface="Script MT Bold"/>
              </a:rPr>
              <a:t> Ø</a:t>
            </a:r>
            <a:r>
              <a:rPr lang="en-US" dirty="0" smtClean="0"/>
              <a:t>RESUND</a:t>
            </a:r>
            <a:endParaRPr lang="el-GR" dirty="0"/>
          </a:p>
        </p:txBody>
      </p:sp>
      <p:pic>
        <p:nvPicPr>
          <p:cNvPr id="1026" name="Picture 2" descr="Συναγερμός στη Δανία: Έκλεισαν δύο γέφυρες και σταμάτησαν τα δρομολόγια των  φέρι προς τη Γερμανία - iefimerida.g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1962619"/>
            <a:ext cx="6840760" cy="360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934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wipe(down)">
                                      <p:cBhvr>
                                        <p:cTn id="14" dur="580">
                                          <p:stCondLst>
                                            <p:cond delay="0"/>
                                          </p:stCondLst>
                                        </p:cTn>
                                        <p:tgtEl>
                                          <p:spTgt spid="1026"/>
                                        </p:tgtEl>
                                      </p:cBhvr>
                                    </p:animEffect>
                                    <p:anim calcmode="lin" valueType="num">
                                      <p:cBhvr>
                                        <p:cTn id="15"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20" dur="26">
                                          <p:stCondLst>
                                            <p:cond delay="650"/>
                                          </p:stCondLst>
                                        </p:cTn>
                                        <p:tgtEl>
                                          <p:spTgt spid="1026"/>
                                        </p:tgtEl>
                                      </p:cBhvr>
                                      <p:to x="100000" y="60000"/>
                                    </p:animScale>
                                    <p:animScale>
                                      <p:cBhvr>
                                        <p:cTn id="21" dur="166" decel="50000">
                                          <p:stCondLst>
                                            <p:cond delay="676"/>
                                          </p:stCondLst>
                                        </p:cTn>
                                        <p:tgtEl>
                                          <p:spTgt spid="1026"/>
                                        </p:tgtEl>
                                      </p:cBhvr>
                                      <p:to x="100000" y="100000"/>
                                    </p:animScale>
                                    <p:animScale>
                                      <p:cBhvr>
                                        <p:cTn id="22" dur="26">
                                          <p:stCondLst>
                                            <p:cond delay="1312"/>
                                          </p:stCondLst>
                                        </p:cTn>
                                        <p:tgtEl>
                                          <p:spTgt spid="1026"/>
                                        </p:tgtEl>
                                      </p:cBhvr>
                                      <p:to x="100000" y="80000"/>
                                    </p:animScale>
                                    <p:animScale>
                                      <p:cBhvr>
                                        <p:cTn id="23" dur="166" decel="50000">
                                          <p:stCondLst>
                                            <p:cond delay="1338"/>
                                          </p:stCondLst>
                                        </p:cTn>
                                        <p:tgtEl>
                                          <p:spTgt spid="1026"/>
                                        </p:tgtEl>
                                      </p:cBhvr>
                                      <p:to x="100000" y="100000"/>
                                    </p:animScale>
                                    <p:animScale>
                                      <p:cBhvr>
                                        <p:cTn id="24" dur="26">
                                          <p:stCondLst>
                                            <p:cond delay="1642"/>
                                          </p:stCondLst>
                                        </p:cTn>
                                        <p:tgtEl>
                                          <p:spTgt spid="1026"/>
                                        </p:tgtEl>
                                      </p:cBhvr>
                                      <p:to x="100000" y="90000"/>
                                    </p:animScale>
                                    <p:animScale>
                                      <p:cBhvr>
                                        <p:cTn id="25" dur="166" decel="50000">
                                          <p:stCondLst>
                                            <p:cond delay="1668"/>
                                          </p:stCondLst>
                                        </p:cTn>
                                        <p:tgtEl>
                                          <p:spTgt spid="1026"/>
                                        </p:tgtEl>
                                      </p:cBhvr>
                                      <p:to x="100000" y="100000"/>
                                    </p:animScale>
                                    <p:animScale>
                                      <p:cBhvr>
                                        <p:cTn id="26" dur="26">
                                          <p:stCondLst>
                                            <p:cond delay="1808"/>
                                          </p:stCondLst>
                                        </p:cTn>
                                        <p:tgtEl>
                                          <p:spTgt spid="1026"/>
                                        </p:tgtEl>
                                      </p:cBhvr>
                                      <p:to x="100000" y="95000"/>
                                    </p:animScale>
                                    <p:animScale>
                                      <p:cBhvr>
                                        <p:cTn id="27"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484784"/>
            <a:ext cx="8229600" cy="4572000"/>
          </a:xfrm>
        </p:spPr>
        <p:txBody>
          <a:bodyPr>
            <a:normAutofit/>
          </a:bodyPr>
          <a:lstStyle/>
          <a:p>
            <a:pPr algn="ctr"/>
            <a:r>
              <a:rPr lang="en-US" dirty="0"/>
              <a:t>The </a:t>
            </a:r>
            <a:r>
              <a:rPr lang="en-US" b="1" dirty="0" err="1"/>
              <a:t>Öresund</a:t>
            </a:r>
            <a:r>
              <a:rPr lang="en-US" dirty="0"/>
              <a:t> or </a:t>
            </a:r>
            <a:r>
              <a:rPr lang="en-US" b="1" dirty="0" err="1"/>
              <a:t>Øresund</a:t>
            </a:r>
            <a:r>
              <a:rPr lang="en-US" b="1" dirty="0"/>
              <a:t> </a:t>
            </a:r>
            <a:r>
              <a:rPr lang="en-US" b="1" dirty="0" smtClean="0"/>
              <a:t>Bridge</a:t>
            </a:r>
            <a:r>
              <a:rPr lang="en-US" dirty="0"/>
              <a:t> </a:t>
            </a:r>
            <a:r>
              <a:rPr lang="en-US" dirty="0" smtClean="0"/>
              <a:t>is </a:t>
            </a:r>
            <a:r>
              <a:rPr lang="en-US" dirty="0"/>
              <a:t>a combined railway and motorway </a:t>
            </a:r>
            <a:r>
              <a:rPr lang="en-US" dirty="0" smtClean="0"/>
              <a:t>bridge</a:t>
            </a:r>
            <a:r>
              <a:rPr lang="en-US" dirty="0"/>
              <a:t> across the </a:t>
            </a:r>
            <a:r>
              <a:rPr lang="en-US" dirty="0" smtClean="0">
                <a:hlinkClick r:id="rId2" tooltip="Øresund"/>
              </a:rPr>
              <a:t>Oresund</a:t>
            </a:r>
            <a:r>
              <a:rPr lang="en-US" dirty="0"/>
              <a:t> strait between </a:t>
            </a:r>
            <a:r>
              <a:rPr lang="en-US" dirty="0" smtClean="0"/>
              <a:t>Denmark</a:t>
            </a:r>
            <a:r>
              <a:rPr lang="en-US" dirty="0"/>
              <a:t> and </a:t>
            </a:r>
            <a:r>
              <a:rPr lang="en-US" dirty="0" smtClean="0"/>
              <a:t>Sweden. </a:t>
            </a:r>
            <a:r>
              <a:rPr lang="en-US" dirty="0"/>
              <a:t>It is the longest in Europe with both roadway and railway combined in a single structure, running nearly 8 </a:t>
            </a:r>
            <a:r>
              <a:rPr lang="en-US" dirty="0" smtClean="0"/>
              <a:t>kilometers </a:t>
            </a:r>
            <a:r>
              <a:rPr lang="en-US" dirty="0"/>
              <a:t>(5 miles) from the Swedish coast to the artificial island </a:t>
            </a:r>
            <a:r>
              <a:rPr lang="en-US" dirty="0" smtClean="0">
                <a:hlinkClick r:id="rId3" tooltip="Peberholm"/>
              </a:rPr>
              <a:t>Peberholm</a:t>
            </a:r>
            <a:r>
              <a:rPr lang="en-US" dirty="0"/>
              <a:t> in the middle of the strait. The crossing is completed by the 4-kilometre (2.5 mi) Drogden Tunnel from Peberholm to the Danish island of </a:t>
            </a:r>
            <a:r>
              <a:rPr lang="en-US" dirty="0" smtClean="0"/>
              <a:t>Amanger.</a:t>
            </a:r>
            <a:endParaRPr lang="el-GR" dirty="0"/>
          </a:p>
        </p:txBody>
      </p:sp>
      <p:sp>
        <p:nvSpPr>
          <p:cNvPr id="2" name="Title 1"/>
          <p:cNvSpPr>
            <a:spLocks noGrp="1"/>
          </p:cNvSpPr>
          <p:nvPr>
            <p:ph type="title"/>
          </p:nvPr>
        </p:nvSpPr>
        <p:spPr/>
        <p:txBody>
          <a:bodyPr>
            <a:normAutofit fontScale="90000"/>
          </a:bodyPr>
          <a:lstStyle/>
          <a:p>
            <a:pPr algn="ctr"/>
            <a:r>
              <a:rPr lang="en-US" dirty="0" smtClean="0"/>
              <a:t>INFORMATION ABOUT ORESUND</a:t>
            </a:r>
            <a:endParaRPr lang="el-GR" dirty="0"/>
          </a:p>
        </p:txBody>
      </p:sp>
    </p:spTree>
    <p:extLst>
      <p:ext uri="{BB962C8B-B14F-4D97-AF65-F5344CB8AC3E}">
        <p14:creationId xmlns:p14="http://schemas.microsoft.com/office/powerpoint/2010/main" val="4269872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grpId="0" nodeType="clickEffect">
                                  <p:stCondLst>
                                    <p:cond delay="0"/>
                                  </p:stCondLst>
                                  <p:iterate type="lt">
                                    <p:tmPct val="4000"/>
                                  </p:iterate>
                                  <p:childTnLst>
                                    <p:set>
                                      <p:cBhvr override="childStyle">
                                        <p:cTn id="12" dur="500" fill="hold"/>
                                        <p:tgtEl>
                                          <p:spTgt spid="3">
                                            <p:txEl>
                                              <p:pRg st="0" end="0"/>
                                            </p:txEl>
                                          </p:spTgt>
                                        </p:tgtEl>
                                        <p:attrNameLst>
                                          <p:attrName>style.color</p:attrName>
                                        </p:attrNameLst>
                                      </p:cBhvr>
                                      <p:to>
                                        <p:clrVal>
                                          <a:schemeClr val="accent2"/>
                                        </p:clrVal>
                                      </p:to>
                                    </p:set>
                                    <p:set>
                                      <p:cBhvr>
                                        <p:cTn id="13" dur="500" fill="hold"/>
                                        <p:tgtEl>
                                          <p:spTgt spid="3">
                                            <p:txEl>
                                              <p:pRg st="0" end="0"/>
                                            </p:txEl>
                                          </p:spTgt>
                                        </p:tgtEl>
                                        <p:attrNameLst>
                                          <p:attrName>fillcolor</p:attrName>
                                        </p:attrNameLst>
                                      </p:cBhvr>
                                      <p:to>
                                        <p:clrVal>
                                          <a:schemeClr val="accent2"/>
                                        </p:clrVal>
                                      </p:to>
                                    </p:set>
                                    <p:set>
                                      <p:cBhvr>
                                        <p:cTn id="14" dur="500"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The cost for the </a:t>
            </a:r>
            <a:r>
              <a:rPr lang="en-US" dirty="0" err="1"/>
              <a:t>Øresund</a:t>
            </a:r>
            <a:r>
              <a:rPr lang="en-US" dirty="0"/>
              <a:t> Connection, including motorway and railway connections on land, was DKK 30.1 billion (~€4.0 billion) according to the 2000 year price index, with the cost of the bridge expected in 2003 to be recouped by 2037</a:t>
            </a:r>
            <a:r>
              <a:rPr lang="en-US" dirty="0" smtClean="0"/>
              <a:t>.</a:t>
            </a:r>
            <a:r>
              <a:rPr lang="en-US" dirty="0"/>
              <a:t> In 2006, Sweden began work on the </a:t>
            </a:r>
            <a:r>
              <a:rPr lang="en-US" dirty="0">
                <a:hlinkClick r:id="rId2" tooltip="City Tunnel (Malmö)"/>
              </a:rPr>
              <a:t>Malmö City Tunnel</a:t>
            </a:r>
            <a:r>
              <a:rPr lang="en-US" dirty="0"/>
              <a:t>, a SEK 9.45 billion connection with the bridge that was completed in </a:t>
            </a:r>
            <a:r>
              <a:rPr lang="en-US" dirty="0" smtClean="0"/>
              <a:t>December.</a:t>
            </a:r>
          </a:p>
          <a:p>
            <a:r>
              <a:rPr lang="en-US" dirty="0" smtClean="0"/>
              <a:t> </a:t>
            </a:r>
            <a:r>
              <a:rPr lang="en-US" dirty="0"/>
              <a:t>According to </a:t>
            </a:r>
            <a:r>
              <a:rPr lang="en-US" dirty="0">
                <a:hlinkClick r:id="rId3" tooltip="The Öresund Committee"/>
              </a:rPr>
              <a:t>The </a:t>
            </a:r>
            <a:r>
              <a:rPr lang="en-US" dirty="0" err="1">
                <a:hlinkClick r:id="rId3" tooltip="The Öresund Committee"/>
              </a:rPr>
              <a:t>Öresund</a:t>
            </a:r>
            <a:r>
              <a:rPr lang="en-US" dirty="0">
                <a:hlinkClick r:id="rId3" tooltip="The Öresund Committee"/>
              </a:rPr>
              <a:t> Committee</a:t>
            </a:r>
            <a:r>
              <a:rPr lang="en-US" dirty="0"/>
              <a:t>, the bridge has made a national economic gain of DKK 57 billion, or SEK 78 billion SEK (~€8.41 billion) on both sides of the strait by increased commuting and lower commuting expense</a:t>
            </a:r>
            <a:r>
              <a:rPr lang="en-US" dirty="0" smtClean="0"/>
              <a:t>.</a:t>
            </a:r>
            <a:r>
              <a:rPr lang="en-US" dirty="0"/>
              <a:t> The gain is estimated to be SEK 6.5 billion per year but this could be increased to 7.7 billion by removing the three biggest obstacles to integration and mobility, the two largest being that non-EU nationals in Sweden are not allowed to work in Denmark and that many professional qualifications and merits are not mutually recognised.</a:t>
            </a:r>
            <a:r>
              <a:rPr lang="en-US" dirty="0" smtClean="0"/>
              <a:t>2010.</a:t>
            </a:r>
            <a:endParaRPr lang="en-US" dirty="0"/>
          </a:p>
        </p:txBody>
      </p:sp>
      <p:sp>
        <p:nvSpPr>
          <p:cNvPr id="3" name="Title 2"/>
          <p:cNvSpPr>
            <a:spLocks noGrp="1"/>
          </p:cNvSpPr>
          <p:nvPr>
            <p:ph type="title"/>
          </p:nvPr>
        </p:nvSpPr>
        <p:spPr>
          <a:xfrm>
            <a:off x="395536" y="116632"/>
            <a:ext cx="8229600" cy="1219200"/>
          </a:xfrm>
        </p:spPr>
        <p:txBody>
          <a:bodyPr/>
          <a:lstStyle/>
          <a:p>
            <a:pPr algn="ctr"/>
            <a:r>
              <a:rPr lang="en-US" dirty="0" smtClean="0"/>
              <a:t>ECONOMY OF THE BRIDGE</a:t>
            </a:r>
            <a:endParaRPr lang="el-GR" dirty="0"/>
          </a:p>
        </p:txBody>
      </p:sp>
    </p:spTree>
    <p:extLst>
      <p:ext uri="{BB962C8B-B14F-4D97-AF65-F5344CB8AC3E}">
        <p14:creationId xmlns:p14="http://schemas.microsoft.com/office/powerpoint/2010/main" val="1269494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heel(1)">
                                      <p:cBhvr>
                                        <p:cTn id="13" dur="20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wheel(1)">
                                      <p:cBhvr>
                                        <p:cTn id="18"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29600" cy="5184576"/>
          </a:xfrm>
        </p:spPr>
        <p:txBody>
          <a:bodyPr>
            <a:normAutofit fontScale="77500" lnSpcReduction="20000"/>
          </a:bodyPr>
          <a:lstStyle/>
          <a:p>
            <a:r>
              <a:rPr lang="en-US" dirty="0"/>
              <a:t>Construction began in 1995, with the bridge opening to traffic on 1 July 2000. The bridge received the 2002 </a:t>
            </a:r>
            <a:r>
              <a:rPr lang="en-US" dirty="0" smtClean="0">
                <a:hlinkClick r:id="rId2" tooltip="International Association for Bridge and Structural Engineering"/>
              </a:rPr>
              <a:t>IABS</a:t>
            </a:r>
            <a:r>
              <a:rPr lang="en-US" dirty="0" smtClean="0"/>
              <a:t> .The </a:t>
            </a:r>
            <a:r>
              <a:rPr lang="en-US" dirty="0"/>
              <a:t>idea was dropped during </a:t>
            </a:r>
            <a:r>
              <a:rPr lang="en-US" dirty="0">
                <a:hlinkClick r:id="rId3" tooltip="World War II"/>
              </a:rPr>
              <a:t>World War II</a:t>
            </a:r>
            <a:r>
              <a:rPr lang="en-US" dirty="0"/>
              <a:t>, but picked up again thereafter and studied in significant detail in various Danish-Swedish government commissions through the 1950s and 1960s.</a:t>
            </a:r>
            <a:r>
              <a:rPr lang="en-US" baseline="30000" dirty="0">
                <a:hlinkClick r:id="rId4"/>
              </a:rPr>
              <a:t>[5]</a:t>
            </a:r>
            <a:r>
              <a:rPr lang="en-US" dirty="0"/>
              <a:t> However, disagreement existed regarding the placement and exact form of the link, with some arguing for a link at the narrowest point of the sound at </a:t>
            </a:r>
            <a:r>
              <a:rPr lang="en-US" dirty="0" err="1">
                <a:hlinkClick r:id="rId5" tooltip="Helsingør"/>
              </a:rPr>
              <a:t>Helsingør</a:t>
            </a:r>
            <a:r>
              <a:rPr lang="en-US" dirty="0"/>
              <a:t>–</a:t>
            </a:r>
            <a:r>
              <a:rPr lang="en-US" dirty="0">
                <a:hlinkClick r:id="rId6" tooltip="Helsingborg"/>
              </a:rPr>
              <a:t>Helsingborg</a:t>
            </a:r>
            <a:r>
              <a:rPr lang="en-US" dirty="0"/>
              <a:t>, further north of Copenhagen, and some arguing for a more direct link from Copenhagen to </a:t>
            </a:r>
            <a:r>
              <a:rPr lang="en-US" dirty="0">
                <a:hlinkClick r:id="rId7" tooltip="Malmö"/>
              </a:rPr>
              <a:t>Malmö</a:t>
            </a:r>
            <a:r>
              <a:rPr lang="en-US" dirty="0"/>
              <a:t>. Additionally, some regional and local interests argued that other bridge and road projects, notably the </a:t>
            </a:r>
            <a:r>
              <a:rPr lang="en-US" dirty="0" smtClean="0"/>
              <a:t>then-</a:t>
            </a:r>
            <a:r>
              <a:rPr lang="en-US" dirty="0" err="1" smtClean="0"/>
              <a:t>unb</a:t>
            </a:r>
            <a:r>
              <a:rPr lang="en-US" dirty="0" err="1"/>
              <a:t>u</a:t>
            </a:r>
            <a:r>
              <a:rPr lang="en-US" dirty="0" err="1" smtClean="0"/>
              <a:t>ilt</a:t>
            </a:r>
            <a:r>
              <a:rPr lang="en-US" dirty="0"/>
              <a:t> </a:t>
            </a:r>
            <a:r>
              <a:rPr lang="en-US" dirty="0">
                <a:hlinkClick r:id="rId8" tooltip="Great Belt Fixed Link"/>
              </a:rPr>
              <a:t>Great Belt Fixed Link</a:t>
            </a:r>
            <a:r>
              <a:rPr lang="en-US" dirty="0"/>
              <a:t>, should take priority.</a:t>
            </a:r>
            <a:r>
              <a:rPr lang="en-US" baseline="30000" dirty="0">
                <a:hlinkClick r:id="rId4"/>
              </a:rPr>
              <a:t>[5]</a:t>
            </a:r>
            <a:r>
              <a:rPr lang="en-US" dirty="0"/>
              <a:t> The governments of Denmark and Sweden eventually signed an agreement to build a fixed link in 1973.</a:t>
            </a:r>
            <a:r>
              <a:rPr lang="en-US" baseline="30000" dirty="0">
                <a:hlinkClick r:id="rId9"/>
              </a:rPr>
              <a:t>[7]</a:t>
            </a:r>
            <a:r>
              <a:rPr lang="en-US" dirty="0"/>
              <a:t> It would have comprised a bridge between Malmö and </a:t>
            </a:r>
            <a:r>
              <a:rPr lang="en-US" dirty="0" err="1" smtClean="0"/>
              <a:t>Saltholm</a:t>
            </a:r>
            <a:r>
              <a:rPr lang="en-US" dirty="0"/>
              <a:t>, with a tunnel linking </a:t>
            </a:r>
            <a:r>
              <a:rPr lang="en-US" dirty="0" err="1"/>
              <a:t>Saltholm</a:t>
            </a:r>
            <a:r>
              <a:rPr lang="en-US" dirty="0"/>
              <a:t> to Copenhagen, and would have been accompanied by a second rail tunnel across the </a:t>
            </a:r>
            <a:r>
              <a:rPr lang="en-US" dirty="0" err="1" smtClean="0"/>
              <a:t>Øresund</a:t>
            </a:r>
            <a:r>
              <a:rPr lang="en-US" dirty="0" smtClean="0"/>
              <a:t> </a:t>
            </a:r>
            <a:r>
              <a:rPr lang="en-US" dirty="0"/>
              <a:t>between </a:t>
            </a:r>
            <a:r>
              <a:rPr lang="en-US" dirty="0" err="1">
                <a:hlinkClick r:id="rId5" tooltip="Helsingør"/>
              </a:rPr>
              <a:t>Helsingør</a:t>
            </a:r>
            <a:r>
              <a:rPr lang="en-US" dirty="0"/>
              <a:t> and </a:t>
            </a:r>
            <a:r>
              <a:rPr lang="en-US" dirty="0">
                <a:hlinkClick r:id="rId6" tooltip="Helsingborg"/>
              </a:rPr>
              <a:t>Helsingborg</a:t>
            </a:r>
            <a:r>
              <a:rPr lang="en-US" dirty="0"/>
              <a:t>.</a:t>
            </a:r>
            <a:r>
              <a:rPr lang="en-US" baseline="30000" dirty="0">
                <a:hlinkClick r:id="rId10"/>
              </a:rPr>
              <a:t>[8]</a:t>
            </a:r>
            <a:endParaRPr lang="en-US" dirty="0"/>
          </a:p>
          <a:p>
            <a:r>
              <a:rPr lang="en-US" dirty="0"/>
              <a:t>However, that project was cancelled in 1978 due to the economic situation,</a:t>
            </a:r>
            <a:r>
              <a:rPr lang="en-US" baseline="30000" dirty="0">
                <a:hlinkClick r:id="rId11"/>
              </a:rPr>
              <a:t>[9]</a:t>
            </a:r>
            <a:r>
              <a:rPr lang="en-US" dirty="0"/>
              <a:t> and growing environmental concerns.</a:t>
            </a:r>
            <a:r>
              <a:rPr lang="en-US" baseline="30000" dirty="0">
                <a:hlinkClick r:id="rId12"/>
              </a:rPr>
              <a:t>[10]</a:t>
            </a:r>
            <a:r>
              <a:rPr lang="en-US" dirty="0"/>
              <a:t> As the economic situation improved in the 1980s, interest continued and the governments signed a new agreement in 1991.</a:t>
            </a:r>
          </a:p>
          <a:p>
            <a:endParaRPr lang="el-GR" dirty="0"/>
          </a:p>
        </p:txBody>
      </p:sp>
      <p:sp>
        <p:nvSpPr>
          <p:cNvPr id="3" name="Title 2"/>
          <p:cNvSpPr>
            <a:spLocks noGrp="1"/>
          </p:cNvSpPr>
          <p:nvPr>
            <p:ph type="title"/>
          </p:nvPr>
        </p:nvSpPr>
        <p:spPr/>
        <p:txBody>
          <a:bodyPr/>
          <a:lstStyle/>
          <a:p>
            <a:pPr algn="ctr"/>
            <a:r>
              <a:rPr lang="en-US" dirty="0" smtClean="0"/>
              <a:t>IT</a:t>
            </a:r>
            <a:r>
              <a:rPr lang="el-GR" dirty="0" smtClean="0"/>
              <a:t>΄</a:t>
            </a:r>
            <a:r>
              <a:rPr lang="en-US" dirty="0" smtClean="0"/>
              <a:t>S HISTORY</a:t>
            </a:r>
            <a:endParaRPr lang="el-GR" dirty="0"/>
          </a:p>
        </p:txBody>
      </p:sp>
    </p:spTree>
    <p:extLst>
      <p:ext uri="{BB962C8B-B14F-4D97-AF65-F5344CB8AC3E}">
        <p14:creationId xmlns:p14="http://schemas.microsoft.com/office/powerpoint/2010/main" val="140557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randombar(horizontal)">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8"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Η καταπληκτική γέφυρα Øresund που συνδέει την Δανία με την Σουηδία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8640"/>
            <a:ext cx="4907244" cy="292579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Οι επόπτες: Λογοτεχνία… της παγκοσμιοποίησης"/>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8764" y="188640"/>
            <a:ext cx="3937258" cy="2925797"/>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Δραστηριότητα - CENERGY HOLDING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3114438"/>
            <a:ext cx="4907244" cy="3578056"/>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Δανία – Autobah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57695" y="3090029"/>
            <a:ext cx="3937258" cy="3578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5071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arn(inVertical)">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052"/>
                                        </p:tgtEl>
                                        <p:attrNameLst>
                                          <p:attrName>style.visibility</p:attrName>
                                        </p:attrNameLst>
                                      </p:cBhvr>
                                      <p:to>
                                        <p:strVal val="visible"/>
                                      </p:to>
                                    </p:set>
                                    <p:animEffect transition="in" filter="wipe(down)">
                                      <p:cBhvr>
                                        <p:cTn id="12" dur="500"/>
                                        <p:tgtEl>
                                          <p:spTgt spid="205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054"/>
                                        </p:tgtEl>
                                        <p:attrNameLst>
                                          <p:attrName>style.visibility</p:attrName>
                                        </p:attrNameLst>
                                      </p:cBhvr>
                                      <p:to>
                                        <p:strVal val="visible"/>
                                      </p:to>
                                    </p:set>
                                    <p:animEffect transition="in" filter="circle(in)">
                                      <p:cBhvr>
                                        <p:cTn id="17" dur="2000"/>
                                        <p:tgtEl>
                                          <p:spTgt spid="2054"/>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2056"/>
                                        </p:tgtEl>
                                        <p:attrNameLst>
                                          <p:attrName>style.visibility</p:attrName>
                                        </p:attrNameLst>
                                      </p:cBhvr>
                                      <p:to>
                                        <p:strVal val="visible"/>
                                      </p:to>
                                    </p:set>
                                    <p:anim calcmode="lin" valueType="num">
                                      <p:cBhvr>
                                        <p:cTn id="22" dur="1000" fill="hold"/>
                                        <p:tgtEl>
                                          <p:spTgt spid="2056"/>
                                        </p:tgtEl>
                                        <p:attrNameLst>
                                          <p:attrName>ppt_w</p:attrName>
                                        </p:attrNameLst>
                                      </p:cBhvr>
                                      <p:tavLst>
                                        <p:tav tm="0">
                                          <p:val>
                                            <p:fltVal val="0"/>
                                          </p:val>
                                        </p:tav>
                                        <p:tav tm="100000">
                                          <p:val>
                                            <p:strVal val="#ppt_w"/>
                                          </p:val>
                                        </p:tav>
                                      </p:tavLst>
                                    </p:anim>
                                    <p:anim calcmode="lin" valueType="num">
                                      <p:cBhvr>
                                        <p:cTn id="23" dur="1000" fill="hold"/>
                                        <p:tgtEl>
                                          <p:spTgt spid="2056"/>
                                        </p:tgtEl>
                                        <p:attrNameLst>
                                          <p:attrName>ppt_h</p:attrName>
                                        </p:attrNameLst>
                                      </p:cBhvr>
                                      <p:tavLst>
                                        <p:tav tm="0">
                                          <p:val>
                                            <p:fltVal val="0"/>
                                          </p:val>
                                        </p:tav>
                                        <p:tav tm="100000">
                                          <p:val>
                                            <p:strVal val="#ppt_h"/>
                                          </p:val>
                                        </p:tav>
                                      </p:tavLst>
                                    </p:anim>
                                    <p:anim calcmode="lin" valueType="num">
                                      <p:cBhvr>
                                        <p:cTn id="24" dur="1000" fill="hold"/>
                                        <p:tgtEl>
                                          <p:spTgt spid="2056"/>
                                        </p:tgtEl>
                                        <p:attrNameLst>
                                          <p:attrName>style.rotation</p:attrName>
                                        </p:attrNameLst>
                                      </p:cBhvr>
                                      <p:tavLst>
                                        <p:tav tm="0">
                                          <p:val>
                                            <p:fltVal val="90"/>
                                          </p:val>
                                        </p:tav>
                                        <p:tav tm="100000">
                                          <p:val>
                                            <p:fltVal val="0"/>
                                          </p:val>
                                        </p:tav>
                                      </p:tavLst>
                                    </p:anim>
                                    <p:animEffect transition="in" filter="fade">
                                      <p:cBhvr>
                                        <p:cTn id="25" dur="1000"/>
                                        <p:tgtEl>
                                          <p:spTgt spid="20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800" dirty="0"/>
              <a:t>The </a:t>
            </a:r>
            <a:r>
              <a:rPr lang="en-US" sz="1800" b="1" dirty="0" err="1"/>
              <a:t>Öresund</a:t>
            </a:r>
            <a:r>
              <a:rPr lang="en-US" sz="1800" dirty="0"/>
              <a:t> or </a:t>
            </a:r>
            <a:r>
              <a:rPr lang="en-US" sz="1800" b="1" dirty="0" err="1"/>
              <a:t>Øresund</a:t>
            </a:r>
            <a:r>
              <a:rPr lang="en-US" sz="1800" b="1" dirty="0"/>
              <a:t> Bridge</a:t>
            </a:r>
            <a:r>
              <a:rPr lang="en-US" sz="1800" dirty="0"/>
              <a:t> is a combined railway and motorway bridge across the </a:t>
            </a:r>
            <a:r>
              <a:rPr lang="en-US" sz="1800" dirty="0">
                <a:hlinkClick r:id="rId2" tooltip="Øresund"/>
              </a:rPr>
              <a:t>Oresund</a:t>
            </a:r>
            <a:r>
              <a:rPr lang="en-US" sz="1800" dirty="0"/>
              <a:t> strait </a:t>
            </a:r>
            <a:r>
              <a:rPr lang="en-US" sz="1800" dirty="0" smtClean="0"/>
              <a:t>between…………… and …………….. .</a:t>
            </a:r>
          </a:p>
          <a:p>
            <a:r>
              <a:rPr lang="en-US" sz="1800" dirty="0"/>
              <a:t>The crossing is completed by the 4-kilometre (2.5 mi</a:t>
            </a:r>
            <a:r>
              <a:rPr lang="en-US" sz="1800" dirty="0" smtClean="0"/>
              <a:t>) ………… …………… from ………….. </a:t>
            </a:r>
            <a:r>
              <a:rPr lang="en-US" sz="1800" dirty="0"/>
              <a:t>to the Danish island of Amanger</a:t>
            </a:r>
            <a:r>
              <a:rPr lang="en-US" sz="1800" dirty="0" smtClean="0"/>
              <a:t>.</a:t>
            </a:r>
          </a:p>
          <a:p>
            <a:r>
              <a:rPr lang="en-US" sz="1800" dirty="0" smtClean="0"/>
              <a:t> </a:t>
            </a:r>
            <a:r>
              <a:rPr lang="en-US" sz="1800" dirty="0"/>
              <a:t>According to </a:t>
            </a:r>
            <a:r>
              <a:rPr lang="en-US" sz="1800" dirty="0">
                <a:hlinkClick r:id="rId3" tooltip="The Öresund Committee"/>
              </a:rPr>
              <a:t>The </a:t>
            </a:r>
            <a:r>
              <a:rPr lang="en-US" sz="1800" dirty="0" err="1">
                <a:hlinkClick r:id="rId3" tooltip="The Öresund Committee"/>
              </a:rPr>
              <a:t>Öresund</a:t>
            </a:r>
            <a:r>
              <a:rPr lang="en-US" sz="1800" dirty="0">
                <a:hlinkClick r:id="rId3" tooltip="The Öresund Committee"/>
              </a:rPr>
              <a:t> Committee</a:t>
            </a:r>
            <a:r>
              <a:rPr lang="en-US" sz="1800" dirty="0"/>
              <a:t>, the bridge has made a national economic gain of </a:t>
            </a:r>
            <a:r>
              <a:rPr lang="en-US" sz="1800" dirty="0" smtClean="0"/>
              <a:t>DKK …………….. </a:t>
            </a:r>
            <a:r>
              <a:rPr lang="en-US" sz="1800" dirty="0"/>
              <a:t>, or SEK </a:t>
            </a:r>
            <a:r>
              <a:rPr lang="en-US" sz="1800" dirty="0" smtClean="0"/>
              <a:t>…………….. .</a:t>
            </a:r>
          </a:p>
          <a:p>
            <a:r>
              <a:rPr lang="en-US" sz="1800" dirty="0"/>
              <a:t>Construction began </a:t>
            </a:r>
            <a:r>
              <a:rPr lang="en-US" sz="1800" dirty="0" smtClean="0"/>
              <a:t>in………… , </a:t>
            </a:r>
            <a:r>
              <a:rPr lang="en-US" sz="1800" dirty="0"/>
              <a:t>, with the bridge opening to traffic on </a:t>
            </a:r>
            <a:r>
              <a:rPr lang="en-US" sz="1800" dirty="0" smtClean="0"/>
              <a:t>……………………………………… . </a:t>
            </a:r>
          </a:p>
          <a:p>
            <a:r>
              <a:rPr lang="en-US" sz="1800" dirty="0"/>
              <a:t>However, that project was cancelled </a:t>
            </a:r>
            <a:r>
              <a:rPr lang="en-US" sz="1800" dirty="0" smtClean="0"/>
              <a:t>in …………… </a:t>
            </a:r>
            <a:r>
              <a:rPr lang="en-US" sz="1800" dirty="0"/>
              <a:t>due to the economic </a:t>
            </a:r>
            <a:r>
              <a:rPr lang="en-US" sz="1800" dirty="0" smtClean="0"/>
              <a:t>situation.</a:t>
            </a:r>
            <a:endParaRPr lang="el-GR" sz="1800" dirty="0"/>
          </a:p>
        </p:txBody>
      </p:sp>
      <p:sp>
        <p:nvSpPr>
          <p:cNvPr id="3" name="Title 2"/>
          <p:cNvSpPr>
            <a:spLocks noGrp="1"/>
          </p:cNvSpPr>
          <p:nvPr>
            <p:ph type="title"/>
          </p:nvPr>
        </p:nvSpPr>
        <p:spPr/>
        <p:txBody>
          <a:bodyPr/>
          <a:lstStyle/>
          <a:p>
            <a:pPr algn="ctr"/>
            <a:r>
              <a:rPr lang="en-US" dirty="0" smtClean="0"/>
              <a:t>QUESTIONS</a:t>
            </a:r>
            <a:endParaRPr lang="el-GR" dirty="0"/>
          </a:p>
        </p:txBody>
      </p:sp>
    </p:spTree>
    <p:extLst>
      <p:ext uri="{BB962C8B-B14F-4D97-AF65-F5344CB8AC3E}">
        <p14:creationId xmlns:p14="http://schemas.microsoft.com/office/powerpoint/2010/main" val="2630561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2492896"/>
            <a:ext cx="8229600" cy="2883024"/>
          </a:xfrm>
        </p:spPr>
        <p:txBody>
          <a:bodyPr/>
          <a:lstStyle/>
          <a:p>
            <a:pPr marL="0" indent="0">
              <a:buNone/>
            </a:pPr>
            <a:r>
              <a:rPr lang="en-US" dirty="0" smtClean="0">
                <a:solidFill>
                  <a:srgbClr val="FF0000"/>
                </a:solidFill>
              </a:rPr>
              <a:t>THANKS FOR YOUR TIME WE HOPE YOU ENJOY IT!!</a:t>
            </a:r>
          </a:p>
          <a:p>
            <a:pPr marL="0" indent="0" algn="ctr">
              <a:buNone/>
            </a:pPr>
            <a:r>
              <a:rPr lang="en-US" dirty="0" smtClean="0">
                <a:solidFill>
                  <a:srgbClr val="00B0F0"/>
                </a:solidFill>
              </a:rPr>
              <a:t>FILIPPOS FYLAKTOS </a:t>
            </a:r>
            <a:r>
              <a:rPr lang="en-US" dirty="0" smtClean="0">
                <a:solidFill>
                  <a:srgbClr val="0070C0"/>
                </a:solidFill>
              </a:rPr>
              <a:t>AGGELOS TSAKONAS </a:t>
            </a:r>
            <a:r>
              <a:rPr lang="en-US" dirty="0" smtClean="0">
                <a:solidFill>
                  <a:srgbClr val="00B0F0"/>
                </a:solidFill>
              </a:rPr>
              <a:t>MARIOS PAPAMICHAIL </a:t>
            </a:r>
            <a:r>
              <a:rPr lang="en-US" dirty="0" smtClean="0">
                <a:solidFill>
                  <a:srgbClr val="0070C0"/>
                </a:solidFill>
              </a:rPr>
              <a:t>PANAGIOTHS TSITINIS </a:t>
            </a:r>
            <a:r>
              <a:rPr lang="en-US" dirty="0" smtClean="0">
                <a:solidFill>
                  <a:srgbClr val="00B0F0"/>
                </a:solidFill>
              </a:rPr>
              <a:t>SERGIO SOULA</a:t>
            </a:r>
          </a:p>
        </p:txBody>
      </p:sp>
      <p:sp>
        <p:nvSpPr>
          <p:cNvPr id="3" name="Title 2"/>
          <p:cNvSpPr>
            <a:spLocks noGrp="1"/>
          </p:cNvSpPr>
          <p:nvPr>
            <p:ph type="title"/>
          </p:nvPr>
        </p:nvSpPr>
        <p:spPr>
          <a:xfrm>
            <a:off x="611560" y="188640"/>
            <a:ext cx="8229600" cy="1219200"/>
          </a:xfrm>
        </p:spPr>
        <p:txBody>
          <a:bodyPr/>
          <a:lstStyle/>
          <a:p>
            <a:pPr algn="ctr"/>
            <a:r>
              <a:rPr lang="en-US" dirty="0" smtClean="0"/>
              <a:t>THE END</a:t>
            </a:r>
            <a:endParaRPr lang="el-GR" dirty="0"/>
          </a:p>
        </p:txBody>
      </p:sp>
    </p:spTree>
    <p:extLst>
      <p:ext uri="{BB962C8B-B14F-4D97-AF65-F5344CB8AC3E}">
        <p14:creationId xmlns:p14="http://schemas.microsoft.com/office/powerpoint/2010/main" val="3565668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gtEl>
                                        <p:attrNameLst>
                                          <p:attrName>ppt_x</p:attrName>
                                          <p:attrName>ppt_y</p:attrName>
                                        </p:attrNameLst>
                                      </p:cBhvr>
                                    </p:animMotion>
                                    <p:animRot by="1500000">
                                      <p:cBhvr>
                                        <p:cTn id="7" dur="125" fill="hold">
                                          <p:stCondLst>
                                            <p:cond delay="0"/>
                                          </p:stCondLst>
                                        </p:cTn>
                                        <p:tgtEl>
                                          <p:spTgt spid="3"/>
                                        </p:tgtEl>
                                        <p:attrNameLst>
                                          <p:attrName>r</p:attrName>
                                        </p:attrNameLst>
                                      </p:cBhvr>
                                    </p:animRot>
                                    <p:animRot by="-1500000">
                                      <p:cBhvr>
                                        <p:cTn id="8" dur="125" fill="hold">
                                          <p:stCondLst>
                                            <p:cond delay="125"/>
                                          </p:stCondLst>
                                        </p:cTn>
                                        <p:tgtEl>
                                          <p:spTgt spid="3"/>
                                        </p:tgtEl>
                                        <p:attrNameLst>
                                          <p:attrName>r</p:attrName>
                                        </p:attrNameLst>
                                      </p:cBhvr>
                                    </p:animRot>
                                    <p:animRot by="-1500000">
                                      <p:cBhvr>
                                        <p:cTn id="9" dur="125" fill="hold">
                                          <p:stCondLst>
                                            <p:cond delay="250"/>
                                          </p:stCondLst>
                                        </p:cTn>
                                        <p:tgtEl>
                                          <p:spTgt spid="3"/>
                                        </p:tgtEl>
                                        <p:attrNameLst>
                                          <p:attrName>r</p:attrName>
                                        </p:attrNameLst>
                                      </p:cBhvr>
                                    </p:animRot>
                                    <p:animRot by="1500000">
                                      <p:cBhvr>
                                        <p:cTn id="10" dur="125" fill="hold">
                                          <p:stCondLst>
                                            <p:cond delay="375"/>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6" presetClass="exit" presetSubtype="32" fill="hold" grpId="0" nodeType="clickEffect">
                                  <p:stCondLst>
                                    <p:cond delay="0"/>
                                  </p:stCondLst>
                                  <p:childTnLst>
                                    <p:animEffect transition="out" filter="circle(out)">
                                      <p:cBhvr>
                                        <p:cTn id="14" dur="2000"/>
                                        <p:tgtEl>
                                          <p:spTgt spid="2">
                                            <p:txEl>
                                              <p:pRg st="0" end="0"/>
                                            </p:txEl>
                                          </p:spTgt>
                                        </p:tgtEl>
                                      </p:cBhvr>
                                    </p:animEffect>
                                    <p:set>
                                      <p:cBhvr>
                                        <p:cTn id="15" dur="1" fill="hold">
                                          <p:stCondLst>
                                            <p:cond delay="1999"/>
                                          </p:stCondLst>
                                        </p:cTn>
                                        <p:tgtEl>
                                          <p:spTgt spid="2">
                                            <p:txEl>
                                              <p:pRg st="0" end="0"/>
                                            </p:txEl>
                                          </p:spTgt>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6" presetClass="exit" presetSubtype="32" fill="hold" grpId="0" nodeType="clickEffect">
                                  <p:stCondLst>
                                    <p:cond delay="0"/>
                                  </p:stCondLst>
                                  <p:childTnLst>
                                    <p:animEffect transition="out" filter="circle(out)">
                                      <p:cBhvr>
                                        <p:cTn id="19" dur="2000"/>
                                        <p:tgtEl>
                                          <p:spTgt spid="2">
                                            <p:txEl>
                                              <p:pRg st="1" end="1"/>
                                            </p:txEl>
                                          </p:spTgt>
                                        </p:tgtEl>
                                      </p:cBhvr>
                                    </p:animEffect>
                                    <p:set>
                                      <p:cBhvr>
                                        <p:cTn id="20" dur="1" fill="hold">
                                          <p:stCondLst>
                                            <p:cond delay="1999"/>
                                          </p:stCondLst>
                                        </p:cTn>
                                        <p:tgtEl>
                                          <p:spTgt spid="2">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71</TotalTime>
  <Words>108</Words>
  <Application>Microsoft Office PowerPoint</Application>
  <PresentationFormat>On-screen Show (4:3)</PresentationFormat>
  <Paragraphs>19</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Paper</vt:lpstr>
      <vt:lpstr>THE BRIDGE   ØRESUND</vt:lpstr>
      <vt:lpstr>INFORMATION ABOUT ORESUND</vt:lpstr>
      <vt:lpstr>ECONOMY OF THE BRIDGE</vt:lpstr>
      <vt:lpstr>IT΄S HISTORY</vt:lpstr>
      <vt:lpstr>PowerPoint Presentation</vt:lpstr>
      <vt:lpstr>QUESTIONS</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BRIDGE   ØRESUND</dc:title>
  <dc:creator>Katerina</dc:creator>
  <cp:lastModifiedBy>Katerina</cp:lastModifiedBy>
  <cp:revision>10</cp:revision>
  <dcterms:created xsi:type="dcterms:W3CDTF">2023-01-20T11:59:16Z</dcterms:created>
  <dcterms:modified xsi:type="dcterms:W3CDTF">2023-01-20T13:10:17Z</dcterms:modified>
</cp:coreProperties>
</file>