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7" r:id="rId2"/>
    <p:sldId id="256" r:id="rId3"/>
    <p:sldId id="260" r:id="rId4"/>
    <p:sldId id="261" r:id="rId5"/>
    <p:sldId id="262" r:id="rId6"/>
    <p:sldId id="264" r:id="rId7"/>
    <p:sldId id="266" r:id="rId8"/>
    <p:sldId id="267" r:id="rId9"/>
    <p:sldId id="263" r:id="rId10"/>
    <p:sldId id="265" r:id="rId11"/>
    <p:sldId id="268" r:id="rId12"/>
    <p:sldId id="269" r:id="rId13"/>
    <p:sldId id="270" r:id="rId14"/>
    <p:sldId id="271" r:id="rId15"/>
    <p:sldId id="272" r:id="rId16"/>
    <p:sldId id="273" r:id="rId17"/>
    <p:sldId id="274" r:id="rId18"/>
    <p:sldId id="275" r:id="rId19"/>
    <p:sldId id="278" r:id="rId20"/>
    <p:sldId id="27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23"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C094D8FA-D481-4859-A4D6-9045B713B3A2}"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497328"/>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50D0C6-955B-465E-A45F-D9BE7B805D47}"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10365342"/>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876686"/>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52083"/>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2464202044"/>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58238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552242"/>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515964"/>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130908"/>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1161183144"/>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50D0C6-955B-465E-A45F-D9BE7B805D47}"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94D8FA-D481-4859-A4D6-9045B713B3A2}"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32336"/>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050D0C6-955B-465E-A45F-D9BE7B805D47}"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450206572"/>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050D0C6-955B-465E-A45F-D9BE7B805D47}" type="datetimeFigureOut">
              <a:rPr lang="el-GR" smtClean="0"/>
              <a:t>19/5/2021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094D8FA-D481-4859-A4D6-9045B713B3A2}"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19827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050D0C6-955B-465E-A45F-D9BE7B805D47}" type="datetimeFigureOut">
              <a:rPr lang="el-GR" smtClean="0"/>
              <a:t>19/5/2021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094D8FA-D481-4859-A4D6-9045B713B3A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496427"/>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0D0C6-955B-465E-A45F-D9BE7B805D47}" type="datetimeFigureOut">
              <a:rPr lang="el-GR" smtClean="0"/>
              <a:t>19/5/2021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956345504"/>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50D0C6-955B-465E-A45F-D9BE7B805D47}"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94D8FA-D481-4859-A4D6-9045B713B3A2}"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628330"/>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50D0C6-955B-465E-A45F-D9BE7B805D47}"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94D8FA-D481-4859-A4D6-9045B713B3A2}" type="slidenum">
              <a:rPr lang="el-GR" smtClean="0"/>
              <a:t>‹#›</a:t>
            </a:fld>
            <a:endParaRPr lang="el-GR"/>
          </a:p>
        </p:txBody>
      </p:sp>
    </p:spTree>
    <p:extLst>
      <p:ext uri="{BB962C8B-B14F-4D97-AF65-F5344CB8AC3E}">
        <p14:creationId xmlns:p14="http://schemas.microsoft.com/office/powerpoint/2010/main" val="2591826533"/>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50D0C6-955B-465E-A45F-D9BE7B805D47}" type="datetimeFigureOut">
              <a:rPr lang="el-GR" smtClean="0"/>
              <a:t>19/5/2021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94D8FA-D481-4859-A4D6-9045B713B3A2}" type="slidenum">
              <a:rPr lang="el-GR" smtClean="0"/>
              <a:t>‹#›</a:t>
            </a:fld>
            <a:endParaRPr lang="el-GR"/>
          </a:p>
        </p:txBody>
      </p:sp>
    </p:spTree>
    <p:extLst>
      <p:ext uri="{BB962C8B-B14F-4D97-AF65-F5344CB8AC3E}">
        <p14:creationId xmlns:p14="http://schemas.microsoft.com/office/powerpoint/2010/main" val="73145704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prologos.gr/%CE%BF%CE%B9-%CE%B3%CF%85%CE%BD%CE%B1%CE%AF%CE%BA%CE%B5%CF%82-%CF%84%CE%B7%CF%82-%CE%B5%CE%BB%CE%BB%CE%B7%CE%BD%CE%B9%CE%BA%CE%AE%CF%82-%CE%B5%CF%80%CE%B1%CE%BD%CE%AC%CF%83%CF%84%CE%B1%CF%83%CE%B7/" TargetMode="External"/><Relationship Id="rId2" Type="http://schemas.openxmlformats.org/officeDocument/2006/relationships/hyperlink" Target="https://argolikivivliothiki.gr/author/argolikoslibrary/" TargetMode="External"/><Relationship Id="rId1" Type="http://schemas.openxmlformats.org/officeDocument/2006/relationships/slideLayout" Target="../slideLayouts/slideLayout7.xml"/><Relationship Id="rId6" Type="http://schemas.openxmlformats.org/officeDocument/2006/relationships/hyperlink" Target="https://www.youtube.com/watch?v=fJVWOeIYgpQ" TargetMode="External"/><Relationship Id="rId5" Type="http://schemas.openxmlformats.org/officeDocument/2006/relationships/hyperlink" Target="https://www.enikos.gr/society/767973/oi-gnostes-kai-agnostes-iroides-tis-epanastasis-tou-1821-otan-oi-" TargetMode="External"/><Relationship Id="rId4" Type="http://schemas.openxmlformats.org/officeDocument/2006/relationships/hyperlink" Target="https://www.efsyn.gr/nisides/284469_oi-gynaikes-stin-epanastasi-toy-182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i="1" dirty="0" err="1" smtClean="0">
                <a:solidFill>
                  <a:srgbClr val="C00000"/>
                </a:solidFill>
              </a:rPr>
              <a:t>Ηρωίδες</a:t>
            </a:r>
            <a:endParaRPr lang="el-GR" i="1" dirty="0">
              <a:solidFill>
                <a:srgbClr val="C00000"/>
              </a:solidFill>
            </a:endParaRPr>
          </a:p>
        </p:txBody>
      </p:sp>
      <p:sp>
        <p:nvSpPr>
          <p:cNvPr id="3" name="Υπότιτλος 2"/>
          <p:cNvSpPr>
            <a:spLocks noGrp="1"/>
          </p:cNvSpPr>
          <p:nvPr>
            <p:ph type="subTitle" idx="1"/>
          </p:nvPr>
        </p:nvSpPr>
        <p:spPr/>
        <p:txBody>
          <a:bodyPr>
            <a:normAutofit/>
          </a:bodyPr>
          <a:lstStyle/>
          <a:p>
            <a:r>
              <a:rPr lang="el-GR" sz="5400" i="1" dirty="0">
                <a:solidFill>
                  <a:srgbClr val="C00000"/>
                </a:solidFill>
                <a:latin typeface="+mj-lt"/>
              </a:rPr>
              <a:t>της Επανάστασης 1821</a:t>
            </a:r>
          </a:p>
        </p:txBody>
      </p:sp>
      <p:pic>
        <p:nvPicPr>
          <p:cNvPr id="4" name="Μουσική σύνθεση'' με θέμα Η ΕΛΛΗΝΙΚΉ ΕΠΑΝΆΣΤΑΣΗ ΤΟΥ 1821 (Slow Adagio March Groove) STERE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76847615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4"/>
        <p14:pauseEvt time="0" objId="4"/>
        <p14:seekEvt time="0" objId="4" seek="0"/>
        <p14:resumeEvt time="211" objId="4"/>
        <p14:pauseEvt time="20332" objId="4"/>
        <p14:seekEvt time="20332" objId="4" seek="20098"/>
        <p14:resumeEvt time="20541" objId="4"/>
        <p14:stopEvt time="22216" objId="4"/>
        <p14:playEvt time="25532" objId="4"/>
        <p14:stopEvt time="25622"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73643" y="3867665"/>
            <a:ext cx="7467937" cy="2246769"/>
          </a:xfrm>
          <a:prstGeom prst="rect">
            <a:avLst/>
          </a:prstGeom>
        </p:spPr>
        <p:txBody>
          <a:bodyPr wrap="square">
            <a:spAutoFit/>
          </a:bodyPr>
          <a:lstStyle/>
          <a:p>
            <a:pPr algn="ctr"/>
            <a:r>
              <a:rPr lang="el-GR" sz="3600" b="1" i="0" dirty="0" smtClean="0">
                <a:solidFill>
                  <a:srgbClr val="C00000"/>
                </a:solidFill>
                <a:effectLst/>
                <a:latin typeface="+mj-lt"/>
              </a:rPr>
              <a:t>Σεβαστή Ξάνθου</a:t>
            </a:r>
          </a:p>
          <a:p>
            <a:r>
              <a:rPr lang="el-GR" sz="2600" dirty="0" smtClean="0">
                <a:solidFill>
                  <a:srgbClr val="002060"/>
                </a:solidFill>
                <a:latin typeface="+mj-lt"/>
              </a:rPr>
              <a:t>Σύζυγος </a:t>
            </a:r>
            <a:r>
              <a:rPr lang="el-GR" sz="2600" dirty="0">
                <a:solidFill>
                  <a:srgbClr val="002060"/>
                </a:solidFill>
                <a:latin typeface="+mj-lt"/>
              </a:rPr>
              <a:t>του Εμμανουήλ Ξάνθου πρωτεργάτη και μέλους της Φιλικής Εταιρείας</a:t>
            </a:r>
            <a:r>
              <a:rPr lang="el-GR" sz="2600" dirty="0" smtClean="0">
                <a:solidFill>
                  <a:srgbClr val="002060"/>
                </a:solidFill>
                <a:latin typeface="+mj-lt"/>
              </a:rPr>
              <a:t>.</a:t>
            </a:r>
          </a:p>
          <a:p>
            <a:endParaRPr lang="el-GR" sz="2600" dirty="0">
              <a:solidFill>
                <a:srgbClr val="002060"/>
              </a:solidFill>
              <a:latin typeface="+mj-lt"/>
            </a:endParaRPr>
          </a:p>
          <a:p>
            <a:r>
              <a:rPr lang="el-GR" sz="2600" dirty="0">
                <a:solidFill>
                  <a:srgbClr val="002060"/>
                </a:solidFill>
                <a:latin typeface="+mj-lt"/>
              </a:rPr>
              <a:t>Έχει διασωθεί μόνο η υπογραφή </a:t>
            </a:r>
            <a:r>
              <a:rPr lang="el-GR" sz="2600" dirty="0" smtClean="0">
                <a:solidFill>
                  <a:srgbClr val="002060"/>
                </a:solidFill>
                <a:latin typeface="+mj-lt"/>
              </a:rPr>
              <a:t>της.</a:t>
            </a:r>
            <a:endParaRPr lang="el-GR" sz="2600" dirty="0">
              <a:solidFill>
                <a:srgbClr val="002060"/>
              </a:solidFill>
              <a:latin typeface="+mj-lt"/>
            </a:endParaRPr>
          </a:p>
        </p:txBody>
      </p:sp>
      <p:pic>
        <p:nvPicPr>
          <p:cNvPr id="6146" name="Picture 2" descr="https://2.bp.blogspot.com/-oXvz7JGx9IY/XJgKF-F8JdI/AAAAAAAARAI/zRZ6aGtnlcUOFAj-1yqAkMeCLZ_deGS-ACLcBGAs/s320/%25CE%25B1%25CF%2581%25CF%2587%25CE%25B5%25CE%25AF%25CE%25BF%2B%25CE%25BB%25CE%25AE%25CF%2588%25CE%25B7%25CF%2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320" y="1343152"/>
            <a:ext cx="5040000" cy="234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20302"/>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263979" y="1724452"/>
            <a:ext cx="5869460" cy="3539430"/>
          </a:xfrm>
          <a:prstGeom prst="rect">
            <a:avLst/>
          </a:prstGeom>
        </p:spPr>
        <p:txBody>
          <a:bodyPr wrap="square">
            <a:spAutoFit/>
          </a:bodyPr>
          <a:lstStyle/>
          <a:p>
            <a:r>
              <a:rPr lang="el-GR" sz="2800" b="1" dirty="0" err="1">
                <a:solidFill>
                  <a:srgbClr val="C00000"/>
                </a:solidFill>
                <a:latin typeface="+mj-lt"/>
              </a:rPr>
              <a:t>Μόσχω</a:t>
            </a:r>
            <a:r>
              <a:rPr lang="el-GR" sz="2800" b="1" dirty="0">
                <a:solidFill>
                  <a:srgbClr val="C00000"/>
                </a:solidFill>
                <a:latin typeface="+mj-lt"/>
              </a:rPr>
              <a:t> </a:t>
            </a:r>
            <a:r>
              <a:rPr lang="el-GR" sz="2800" b="1" dirty="0" smtClean="0">
                <a:solidFill>
                  <a:srgbClr val="C00000"/>
                </a:solidFill>
                <a:latin typeface="+mj-lt"/>
              </a:rPr>
              <a:t>Τζαβέλλα</a:t>
            </a:r>
          </a:p>
          <a:p>
            <a:r>
              <a:rPr lang="el-GR" sz="2800" dirty="0" smtClean="0">
                <a:solidFill>
                  <a:srgbClr val="002060"/>
                </a:solidFill>
                <a:latin typeface="+mj-lt"/>
              </a:rPr>
              <a:t>Χαρακτηριστικός </a:t>
            </a:r>
            <a:r>
              <a:rPr lang="el-GR" sz="2800" dirty="0">
                <a:solidFill>
                  <a:srgbClr val="002060"/>
                </a:solidFill>
                <a:latin typeface="+mj-lt"/>
              </a:rPr>
              <a:t>τύπος της </a:t>
            </a:r>
            <a:r>
              <a:rPr lang="el-GR" sz="2800" dirty="0" err="1">
                <a:solidFill>
                  <a:srgbClr val="002060"/>
                </a:solidFill>
                <a:latin typeface="+mj-lt"/>
              </a:rPr>
              <a:t>Σουλιώτισσας</a:t>
            </a:r>
            <a:r>
              <a:rPr lang="el-GR" sz="2800" dirty="0">
                <a:solidFill>
                  <a:srgbClr val="002060"/>
                </a:solidFill>
                <a:latin typeface="+mj-lt"/>
              </a:rPr>
              <a:t>. </a:t>
            </a:r>
            <a:endParaRPr lang="en-US" sz="2800" dirty="0" smtClean="0">
              <a:solidFill>
                <a:srgbClr val="002060"/>
              </a:solidFill>
              <a:latin typeface="+mj-lt"/>
            </a:endParaRPr>
          </a:p>
          <a:p>
            <a:endParaRPr lang="el-GR" sz="2800" dirty="0" smtClean="0">
              <a:solidFill>
                <a:srgbClr val="002060"/>
              </a:solidFill>
              <a:latin typeface="+mj-lt"/>
            </a:endParaRPr>
          </a:p>
          <a:p>
            <a:r>
              <a:rPr lang="el-GR" sz="2800" dirty="0" smtClean="0">
                <a:solidFill>
                  <a:srgbClr val="002060"/>
                </a:solidFill>
                <a:latin typeface="+mj-lt"/>
              </a:rPr>
              <a:t> </a:t>
            </a:r>
            <a:r>
              <a:rPr lang="el-GR" sz="2800" dirty="0">
                <a:solidFill>
                  <a:srgbClr val="002060"/>
                </a:solidFill>
                <a:latin typeface="+mj-lt"/>
              </a:rPr>
              <a:t>Γυναίκα του Λάμπρου Τζαβέλα. </a:t>
            </a:r>
            <a:endParaRPr lang="en-US" sz="2800" dirty="0" smtClean="0">
              <a:solidFill>
                <a:srgbClr val="002060"/>
              </a:solidFill>
              <a:latin typeface="+mj-lt"/>
            </a:endParaRPr>
          </a:p>
          <a:p>
            <a:endParaRPr lang="el-GR" sz="2800" dirty="0" smtClean="0">
              <a:solidFill>
                <a:srgbClr val="002060"/>
              </a:solidFill>
              <a:latin typeface="+mj-lt"/>
            </a:endParaRPr>
          </a:p>
          <a:p>
            <a:r>
              <a:rPr lang="el-GR" sz="2800" dirty="0" smtClean="0">
                <a:solidFill>
                  <a:srgbClr val="002060"/>
                </a:solidFill>
                <a:latin typeface="+mj-lt"/>
              </a:rPr>
              <a:t>Αγωνίστηκε </a:t>
            </a:r>
            <a:r>
              <a:rPr lang="el-GR" sz="2800" dirty="0">
                <a:solidFill>
                  <a:srgbClr val="002060"/>
                </a:solidFill>
                <a:latin typeface="+mj-lt"/>
              </a:rPr>
              <a:t>το 1792 εναντίον του Αλή Πασά ως αρχηγός 400 </a:t>
            </a:r>
            <a:r>
              <a:rPr lang="el-GR" sz="2800" dirty="0" err="1" smtClean="0">
                <a:solidFill>
                  <a:srgbClr val="002060"/>
                </a:solidFill>
                <a:latin typeface="+mj-lt"/>
              </a:rPr>
              <a:t>Σουλιωτισσών</a:t>
            </a:r>
            <a:r>
              <a:rPr lang="el-GR" sz="2800" dirty="0" smtClean="0">
                <a:solidFill>
                  <a:srgbClr val="002060"/>
                </a:solidFill>
                <a:latin typeface="+mj-lt"/>
              </a:rPr>
              <a:t>.</a:t>
            </a:r>
            <a:endParaRPr lang="el-GR" sz="2800" dirty="0">
              <a:solidFill>
                <a:srgbClr val="002060"/>
              </a:solidFill>
              <a:latin typeface="+mj-lt"/>
            </a:endParaRPr>
          </a:p>
        </p:txBody>
      </p:sp>
      <p:pic>
        <p:nvPicPr>
          <p:cNvPr id="1026" name="Picture 2" descr="https://2.bp.blogspot.com/-irxGrT0JW1Y/XJgOEdFuNNI/AAAAAAAARAg/zQ3QRK8edZoIkIvNfoAKh_5gBLAdFsL3wCLcBGAs/s1600/%25CE%259C%25CE%25BF%25CF%2583%25CF%2587%25CF%2589-%25CE%25A4%25CE%25B6%25CE%25B1%25CE%25B2%25CE%25AD%25CE%25BB%25CE%2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45" y="1472812"/>
            <a:ext cx="3600000" cy="394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4920"/>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bp.blogspot.com/-SyUrsNgf940/XJgQLLtab7I/AAAAAAAARAw/oWDLSr-9WWcVsnU5INqiciBaZLNGdrTkgCLcBGAs/s1600/%25CE%25B1%25CF%2581%25CF%2587%25CE%25B5%25CE%25AF%25CE%25BF%2B%25CE%25BB%25CE%25AE%25CF%2588%25CE%25B7%25CF%2582%2B%25281%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79" y="1556049"/>
            <a:ext cx="5400000" cy="411829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914400" y="2224216"/>
            <a:ext cx="5011779" cy="3046988"/>
          </a:xfrm>
          <a:prstGeom prst="rect">
            <a:avLst/>
          </a:prstGeom>
        </p:spPr>
        <p:txBody>
          <a:bodyPr wrap="square">
            <a:spAutoFit/>
          </a:bodyPr>
          <a:lstStyle/>
          <a:p>
            <a:r>
              <a:rPr lang="el-GR" sz="3200" b="1" dirty="0" err="1">
                <a:solidFill>
                  <a:srgbClr val="C00000"/>
                </a:solidFill>
                <a:latin typeface="+mj-lt"/>
              </a:rPr>
              <a:t>Δέσπω</a:t>
            </a:r>
            <a:r>
              <a:rPr lang="el-GR" sz="3200" b="1" dirty="0">
                <a:solidFill>
                  <a:srgbClr val="C00000"/>
                </a:solidFill>
                <a:latin typeface="+mj-lt"/>
              </a:rPr>
              <a:t> Φώτου </a:t>
            </a:r>
            <a:r>
              <a:rPr lang="el-GR" sz="3200" b="1" dirty="0" smtClean="0">
                <a:solidFill>
                  <a:srgbClr val="C00000"/>
                </a:solidFill>
                <a:latin typeface="+mj-lt"/>
              </a:rPr>
              <a:t>Τζαβέλα</a:t>
            </a:r>
          </a:p>
          <a:p>
            <a:endParaRPr lang="el-GR" sz="3200" b="1" dirty="0" smtClean="0">
              <a:solidFill>
                <a:srgbClr val="666666"/>
              </a:solidFill>
              <a:latin typeface="+mj-lt"/>
            </a:endParaRPr>
          </a:p>
          <a:p>
            <a:endParaRPr lang="el-GR" sz="3200" b="1" dirty="0">
              <a:solidFill>
                <a:srgbClr val="666666"/>
              </a:solidFill>
              <a:latin typeface="+mj-lt"/>
            </a:endParaRPr>
          </a:p>
          <a:p>
            <a:r>
              <a:rPr lang="el-GR" sz="3200" dirty="0" smtClean="0">
                <a:solidFill>
                  <a:srgbClr val="002060"/>
                </a:solidFill>
                <a:latin typeface="+mj-lt"/>
              </a:rPr>
              <a:t>Θαυμαστή </a:t>
            </a:r>
            <a:r>
              <a:rPr lang="el-GR" sz="3200" dirty="0">
                <a:solidFill>
                  <a:srgbClr val="002060"/>
                </a:solidFill>
                <a:latin typeface="+mj-lt"/>
              </a:rPr>
              <a:t>από τους πολέμους του </a:t>
            </a:r>
            <a:r>
              <a:rPr lang="el-GR" sz="3200" dirty="0" err="1">
                <a:solidFill>
                  <a:srgbClr val="002060"/>
                </a:solidFill>
                <a:latin typeface="+mj-lt"/>
              </a:rPr>
              <a:t>Σουλίου</a:t>
            </a:r>
            <a:r>
              <a:rPr lang="el-GR" sz="3200" dirty="0">
                <a:solidFill>
                  <a:srgbClr val="002060"/>
                </a:solidFill>
                <a:latin typeface="+mj-lt"/>
              </a:rPr>
              <a:t> με τον Αλή Πασά πριν από το </a:t>
            </a:r>
            <a:r>
              <a:rPr lang="el-GR" sz="3200" dirty="0" smtClean="0">
                <a:solidFill>
                  <a:srgbClr val="002060"/>
                </a:solidFill>
                <a:latin typeface="+mj-lt"/>
              </a:rPr>
              <a:t>1821.</a:t>
            </a:r>
            <a:endParaRPr lang="el-GR" sz="3200" dirty="0">
              <a:solidFill>
                <a:srgbClr val="002060"/>
              </a:solidFill>
              <a:latin typeface="+mj-lt"/>
            </a:endParaRPr>
          </a:p>
        </p:txBody>
      </p:sp>
    </p:spTree>
    <p:extLst>
      <p:ext uri="{BB962C8B-B14F-4D97-AF65-F5344CB8AC3E}">
        <p14:creationId xmlns:p14="http://schemas.microsoft.com/office/powerpoint/2010/main" val="2729027941"/>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3.bp.blogspot.com/-xJPZF2C7SlU/XJgNNhEZnWI/AAAAAAAARAY/rKr0blOBj74vylOA4sC0bgUTLeI0f-Y0gCLcBGAs/s1600/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411" y="1195944"/>
            <a:ext cx="3600000" cy="439803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424615" y="2176502"/>
            <a:ext cx="5955957" cy="3108543"/>
          </a:xfrm>
          <a:prstGeom prst="rect">
            <a:avLst/>
          </a:prstGeom>
        </p:spPr>
        <p:txBody>
          <a:bodyPr wrap="square">
            <a:spAutoFit/>
          </a:bodyPr>
          <a:lstStyle/>
          <a:p>
            <a:pPr algn="ctr"/>
            <a:r>
              <a:rPr lang="el-GR" sz="2800" b="1" dirty="0">
                <a:solidFill>
                  <a:srgbClr val="C00000"/>
                </a:solidFill>
                <a:latin typeface="+mj-lt"/>
              </a:rPr>
              <a:t>Ελισάβετ </a:t>
            </a:r>
            <a:r>
              <a:rPr lang="el-GR" sz="2800" b="1" dirty="0" smtClean="0">
                <a:solidFill>
                  <a:srgbClr val="C00000"/>
                </a:solidFill>
                <a:latin typeface="+mj-lt"/>
              </a:rPr>
              <a:t>Υψηλάντη</a:t>
            </a:r>
          </a:p>
          <a:p>
            <a:pPr algn="ctr"/>
            <a:endParaRPr lang="el-GR" sz="2800" b="1" dirty="0" smtClean="0">
              <a:solidFill>
                <a:srgbClr val="C00000"/>
              </a:solidFill>
              <a:latin typeface="+mj-lt"/>
            </a:endParaRPr>
          </a:p>
          <a:p>
            <a:r>
              <a:rPr lang="el-GR" sz="2800" dirty="0" smtClean="0">
                <a:solidFill>
                  <a:srgbClr val="002060"/>
                </a:solidFill>
                <a:latin typeface="+mj-lt"/>
              </a:rPr>
              <a:t>Η </a:t>
            </a:r>
            <a:r>
              <a:rPr lang="el-GR" sz="2800" dirty="0">
                <a:solidFill>
                  <a:srgbClr val="002060"/>
                </a:solidFill>
                <a:latin typeface="+mj-lt"/>
              </a:rPr>
              <a:t>μητέρα των </a:t>
            </a:r>
            <a:r>
              <a:rPr lang="el-GR" sz="2800" dirty="0" err="1">
                <a:solidFill>
                  <a:srgbClr val="002060"/>
                </a:solidFill>
                <a:latin typeface="+mj-lt"/>
              </a:rPr>
              <a:t>Υψηλάντηδων</a:t>
            </a:r>
            <a:r>
              <a:rPr lang="el-GR" sz="2800" dirty="0">
                <a:solidFill>
                  <a:srgbClr val="002060"/>
                </a:solidFill>
                <a:latin typeface="+mj-lt"/>
              </a:rPr>
              <a:t>, </a:t>
            </a:r>
            <a:endParaRPr lang="el-GR" sz="2800" dirty="0" smtClean="0">
              <a:solidFill>
                <a:srgbClr val="002060"/>
              </a:solidFill>
              <a:latin typeface="+mj-lt"/>
            </a:endParaRPr>
          </a:p>
          <a:p>
            <a:endParaRPr lang="el-GR" sz="2800" dirty="0">
              <a:solidFill>
                <a:srgbClr val="002060"/>
              </a:solidFill>
              <a:latin typeface="+mj-lt"/>
            </a:endParaRPr>
          </a:p>
          <a:p>
            <a:r>
              <a:rPr lang="el-GR" sz="2800" dirty="0" smtClean="0">
                <a:solidFill>
                  <a:srgbClr val="002060"/>
                </a:solidFill>
                <a:latin typeface="+mj-lt"/>
              </a:rPr>
              <a:t>Αποκαλούνταν </a:t>
            </a:r>
            <a:r>
              <a:rPr lang="el-GR" sz="2800" dirty="0">
                <a:solidFill>
                  <a:srgbClr val="002060"/>
                </a:solidFill>
                <a:latin typeface="+mj-lt"/>
              </a:rPr>
              <a:t>«</a:t>
            </a:r>
            <a:r>
              <a:rPr lang="el-GR" sz="2800" dirty="0" err="1">
                <a:solidFill>
                  <a:srgbClr val="002060"/>
                </a:solidFill>
                <a:latin typeface="+mj-lt"/>
              </a:rPr>
              <a:t>Πρωτομάνα</a:t>
            </a:r>
            <a:r>
              <a:rPr lang="el-GR" sz="2800" dirty="0">
                <a:solidFill>
                  <a:srgbClr val="002060"/>
                </a:solidFill>
                <a:latin typeface="+mj-lt"/>
              </a:rPr>
              <a:t> των Φιλικών» </a:t>
            </a:r>
            <a:endParaRPr lang="el-GR" sz="2800" dirty="0" smtClean="0">
              <a:solidFill>
                <a:srgbClr val="002060"/>
              </a:solidFill>
              <a:latin typeface="+mj-lt"/>
            </a:endParaRPr>
          </a:p>
          <a:p>
            <a:r>
              <a:rPr lang="el-GR" sz="2800" dirty="0" smtClean="0">
                <a:solidFill>
                  <a:srgbClr val="002060"/>
                </a:solidFill>
                <a:latin typeface="+mj-lt"/>
              </a:rPr>
              <a:t>έρχεται </a:t>
            </a:r>
            <a:r>
              <a:rPr lang="el-GR" sz="2800" dirty="0">
                <a:solidFill>
                  <a:srgbClr val="002060"/>
                </a:solidFill>
                <a:latin typeface="+mj-lt"/>
              </a:rPr>
              <a:t>πρώτη να χρηματοδοτήσει τον αγώνα που </a:t>
            </a:r>
            <a:r>
              <a:rPr lang="el-GR" sz="2800" dirty="0" smtClean="0">
                <a:solidFill>
                  <a:srgbClr val="002060"/>
                </a:solidFill>
                <a:latin typeface="+mj-lt"/>
              </a:rPr>
              <a:t>προετοιμάζεται.</a:t>
            </a:r>
            <a:endParaRPr lang="el-GR" sz="2800" dirty="0">
              <a:solidFill>
                <a:srgbClr val="002060"/>
              </a:solidFill>
              <a:latin typeface="+mj-lt"/>
            </a:endParaRPr>
          </a:p>
        </p:txBody>
      </p:sp>
    </p:spTree>
    <p:extLst>
      <p:ext uri="{BB962C8B-B14F-4D97-AF65-F5344CB8AC3E}">
        <p14:creationId xmlns:p14="http://schemas.microsoft.com/office/powerpoint/2010/main" val="1101721091"/>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ites.google.com/site/clubsixtys/_/rsrc/1472853819285/kentrike/photo-enemerose/panoraiachatzekostaepsorokostaina/CVROKVSTA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543" y="1569308"/>
            <a:ext cx="4953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285103" y="4561357"/>
            <a:ext cx="9378778" cy="1908215"/>
          </a:xfrm>
          <a:prstGeom prst="rect">
            <a:avLst/>
          </a:prstGeom>
        </p:spPr>
        <p:txBody>
          <a:bodyPr wrap="square">
            <a:spAutoFit/>
          </a:bodyPr>
          <a:lstStyle/>
          <a:p>
            <a:pPr algn="ctr"/>
            <a:r>
              <a:rPr lang="el-GR" sz="2800" b="1" dirty="0" err="1" smtClean="0">
                <a:solidFill>
                  <a:srgbClr val="C00000"/>
                </a:solidFill>
                <a:latin typeface="+mj-lt"/>
              </a:rPr>
              <a:t>Πανωραία</a:t>
            </a:r>
            <a:r>
              <a:rPr lang="el-GR" sz="2800" b="1" dirty="0" smtClean="0">
                <a:solidFill>
                  <a:srgbClr val="C00000"/>
                </a:solidFill>
                <a:latin typeface="+mj-lt"/>
              </a:rPr>
              <a:t> </a:t>
            </a:r>
            <a:r>
              <a:rPr lang="el-GR" sz="2800" b="1" dirty="0" err="1" smtClean="0">
                <a:solidFill>
                  <a:srgbClr val="C00000"/>
                </a:solidFill>
                <a:latin typeface="+mj-lt"/>
              </a:rPr>
              <a:t>Χατζηκώστα</a:t>
            </a:r>
            <a:r>
              <a:rPr lang="el-GR" sz="2800" b="1" dirty="0" smtClean="0">
                <a:solidFill>
                  <a:srgbClr val="C00000"/>
                </a:solidFill>
                <a:latin typeface="+mj-lt"/>
              </a:rPr>
              <a:t>,   η «Ψωροκώσταινα»</a:t>
            </a:r>
          </a:p>
          <a:p>
            <a:pPr algn="ctr"/>
            <a:endParaRPr lang="el-GR" b="1" dirty="0" smtClean="0">
              <a:solidFill>
                <a:srgbClr val="002060"/>
              </a:solidFill>
              <a:latin typeface="+mj-lt"/>
            </a:endParaRPr>
          </a:p>
          <a:p>
            <a:pPr algn="ctr"/>
            <a:r>
              <a:rPr lang="el-GR" b="1" dirty="0" smtClean="0">
                <a:solidFill>
                  <a:srgbClr val="002060"/>
                </a:solidFill>
                <a:latin typeface="+mj-lt"/>
              </a:rPr>
              <a:t>Ζήτησε </a:t>
            </a:r>
            <a:r>
              <a:rPr lang="el-GR" b="1" dirty="0">
                <a:solidFill>
                  <a:srgbClr val="002060"/>
                </a:solidFill>
                <a:latin typeface="+mj-lt"/>
              </a:rPr>
              <a:t>και πήρε υπό την προστασία της παιδιά ορφανά. </a:t>
            </a:r>
            <a:endParaRPr lang="el-GR" b="1" dirty="0" smtClean="0">
              <a:solidFill>
                <a:srgbClr val="002060"/>
              </a:solidFill>
              <a:latin typeface="+mj-lt"/>
            </a:endParaRPr>
          </a:p>
          <a:p>
            <a:pPr algn="ctr"/>
            <a:r>
              <a:rPr lang="el-GR" b="1" dirty="0" smtClean="0">
                <a:solidFill>
                  <a:srgbClr val="002060"/>
                </a:solidFill>
                <a:latin typeface="+mj-lt"/>
              </a:rPr>
              <a:t>Για </a:t>
            </a:r>
            <a:r>
              <a:rPr lang="el-GR" b="1" dirty="0">
                <a:solidFill>
                  <a:srgbClr val="002060"/>
                </a:solidFill>
                <a:latin typeface="+mj-lt"/>
              </a:rPr>
              <a:t>να τα θρέψει περνούσε από σπίτι σε σπίτι και ζητιάνευε.</a:t>
            </a:r>
            <a:endParaRPr lang="el-GR" dirty="0" smtClean="0">
              <a:solidFill>
                <a:srgbClr val="002060"/>
              </a:solidFill>
              <a:latin typeface="+mj-lt"/>
            </a:endParaRPr>
          </a:p>
          <a:p>
            <a:r>
              <a:rPr lang="el-GR" dirty="0" smtClean="0"/>
              <a:t/>
            </a:r>
            <a:br>
              <a:rPr lang="el-GR" dirty="0" smtClean="0"/>
            </a:br>
            <a:endParaRPr lang="el-GR" dirty="0"/>
          </a:p>
        </p:txBody>
      </p:sp>
    </p:spTree>
    <p:extLst>
      <p:ext uri="{BB962C8B-B14F-4D97-AF65-F5344CB8AC3E}">
        <p14:creationId xmlns:p14="http://schemas.microsoft.com/office/powerpoint/2010/main" val="4195104375"/>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50476" y="1200082"/>
            <a:ext cx="5523471" cy="4216539"/>
          </a:xfrm>
          <a:prstGeom prst="rect">
            <a:avLst/>
          </a:prstGeom>
        </p:spPr>
        <p:txBody>
          <a:bodyPr wrap="square">
            <a:spAutoFit/>
          </a:bodyPr>
          <a:lstStyle/>
          <a:p>
            <a:pPr algn="ctr"/>
            <a:endParaRPr lang="el-GR" sz="2800" b="1" dirty="0" smtClean="0">
              <a:solidFill>
                <a:srgbClr val="C00000"/>
              </a:solidFill>
              <a:latin typeface="+mj-lt"/>
            </a:endParaRPr>
          </a:p>
          <a:p>
            <a:pPr algn="ctr"/>
            <a:r>
              <a:rPr lang="el-GR" sz="2800" b="1" dirty="0" smtClean="0">
                <a:solidFill>
                  <a:srgbClr val="C00000"/>
                </a:solidFill>
                <a:latin typeface="+mj-lt"/>
              </a:rPr>
              <a:t>Κωνσταντίνα </a:t>
            </a:r>
            <a:r>
              <a:rPr lang="el-GR" sz="2800" b="1" dirty="0" err="1" smtClean="0">
                <a:solidFill>
                  <a:srgbClr val="C00000"/>
                </a:solidFill>
                <a:latin typeface="+mj-lt"/>
              </a:rPr>
              <a:t>Ζαχαριά</a:t>
            </a:r>
            <a:endParaRPr lang="el-GR" sz="2800" b="1" dirty="0" smtClean="0">
              <a:solidFill>
                <a:srgbClr val="C00000"/>
              </a:solidFill>
              <a:latin typeface="+mj-lt"/>
            </a:endParaRPr>
          </a:p>
          <a:p>
            <a:pPr algn="ctr"/>
            <a:endParaRPr lang="el-GR" sz="2800" b="1" dirty="0">
              <a:solidFill>
                <a:srgbClr val="C00000"/>
              </a:solidFill>
              <a:latin typeface="+mj-lt"/>
            </a:endParaRPr>
          </a:p>
          <a:p>
            <a:pPr algn="ctr"/>
            <a:endParaRPr lang="el-GR" sz="2800" b="1" dirty="0" smtClean="0">
              <a:solidFill>
                <a:srgbClr val="C00000"/>
              </a:solidFill>
              <a:latin typeface="+mj-lt"/>
            </a:endParaRPr>
          </a:p>
          <a:p>
            <a:r>
              <a:rPr lang="el-GR" sz="2000" dirty="0" smtClean="0">
                <a:solidFill>
                  <a:srgbClr val="002060"/>
                </a:solidFill>
                <a:latin typeface="+mj-lt"/>
              </a:rPr>
              <a:t>Θηλυκός κλέφτης</a:t>
            </a:r>
            <a:r>
              <a:rPr lang="el-GR" sz="2000" dirty="0">
                <a:solidFill>
                  <a:srgbClr val="002060"/>
                </a:solidFill>
                <a:latin typeface="+mj-lt"/>
              </a:rPr>
              <a:t>.</a:t>
            </a:r>
            <a:endParaRPr lang="el-GR" sz="2000" dirty="0" smtClean="0">
              <a:solidFill>
                <a:srgbClr val="002060"/>
              </a:solidFill>
              <a:latin typeface="+mj-lt"/>
            </a:endParaRPr>
          </a:p>
          <a:p>
            <a:r>
              <a:rPr lang="el-GR" sz="2000" dirty="0" smtClean="0">
                <a:solidFill>
                  <a:srgbClr val="002060"/>
                </a:solidFill>
                <a:latin typeface="+mj-lt"/>
              </a:rPr>
              <a:t>Τέθηκε </a:t>
            </a:r>
            <a:r>
              <a:rPr lang="el-GR" sz="2000" dirty="0">
                <a:solidFill>
                  <a:srgbClr val="002060"/>
                </a:solidFill>
                <a:latin typeface="+mj-lt"/>
              </a:rPr>
              <a:t>επικεφαλής </a:t>
            </a:r>
            <a:r>
              <a:rPr lang="el-GR" sz="2000" dirty="0" smtClean="0">
                <a:solidFill>
                  <a:srgbClr val="002060"/>
                </a:solidFill>
                <a:latin typeface="+mj-lt"/>
              </a:rPr>
              <a:t>500  ανδρών. </a:t>
            </a:r>
          </a:p>
          <a:p>
            <a:endParaRPr lang="el-GR" sz="2000" dirty="0">
              <a:solidFill>
                <a:srgbClr val="002060"/>
              </a:solidFill>
              <a:latin typeface="+mj-lt"/>
            </a:endParaRPr>
          </a:p>
          <a:p>
            <a:r>
              <a:rPr lang="el-GR" sz="2000" dirty="0" smtClean="0">
                <a:solidFill>
                  <a:srgbClr val="002060"/>
                </a:solidFill>
                <a:latin typeface="+mj-lt"/>
              </a:rPr>
              <a:t>Στο </a:t>
            </a:r>
            <a:r>
              <a:rPr lang="el-GR" sz="2000" dirty="0" err="1" smtClean="0">
                <a:solidFill>
                  <a:srgbClr val="002060"/>
                </a:solidFill>
                <a:latin typeface="+mj-lt"/>
              </a:rPr>
              <a:t>Λεοντάρι</a:t>
            </a:r>
            <a:r>
              <a:rPr lang="el-GR" sz="2000" dirty="0" smtClean="0">
                <a:solidFill>
                  <a:srgbClr val="002060"/>
                </a:solidFill>
                <a:latin typeface="+mj-lt"/>
              </a:rPr>
              <a:t>, </a:t>
            </a:r>
            <a:r>
              <a:rPr lang="el-GR" sz="2000" dirty="0">
                <a:solidFill>
                  <a:srgbClr val="002060"/>
                </a:solidFill>
                <a:latin typeface="+mj-lt"/>
              </a:rPr>
              <a:t>κατέβασε από τα μουσουλμανικά τεμένη την ημισέληνο, σκότωσε τον βοεβόδα με τα ίδια της τα χέρια και έβαλε φωτιά στο σπίτι του...</a:t>
            </a:r>
            <a:br>
              <a:rPr lang="el-GR" sz="2000" dirty="0">
                <a:solidFill>
                  <a:srgbClr val="002060"/>
                </a:solidFill>
                <a:latin typeface="+mj-lt"/>
              </a:rPr>
            </a:br>
            <a:r>
              <a:rPr lang="el-GR" dirty="0"/>
              <a:t/>
            </a:r>
            <a:br>
              <a:rPr lang="el-GR" dirty="0"/>
            </a:br>
            <a:endParaRPr lang="el-GR" b="1" i="0" dirty="0">
              <a:solidFill>
                <a:srgbClr val="000000"/>
              </a:solidFill>
              <a:effectLst/>
              <a:latin typeface="roboto"/>
            </a:endParaRPr>
          </a:p>
        </p:txBody>
      </p:sp>
      <p:pic>
        <p:nvPicPr>
          <p:cNvPr id="2056" name="Picture 8" descr="http://3.bp.blogspot.com/-ayoygmK4Elo/UzFJKrzA4HI/AAAAAAAAEiU/0nxhhtGiOJk/s1600/1821%CE%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461" y="788351"/>
            <a:ext cx="3263400"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0164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226909" y="2074006"/>
            <a:ext cx="5721178" cy="3046988"/>
          </a:xfrm>
          <a:prstGeom prst="rect">
            <a:avLst/>
          </a:prstGeom>
        </p:spPr>
        <p:txBody>
          <a:bodyPr wrap="square">
            <a:spAutoFit/>
          </a:bodyPr>
          <a:lstStyle/>
          <a:p>
            <a:pPr algn="ctr"/>
            <a:r>
              <a:rPr lang="el-GR" sz="3200" b="1" dirty="0" err="1">
                <a:solidFill>
                  <a:srgbClr val="C00000"/>
                </a:solidFill>
                <a:latin typeface="+mj-lt"/>
              </a:rPr>
              <a:t>Σταυριάνα</a:t>
            </a:r>
            <a:r>
              <a:rPr lang="el-GR" sz="3200" b="1" dirty="0">
                <a:solidFill>
                  <a:srgbClr val="C00000"/>
                </a:solidFill>
                <a:latin typeface="+mj-lt"/>
              </a:rPr>
              <a:t> </a:t>
            </a:r>
            <a:r>
              <a:rPr lang="el-GR" sz="3200" b="1" dirty="0" err="1" smtClean="0">
                <a:solidFill>
                  <a:srgbClr val="C00000"/>
                </a:solidFill>
                <a:latin typeface="+mj-lt"/>
              </a:rPr>
              <a:t>Σάββαινα</a:t>
            </a:r>
            <a:endParaRPr lang="el-GR" sz="3200" b="1" dirty="0" smtClean="0">
              <a:solidFill>
                <a:srgbClr val="C00000"/>
              </a:solidFill>
              <a:latin typeface="+mj-lt"/>
            </a:endParaRPr>
          </a:p>
          <a:p>
            <a:pPr algn="ctr"/>
            <a:endParaRPr lang="el-GR" sz="3200" b="1" dirty="0">
              <a:solidFill>
                <a:srgbClr val="C00000"/>
              </a:solidFill>
              <a:latin typeface="+mj-lt"/>
            </a:endParaRPr>
          </a:p>
          <a:p>
            <a:pPr algn="ctr"/>
            <a:endParaRPr lang="el-GR" sz="3200" b="1" dirty="0" smtClean="0">
              <a:solidFill>
                <a:srgbClr val="C00000"/>
              </a:solidFill>
              <a:latin typeface="+mj-lt"/>
            </a:endParaRPr>
          </a:p>
          <a:p>
            <a:pPr algn="ctr"/>
            <a:r>
              <a:rPr lang="el-GR" sz="2400" dirty="0" smtClean="0">
                <a:solidFill>
                  <a:srgbClr val="002060"/>
                </a:solidFill>
                <a:latin typeface="+mj-lt"/>
              </a:rPr>
              <a:t>Όταν </a:t>
            </a:r>
            <a:r>
              <a:rPr lang="el-GR" sz="2400" dirty="0">
                <a:solidFill>
                  <a:srgbClr val="002060"/>
                </a:solidFill>
                <a:latin typeface="+mj-lt"/>
              </a:rPr>
              <a:t>ξεκίνησε ο Αγώνας ήταν </a:t>
            </a:r>
            <a:r>
              <a:rPr lang="el-GR" sz="2400" dirty="0" smtClean="0">
                <a:solidFill>
                  <a:srgbClr val="002060"/>
                </a:solidFill>
                <a:latin typeface="+mj-lt"/>
              </a:rPr>
              <a:t>περίπου </a:t>
            </a:r>
            <a:r>
              <a:rPr lang="el-GR" sz="2400" dirty="0">
                <a:solidFill>
                  <a:srgbClr val="002060"/>
                </a:solidFill>
                <a:latin typeface="+mj-lt"/>
              </a:rPr>
              <a:t>40 </a:t>
            </a:r>
            <a:r>
              <a:rPr lang="el-GR" sz="2400" dirty="0" smtClean="0">
                <a:solidFill>
                  <a:srgbClr val="002060"/>
                </a:solidFill>
                <a:latin typeface="+mj-lt"/>
              </a:rPr>
              <a:t>ετών</a:t>
            </a:r>
          </a:p>
          <a:p>
            <a:pPr algn="ctr"/>
            <a:endParaRPr lang="el-GR" sz="2400" dirty="0" smtClean="0">
              <a:solidFill>
                <a:srgbClr val="002060"/>
              </a:solidFill>
              <a:latin typeface="+mj-lt"/>
            </a:endParaRPr>
          </a:p>
          <a:p>
            <a:pPr algn="ctr"/>
            <a:r>
              <a:rPr lang="el-GR" sz="2400" dirty="0" smtClean="0">
                <a:solidFill>
                  <a:srgbClr val="002060"/>
                </a:solidFill>
                <a:latin typeface="+mj-lt"/>
              </a:rPr>
              <a:t>Πήρε </a:t>
            </a:r>
            <a:r>
              <a:rPr lang="el-GR" sz="2400" dirty="0">
                <a:solidFill>
                  <a:srgbClr val="002060"/>
                </a:solidFill>
                <a:latin typeface="+mj-lt"/>
              </a:rPr>
              <a:t>τα όπλα όταν οι Τούρκοι σκότωσαν, τις πρώτες μέρες της Επανάστασης, τον άνδρα της.</a:t>
            </a:r>
            <a:endParaRPr lang="el-GR" sz="2400" b="1" i="0" dirty="0">
              <a:solidFill>
                <a:srgbClr val="002060"/>
              </a:solidFill>
              <a:effectLst/>
              <a:latin typeface="+mj-lt"/>
            </a:endParaRPr>
          </a:p>
        </p:txBody>
      </p:sp>
      <p:pic>
        <p:nvPicPr>
          <p:cNvPr id="1026" name="Picture 2" descr="Λίλιαν Σίμου astrolife"/>
          <p:cNvPicPr>
            <a:picLocks noChangeAspect="1" noChangeArrowheads="1"/>
          </p:cNvPicPr>
          <p:nvPr/>
        </p:nvPicPr>
        <p:blipFill rotWithShape="1">
          <a:blip r:embed="rId2">
            <a:extLst>
              <a:ext uri="{28A0092B-C50C-407E-A947-70E740481C1C}">
                <a14:useLocalDpi xmlns:a14="http://schemas.microsoft.com/office/drawing/2010/main" val="0"/>
              </a:ext>
            </a:extLst>
          </a:blip>
          <a:srcRect l="6500" t="15870" r="12167" b="1612"/>
          <a:stretch/>
        </p:blipFill>
        <p:spPr bwMode="auto">
          <a:xfrm>
            <a:off x="1480064" y="678249"/>
            <a:ext cx="3600000" cy="522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4486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1.wp.com/spyriounis.com/portfolio/wp-content/uploads/2011/04/MANIATISSA-i-gineka-ths-machis-tou-dirou-70x40ek-ladi-se-lino_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857" y="972065"/>
            <a:ext cx="2953125" cy="5040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770586" y="1487750"/>
            <a:ext cx="4741426" cy="4524315"/>
          </a:xfrm>
          <a:prstGeom prst="rect">
            <a:avLst/>
          </a:prstGeom>
        </p:spPr>
        <p:txBody>
          <a:bodyPr wrap="square">
            <a:spAutoFit/>
          </a:bodyPr>
          <a:lstStyle/>
          <a:p>
            <a:r>
              <a:rPr lang="el-GR" sz="3200" b="1" dirty="0">
                <a:solidFill>
                  <a:srgbClr val="C00000"/>
                </a:solidFill>
                <a:latin typeface="+mj-lt"/>
              </a:rPr>
              <a:t>Η γριά </a:t>
            </a:r>
            <a:r>
              <a:rPr lang="el-GR" sz="3200" b="1" dirty="0" err="1" smtClean="0">
                <a:solidFill>
                  <a:srgbClr val="C00000"/>
                </a:solidFill>
                <a:latin typeface="+mj-lt"/>
              </a:rPr>
              <a:t>Σπιριούναινα</a:t>
            </a:r>
            <a:r>
              <a:rPr lang="el-GR" sz="3200" b="1" dirty="0" smtClean="0">
                <a:solidFill>
                  <a:srgbClr val="C00000"/>
                </a:solidFill>
                <a:latin typeface="+mj-lt"/>
              </a:rPr>
              <a:t>, </a:t>
            </a:r>
          </a:p>
          <a:p>
            <a:r>
              <a:rPr lang="el-GR" sz="3200" b="1" dirty="0" smtClean="0">
                <a:solidFill>
                  <a:srgbClr val="C00000"/>
                </a:solidFill>
                <a:latin typeface="+mj-lt"/>
              </a:rPr>
              <a:t>από τη Μάνη</a:t>
            </a:r>
          </a:p>
          <a:p>
            <a:endParaRPr lang="el-GR" sz="3200" dirty="0">
              <a:solidFill>
                <a:srgbClr val="002060"/>
              </a:solidFill>
              <a:latin typeface="+mj-lt"/>
            </a:endParaRPr>
          </a:p>
          <a:p>
            <a:r>
              <a:rPr lang="el-GR" sz="3200" dirty="0" smtClean="0">
                <a:solidFill>
                  <a:srgbClr val="002060"/>
                </a:solidFill>
                <a:latin typeface="+mj-lt"/>
              </a:rPr>
              <a:t>Απέδειξε </a:t>
            </a:r>
            <a:r>
              <a:rPr lang="el-GR" sz="3200" dirty="0">
                <a:solidFill>
                  <a:srgbClr val="002060"/>
                </a:solidFill>
                <a:latin typeface="+mj-lt"/>
              </a:rPr>
              <a:t>την ανδρεία της </a:t>
            </a:r>
            <a:r>
              <a:rPr lang="el-GR" sz="3200" dirty="0" smtClean="0">
                <a:solidFill>
                  <a:srgbClr val="002060"/>
                </a:solidFill>
                <a:latin typeface="+mj-lt"/>
              </a:rPr>
              <a:t>πολλαπλά, </a:t>
            </a:r>
            <a:r>
              <a:rPr lang="el-GR" sz="3200" dirty="0">
                <a:solidFill>
                  <a:srgbClr val="002060"/>
                </a:solidFill>
                <a:latin typeface="+mj-lt"/>
              </a:rPr>
              <a:t>καθώς αποδέχτηκε την θέση του αγγελιοφόρου του Ηλία Μαυρομιχάλη κατά την διάρκεια της πολιορκίας του κάστρου της Καρύταινας.</a:t>
            </a:r>
          </a:p>
        </p:txBody>
      </p:sp>
    </p:spTree>
    <p:extLst>
      <p:ext uri="{BB962C8B-B14F-4D97-AF65-F5344CB8AC3E}">
        <p14:creationId xmlns:p14="http://schemas.microsoft.com/office/powerpoint/2010/main" val="3903606570"/>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56951" y="1225689"/>
            <a:ext cx="9527059" cy="4401205"/>
          </a:xfrm>
          <a:prstGeom prst="rect">
            <a:avLst/>
          </a:prstGeom>
        </p:spPr>
        <p:txBody>
          <a:bodyPr wrap="square">
            <a:spAutoFit/>
          </a:bodyPr>
          <a:lstStyle/>
          <a:p>
            <a:r>
              <a:rPr lang="el-GR" sz="4000" dirty="0">
                <a:solidFill>
                  <a:srgbClr val="002060"/>
                </a:solidFill>
                <a:latin typeface="+mj-lt"/>
              </a:rPr>
              <a:t>Αγωνίστριες από κάθε κοινωνική τάξη και τόπο έσπευσαν να συμβάλουν στην εξέγερση, αψηφώντας τον πανίσχυρο οθωμανικό στρατό. </a:t>
            </a:r>
            <a:endParaRPr lang="el-GR" sz="4000" dirty="0" smtClean="0">
              <a:solidFill>
                <a:srgbClr val="002060"/>
              </a:solidFill>
              <a:latin typeface="+mj-lt"/>
            </a:endParaRPr>
          </a:p>
          <a:p>
            <a:endParaRPr lang="el-GR" sz="4000" dirty="0">
              <a:solidFill>
                <a:srgbClr val="002060"/>
              </a:solidFill>
              <a:latin typeface="+mj-lt"/>
            </a:endParaRPr>
          </a:p>
          <a:p>
            <a:r>
              <a:rPr lang="el-GR" sz="4000" dirty="0" smtClean="0">
                <a:solidFill>
                  <a:srgbClr val="002060"/>
                </a:solidFill>
                <a:latin typeface="+mj-lt"/>
              </a:rPr>
              <a:t>Για </a:t>
            </a:r>
            <a:r>
              <a:rPr lang="el-GR" sz="4000" dirty="0">
                <a:solidFill>
                  <a:srgbClr val="002060"/>
                </a:solidFill>
                <a:latin typeface="+mj-lt"/>
              </a:rPr>
              <a:t>πολύ μεγάλο </a:t>
            </a:r>
            <a:r>
              <a:rPr lang="el-GR" sz="4000" dirty="0" smtClean="0">
                <a:solidFill>
                  <a:srgbClr val="002060"/>
                </a:solidFill>
                <a:latin typeface="+mj-lt"/>
              </a:rPr>
              <a:t>διάστημα, </a:t>
            </a:r>
            <a:r>
              <a:rPr lang="el-GR" sz="4000" dirty="0">
                <a:solidFill>
                  <a:srgbClr val="002060"/>
                </a:solidFill>
                <a:latin typeface="+mj-lt"/>
              </a:rPr>
              <a:t>ωστόσο, η παρουσία των γυναικών στον Αγώνα δεν είχε εκτιμηθεί επαρκώς.</a:t>
            </a:r>
          </a:p>
        </p:txBody>
      </p:sp>
    </p:spTree>
    <p:extLst>
      <p:ext uri="{BB962C8B-B14F-4D97-AF65-F5344CB8AC3E}">
        <p14:creationId xmlns:p14="http://schemas.microsoft.com/office/powerpoint/2010/main" val="2237453643"/>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23319" y="753762"/>
            <a:ext cx="9984259" cy="5724644"/>
          </a:xfrm>
          <a:prstGeom prst="rect">
            <a:avLst/>
          </a:prstGeom>
        </p:spPr>
        <p:txBody>
          <a:bodyPr wrap="square">
            <a:spAutoFit/>
          </a:bodyPr>
          <a:lstStyle/>
          <a:p>
            <a:pPr marL="285750" indent="-285750">
              <a:buFont typeface="Arial" panose="020B0604020202020204" pitchFamily="34" charset="0"/>
              <a:buChar char="•"/>
            </a:pPr>
            <a:r>
              <a:rPr lang="el-GR" dirty="0"/>
              <a:t>Βιβλιογραφία - </a:t>
            </a:r>
            <a:r>
              <a:rPr lang="el-GR" dirty="0" err="1"/>
              <a:t>Δικτυογραφία</a:t>
            </a:r>
            <a:r>
              <a:rPr lang="el-GR" dirty="0"/>
              <a:t/>
            </a:r>
            <a:br>
              <a:rPr lang="el-GR" dirty="0"/>
            </a:br>
            <a:endParaRPr lang="el-GR" dirty="0" smtClean="0"/>
          </a:p>
          <a:p>
            <a:pPr marL="285750" indent="-285750">
              <a:buFont typeface="Arial" panose="020B0604020202020204" pitchFamily="34" charset="0"/>
              <a:buChar char="•"/>
            </a:pPr>
            <a:r>
              <a:rPr lang="el-GR" dirty="0" smtClean="0">
                <a:hlinkClick r:id="rId2"/>
              </a:rPr>
              <a:t>Αργολική </a:t>
            </a:r>
            <a:r>
              <a:rPr lang="el-GR" dirty="0">
                <a:hlinkClick r:id="rId2"/>
              </a:rPr>
              <a:t>Αρχειακή Βιβλιοθήκη Ιστορίας &amp; Πολιτισμού</a:t>
            </a:r>
            <a:r>
              <a:rPr lang="el-GR" dirty="0"/>
              <a:t/>
            </a:r>
            <a:br>
              <a:rPr lang="el-GR" dirty="0"/>
            </a:br>
            <a:r>
              <a:rPr lang="el-GR" dirty="0"/>
              <a:t/>
            </a:r>
            <a:br>
              <a:rPr lang="el-GR" dirty="0"/>
            </a:br>
            <a:endParaRPr lang="el-GR" dirty="0" smtClean="0"/>
          </a:p>
          <a:p>
            <a:pPr marL="285750" indent="-285750">
              <a:buFont typeface="Arial" panose="020B0604020202020204" pitchFamily="34" charset="0"/>
              <a:buChar char="•"/>
            </a:pPr>
            <a:r>
              <a:rPr lang="el-GR" sz="1400" u="sng" dirty="0" smtClean="0">
                <a:hlinkClick r:id="rId3"/>
              </a:rPr>
              <a:t>https</a:t>
            </a:r>
            <a:r>
              <a:rPr lang="el-GR" sz="1400" u="sng" dirty="0">
                <a:hlinkClick r:id="rId3"/>
              </a:rPr>
              <a:t>://www.e-prologos.gr/%CE%BF%CE%B9-%CE%B3%CF%85%CE%BD%CE%B1%CE%AF%CE%BA%CE%B5%CF%82-%CF%84%CE%B7%CF%82-%CE%B5%CE%BB%CE%BB%CE%B7%CE%BD%CE%B9%CE%BA%CE%AE%CF%82-%CE%B5%CF%80%CE%B1%CE%BD%CE%AC%CF%83%CF%84%CE%B1%CF%83%CE%B7/</a:t>
            </a:r>
            <a:r>
              <a:rPr lang="el-GR" u="sng" dirty="0"/>
              <a:t/>
            </a:r>
            <a:br>
              <a:rPr lang="el-GR" u="sng" dirty="0"/>
            </a:br>
            <a:r>
              <a:rPr lang="el-GR" u="sng" dirty="0"/>
              <a:t/>
            </a:r>
            <a:br>
              <a:rPr lang="el-GR" u="sng" dirty="0"/>
            </a:br>
            <a:endParaRPr lang="el-GR" u="sng" dirty="0" smtClean="0"/>
          </a:p>
          <a:p>
            <a:pPr marL="285750" indent="-285750">
              <a:buFont typeface="Arial" panose="020B0604020202020204" pitchFamily="34" charset="0"/>
              <a:buChar char="•"/>
            </a:pPr>
            <a:r>
              <a:rPr lang="el-GR" u="sng" dirty="0" smtClean="0">
                <a:hlinkClick r:id="rId4"/>
              </a:rPr>
              <a:t>https</a:t>
            </a:r>
            <a:r>
              <a:rPr lang="el-GR" u="sng" dirty="0">
                <a:hlinkClick r:id="rId4"/>
              </a:rPr>
              <a:t>://www.efsyn.gr/nisides/284469_oi-gynaikes-stin-epanastasi-toy-1821</a:t>
            </a:r>
            <a:r>
              <a:rPr lang="el-GR" u="sng" dirty="0"/>
              <a:t/>
            </a:r>
            <a:br>
              <a:rPr lang="el-GR" u="sng" dirty="0"/>
            </a:br>
            <a:r>
              <a:rPr lang="el-GR" u="sng" dirty="0">
                <a:hlinkClick r:id="rId5"/>
              </a:rPr>
              <a:t>https://www.enikos.gr/society/767973/oi-gnostes-kai-agnostes-iroides-tis-epanastasis-tou-1821-otan-oi-</a:t>
            </a:r>
            <a:r>
              <a:rPr lang="el-GR" dirty="0"/>
              <a:t/>
            </a:r>
            <a:br>
              <a:rPr lang="el-GR" dirty="0"/>
            </a:br>
            <a:r>
              <a:rPr lang="el-GR" dirty="0"/>
              <a:t/>
            </a:r>
            <a:br>
              <a:rPr lang="el-GR" dirty="0"/>
            </a:br>
            <a:endParaRPr lang="el-GR" dirty="0" smtClean="0"/>
          </a:p>
          <a:p>
            <a:pPr marL="285750" indent="-285750">
              <a:buFont typeface="Arial" panose="020B0604020202020204" pitchFamily="34" charset="0"/>
              <a:buChar char="•"/>
            </a:pPr>
            <a:r>
              <a:rPr lang="el-GR" b="1" i="1" dirty="0" smtClean="0">
                <a:solidFill>
                  <a:srgbClr val="002060"/>
                </a:solidFill>
              </a:rPr>
              <a:t>Ελευθεροτυπία</a:t>
            </a:r>
            <a:r>
              <a:rPr lang="el-GR" b="1" i="1" dirty="0">
                <a:solidFill>
                  <a:srgbClr val="002060"/>
                </a:solidFill>
              </a:rPr>
              <a:t>, Περιοδικό Ιστορικά, «Σελίδες από την Ιστορία της Γυναίκας», τεύχος 175, 6 Μαρτίου 2003</a:t>
            </a:r>
            <a:br>
              <a:rPr lang="el-GR" b="1" i="1" dirty="0">
                <a:solidFill>
                  <a:srgbClr val="002060"/>
                </a:solidFill>
              </a:rPr>
            </a:br>
            <a:r>
              <a:rPr lang="el-GR" b="1" i="1" dirty="0"/>
              <a:t/>
            </a:r>
            <a:br>
              <a:rPr lang="el-GR" b="1" i="1" dirty="0"/>
            </a:br>
            <a:endParaRPr lang="el-GR" b="1" i="1" dirty="0" smtClean="0"/>
          </a:p>
          <a:p>
            <a:pPr marL="285750" indent="-285750">
              <a:buFont typeface="Arial" panose="020B0604020202020204" pitchFamily="34" charset="0"/>
              <a:buChar char="•"/>
            </a:pPr>
            <a:r>
              <a:rPr lang="el-GR" dirty="0" smtClean="0">
                <a:solidFill>
                  <a:srgbClr val="002060"/>
                </a:solidFill>
              </a:rPr>
              <a:t>Μουσική </a:t>
            </a:r>
            <a:r>
              <a:rPr lang="el-GR" dirty="0">
                <a:solidFill>
                  <a:srgbClr val="002060"/>
                </a:solidFill>
              </a:rPr>
              <a:t>σύνθεση'' με θέμα: Η ΕΛΛΗΝΙΚΉ ΕΠΑΝΆΣΤΑΣΗ ΤΟΥ 1821</a:t>
            </a:r>
            <a:br>
              <a:rPr lang="el-GR" dirty="0">
                <a:solidFill>
                  <a:srgbClr val="002060"/>
                </a:solidFill>
              </a:rPr>
            </a:br>
            <a:r>
              <a:rPr lang="el-GR" u="sng" dirty="0">
                <a:hlinkClick r:id="rId6"/>
              </a:rPr>
              <a:t>https://www.youtube.com/watch?v=fJVWOeIYgpQ</a:t>
            </a:r>
            <a:r>
              <a:rPr lang="el-GR" dirty="0"/>
              <a:t/>
            </a:r>
            <a:br>
              <a:rPr lang="el-GR" dirty="0"/>
            </a:br>
            <a:endParaRPr lang="el-GR" dirty="0"/>
          </a:p>
        </p:txBody>
      </p:sp>
    </p:spTree>
    <p:extLst>
      <p:ext uri="{BB962C8B-B14F-4D97-AF65-F5344CB8AC3E}">
        <p14:creationId xmlns:p14="http://schemas.microsoft.com/office/powerpoint/2010/main" val="1331378757"/>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49178" y="846605"/>
            <a:ext cx="10033687" cy="5016758"/>
          </a:xfrm>
          <a:prstGeom prst="rect">
            <a:avLst/>
          </a:prstGeom>
        </p:spPr>
        <p:txBody>
          <a:bodyPr wrap="square">
            <a:spAutoFit/>
          </a:bodyPr>
          <a:lstStyle/>
          <a:p>
            <a:r>
              <a:rPr lang="el-GR" sz="4000" dirty="0" smtClean="0">
                <a:solidFill>
                  <a:srgbClr val="002060"/>
                </a:solidFill>
              </a:rPr>
              <a:t>Αμέτρητες οι </a:t>
            </a:r>
            <a:r>
              <a:rPr lang="el-GR" sz="4000" dirty="0" err="1" smtClean="0">
                <a:solidFill>
                  <a:srgbClr val="002060"/>
                </a:solidFill>
              </a:rPr>
              <a:t>ηρωίδες</a:t>
            </a:r>
            <a:r>
              <a:rPr lang="el-GR" sz="4000" dirty="0" smtClean="0">
                <a:solidFill>
                  <a:srgbClr val="002060"/>
                </a:solidFill>
              </a:rPr>
              <a:t> της Επανάστασης του 1821, </a:t>
            </a:r>
            <a:endParaRPr lang="en-US" sz="4000" dirty="0" smtClean="0">
              <a:solidFill>
                <a:srgbClr val="002060"/>
              </a:solidFill>
            </a:endParaRPr>
          </a:p>
          <a:p>
            <a:r>
              <a:rPr lang="el-GR" sz="4000" dirty="0" smtClean="0">
                <a:solidFill>
                  <a:srgbClr val="002060"/>
                </a:solidFill>
              </a:rPr>
              <a:t>επώνυμες και ανώνυμες, </a:t>
            </a:r>
            <a:endParaRPr lang="en-US" sz="4000" dirty="0" smtClean="0">
              <a:solidFill>
                <a:srgbClr val="002060"/>
              </a:solidFill>
            </a:endParaRPr>
          </a:p>
          <a:p>
            <a:r>
              <a:rPr lang="el-GR" sz="4000" dirty="0" smtClean="0">
                <a:solidFill>
                  <a:srgbClr val="002060"/>
                </a:solidFill>
              </a:rPr>
              <a:t>Μεσολογγίτισσες, </a:t>
            </a:r>
            <a:r>
              <a:rPr lang="el-GR" sz="4000" dirty="0" err="1" smtClean="0">
                <a:solidFill>
                  <a:srgbClr val="002060"/>
                </a:solidFill>
              </a:rPr>
              <a:t>Σουλιώτισσες</a:t>
            </a:r>
            <a:r>
              <a:rPr lang="el-GR" sz="4000" dirty="0" smtClean="0">
                <a:solidFill>
                  <a:srgbClr val="002060"/>
                </a:solidFill>
              </a:rPr>
              <a:t> ,Μανιάτισσες...</a:t>
            </a:r>
          </a:p>
          <a:p>
            <a:r>
              <a:rPr lang="el-GR" sz="4000" dirty="0" smtClean="0">
                <a:solidFill>
                  <a:srgbClr val="002060"/>
                </a:solidFill>
              </a:rPr>
              <a:t/>
            </a:r>
            <a:br>
              <a:rPr lang="el-GR" sz="4000" dirty="0" smtClean="0">
                <a:solidFill>
                  <a:srgbClr val="002060"/>
                </a:solidFill>
              </a:rPr>
            </a:br>
            <a:r>
              <a:rPr lang="el-GR" sz="4000" dirty="0" smtClean="0">
                <a:solidFill>
                  <a:srgbClr val="002060"/>
                </a:solidFill>
              </a:rPr>
              <a:t>Δεν είναι λίγες οι Ελληνίδες, που πήραν μέρος στον εθνικό ξεσηκωμό του 1821 κι έχουν κάθε δικαίωμα να φέρουν τον τίτλο της </a:t>
            </a:r>
            <a:r>
              <a:rPr lang="el-GR" sz="4000" dirty="0" err="1" smtClean="0">
                <a:solidFill>
                  <a:srgbClr val="002060"/>
                </a:solidFill>
              </a:rPr>
              <a:t>ηρωίδας</a:t>
            </a:r>
            <a:r>
              <a:rPr lang="el-GR" sz="4000" dirty="0" smtClean="0">
                <a:solidFill>
                  <a:srgbClr val="002060"/>
                </a:solidFill>
              </a:rPr>
              <a:t>.</a:t>
            </a:r>
            <a:br>
              <a:rPr lang="el-GR" sz="4000" dirty="0" smtClean="0">
                <a:solidFill>
                  <a:srgbClr val="002060"/>
                </a:solidFill>
              </a:rPr>
            </a:br>
            <a:endParaRPr lang="el-GR" sz="4000" dirty="0">
              <a:solidFill>
                <a:srgbClr val="002060"/>
              </a:solidFill>
            </a:endParaRPr>
          </a:p>
        </p:txBody>
      </p:sp>
    </p:spTree>
    <p:extLst>
      <p:ext uri="{BB962C8B-B14F-4D97-AF65-F5344CB8AC3E}">
        <p14:creationId xmlns:p14="http://schemas.microsoft.com/office/powerpoint/2010/main" val="2727757406"/>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43617" y="4543469"/>
            <a:ext cx="6752340" cy="839241"/>
          </a:xfrm>
        </p:spPr>
        <p:txBody>
          <a:bodyPr/>
          <a:lstStyle/>
          <a:p>
            <a:r>
              <a:rPr lang="el-GR" sz="3600" dirty="0" smtClean="0">
                <a:solidFill>
                  <a:schemeClr val="accent3">
                    <a:lumMod val="50000"/>
                  </a:schemeClr>
                </a:solidFill>
              </a:rPr>
              <a:t/>
            </a:r>
            <a:br>
              <a:rPr lang="el-GR" sz="3600" dirty="0" smtClean="0">
                <a:solidFill>
                  <a:schemeClr val="accent3">
                    <a:lumMod val="50000"/>
                  </a:schemeClr>
                </a:solidFill>
              </a:rPr>
            </a:br>
            <a:r>
              <a:rPr lang="el-GR" sz="3600" dirty="0">
                <a:solidFill>
                  <a:schemeClr val="accent3">
                    <a:lumMod val="50000"/>
                  </a:schemeClr>
                </a:solidFill>
              </a:rPr>
              <a:t>ΓΕ.Λ. ΜΑΡΑΘΩΝΑ, 2021</a:t>
            </a:r>
            <a:br>
              <a:rPr lang="el-GR" sz="3600" dirty="0">
                <a:solidFill>
                  <a:schemeClr val="accent3">
                    <a:lumMod val="50000"/>
                  </a:schemeClr>
                </a:solidFill>
              </a:rPr>
            </a:br>
            <a:r>
              <a:rPr lang="el-GR" sz="3600" dirty="0" smtClean="0">
                <a:solidFill>
                  <a:schemeClr val="accent3">
                    <a:lumMod val="50000"/>
                  </a:schemeClr>
                </a:solidFill>
              </a:rPr>
              <a:t/>
            </a:r>
            <a:br>
              <a:rPr lang="el-GR" sz="3600" dirty="0" smtClean="0">
                <a:solidFill>
                  <a:schemeClr val="accent3">
                    <a:lumMod val="50000"/>
                  </a:schemeClr>
                </a:solidFill>
              </a:rPr>
            </a:br>
            <a:r>
              <a:rPr lang="el-GR" sz="3600" dirty="0">
                <a:solidFill>
                  <a:schemeClr val="accent3">
                    <a:lumMod val="50000"/>
                  </a:schemeClr>
                </a:solidFill>
              </a:rPr>
              <a:t/>
            </a:r>
            <a:br>
              <a:rPr lang="el-GR" sz="3600" dirty="0">
                <a:solidFill>
                  <a:schemeClr val="accent3">
                    <a:lumMod val="50000"/>
                  </a:schemeClr>
                </a:solidFill>
              </a:rPr>
            </a:br>
            <a:r>
              <a:rPr lang="el-GR" sz="2000" i="1" dirty="0" smtClean="0">
                <a:solidFill>
                  <a:schemeClr val="accent3">
                    <a:lumMod val="50000"/>
                  </a:schemeClr>
                </a:solidFill>
              </a:rPr>
              <a:t>Δημιουργός </a:t>
            </a:r>
            <a:r>
              <a:rPr lang="el-GR" sz="2000" i="1" dirty="0">
                <a:solidFill>
                  <a:schemeClr val="accent3">
                    <a:lumMod val="50000"/>
                  </a:schemeClr>
                </a:solidFill>
              </a:rPr>
              <a:t>: </a:t>
            </a:r>
            <a:r>
              <a:rPr lang="el-GR" sz="2000" i="1" dirty="0" smtClean="0">
                <a:solidFill>
                  <a:schemeClr val="accent3">
                    <a:lumMod val="50000"/>
                  </a:schemeClr>
                </a:solidFill>
              </a:rPr>
              <a:t/>
            </a:r>
            <a:br>
              <a:rPr lang="el-GR" sz="2000" i="1" dirty="0" smtClean="0">
                <a:solidFill>
                  <a:schemeClr val="accent3">
                    <a:lumMod val="50000"/>
                  </a:schemeClr>
                </a:solidFill>
              </a:rPr>
            </a:br>
            <a:r>
              <a:rPr lang="el-GR" sz="2000" i="1" dirty="0" smtClean="0">
                <a:solidFill>
                  <a:schemeClr val="accent3">
                    <a:lumMod val="50000"/>
                  </a:schemeClr>
                </a:solidFill>
              </a:rPr>
              <a:t>Δέσποινα </a:t>
            </a:r>
            <a:r>
              <a:rPr lang="el-GR" sz="2000" i="1" dirty="0">
                <a:solidFill>
                  <a:schemeClr val="accent3">
                    <a:lumMod val="50000"/>
                  </a:schemeClr>
                </a:solidFill>
              </a:rPr>
              <a:t>Μπακοπούλου, ΠΕ02</a:t>
            </a:r>
            <a:br>
              <a:rPr lang="el-GR" sz="2000" i="1" dirty="0">
                <a:solidFill>
                  <a:schemeClr val="accent3">
                    <a:lumMod val="50000"/>
                  </a:schemeClr>
                </a:solidFill>
              </a:rPr>
            </a:br>
            <a:endParaRPr lang="el-GR" sz="2000" i="1" dirty="0"/>
          </a:p>
        </p:txBody>
      </p:sp>
      <p:sp>
        <p:nvSpPr>
          <p:cNvPr id="3" name="Υπότιτλος 2"/>
          <p:cNvSpPr>
            <a:spLocks noGrp="1"/>
          </p:cNvSpPr>
          <p:nvPr>
            <p:ph type="subTitle" idx="1"/>
          </p:nvPr>
        </p:nvSpPr>
        <p:spPr>
          <a:xfrm>
            <a:off x="2704924" y="4722309"/>
            <a:ext cx="6815669" cy="1320802"/>
          </a:xfrm>
        </p:spPr>
        <p:txBody>
          <a:bodyPr/>
          <a:lstStyle/>
          <a:p>
            <a:r>
              <a:rPr lang="el-GR" dirty="0">
                <a:solidFill>
                  <a:schemeClr val="accent3">
                    <a:lumMod val="50000"/>
                  </a:schemeClr>
                </a:solidFill>
              </a:rPr>
              <a:t/>
            </a:r>
            <a:br>
              <a:rPr lang="el-GR" dirty="0">
                <a:solidFill>
                  <a:schemeClr val="accent3">
                    <a:lumMod val="50000"/>
                  </a:schemeClr>
                </a:solidFill>
              </a:rPr>
            </a:br>
            <a:endParaRPr lang="el-GR" dirty="0"/>
          </a:p>
          <a:p>
            <a:endParaRPr lang="el-GR" dirty="0"/>
          </a:p>
        </p:txBody>
      </p:sp>
      <p:pic>
        <p:nvPicPr>
          <p:cNvPr id="4" name="Εικόνα 3" descr="1821 - 2021 Διακόσια χρόνια από την επανάσταση"/>
          <p:cNvPicPr/>
          <p:nvPr/>
        </p:nvPicPr>
        <p:blipFill rotWithShape="1">
          <a:blip r:embed="rId2" cstate="print">
            <a:extLst>
              <a:ext uri="{28A0092B-C50C-407E-A947-70E740481C1C}">
                <a14:useLocalDpi xmlns:a14="http://schemas.microsoft.com/office/drawing/2010/main" val="0"/>
              </a:ext>
            </a:extLst>
          </a:blip>
          <a:srcRect r="55479"/>
          <a:stretch/>
        </p:blipFill>
        <p:spPr bwMode="auto">
          <a:xfrm>
            <a:off x="2704924" y="1670438"/>
            <a:ext cx="2346960" cy="6997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0015210"/>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770604" y="2240861"/>
            <a:ext cx="5498758" cy="2554545"/>
          </a:xfrm>
          <a:prstGeom prst="rect">
            <a:avLst/>
          </a:prstGeom>
        </p:spPr>
        <p:txBody>
          <a:bodyPr wrap="square">
            <a:spAutoFit/>
          </a:bodyPr>
          <a:lstStyle/>
          <a:p>
            <a:pPr algn="ctr"/>
            <a:r>
              <a:rPr lang="el-GR" sz="3200" dirty="0" smtClean="0">
                <a:solidFill>
                  <a:srgbClr val="002060"/>
                </a:solidFill>
              </a:rPr>
              <a:t>Πολέμησαν </a:t>
            </a:r>
            <a:endParaRPr lang="en-US" sz="3200" dirty="0" smtClean="0">
              <a:solidFill>
                <a:srgbClr val="002060"/>
              </a:solidFill>
            </a:endParaRPr>
          </a:p>
          <a:p>
            <a:pPr algn="ctr"/>
            <a:r>
              <a:rPr lang="el-GR" sz="3200" dirty="0" smtClean="0">
                <a:solidFill>
                  <a:srgbClr val="002060"/>
                </a:solidFill>
              </a:rPr>
              <a:t>με άφθαστη ευψυχία, </a:t>
            </a:r>
            <a:endParaRPr lang="en-US" sz="3200" dirty="0" smtClean="0">
              <a:solidFill>
                <a:srgbClr val="002060"/>
              </a:solidFill>
            </a:endParaRPr>
          </a:p>
          <a:p>
            <a:pPr algn="ctr"/>
            <a:r>
              <a:rPr lang="el-GR" sz="3200" dirty="0" smtClean="0">
                <a:solidFill>
                  <a:srgbClr val="002060"/>
                </a:solidFill>
              </a:rPr>
              <a:t>με επιδεξιότητα, </a:t>
            </a:r>
          </a:p>
          <a:p>
            <a:pPr algn="ctr"/>
            <a:r>
              <a:rPr lang="el-GR" sz="3200" dirty="0" smtClean="0">
                <a:solidFill>
                  <a:srgbClr val="002060"/>
                </a:solidFill>
              </a:rPr>
              <a:t>με ηγετικό πνεύμα,</a:t>
            </a:r>
            <a:endParaRPr lang="en-US" sz="3200" dirty="0" smtClean="0">
              <a:solidFill>
                <a:srgbClr val="002060"/>
              </a:solidFill>
            </a:endParaRPr>
          </a:p>
          <a:p>
            <a:pPr algn="ctr"/>
            <a:r>
              <a:rPr lang="el-GR" sz="3200" dirty="0" smtClean="0">
                <a:solidFill>
                  <a:srgbClr val="002060"/>
                </a:solidFill>
              </a:rPr>
              <a:t> με δύναμη σώματος και καρδιάς. </a:t>
            </a:r>
            <a:endParaRPr lang="el-GR" sz="3200" dirty="0">
              <a:solidFill>
                <a:srgbClr val="002060"/>
              </a:solidFill>
            </a:endParaRPr>
          </a:p>
        </p:txBody>
      </p:sp>
      <p:pic>
        <p:nvPicPr>
          <p:cNvPr id="4" name="Picture 2" descr="https://media.enikos.gr/data/photos/767973_8be4bc7789-a8693d3c87d58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253" y="868791"/>
            <a:ext cx="381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85027"/>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52584" y="4638590"/>
            <a:ext cx="10613340" cy="1261884"/>
          </a:xfrm>
          <a:prstGeom prst="rect">
            <a:avLst/>
          </a:prstGeom>
        </p:spPr>
        <p:txBody>
          <a:bodyPr wrap="square">
            <a:spAutoFit/>
          </a:bodyPr>
          <a:lstStyle/>
          <a:p>
            <a:r>
              <a:rPr lang="el-GR" sz="2400" b="0" i="0" dirty="0" err="1" smtClean="0">
                <a:solidFill>
                  <a:srgbClr val="002060"/>
                </a:solidFill>
                <a:effectLst/>
                <a:latin typeface="+mj-lt"/>
              </a:rPr>
              <a:t>Ηταν</a:t>
            </a:r>
            <a:r>
              <a:rPr lang="el-GR" sz="2400" b="0" i="0" dirty="0" smtClean="0">
                <a:solidFill>
                  <a:srgbClr val="002060"/>
                </a:solidFill>
                <a:effectLst/>
                <a:latin typeface="+mj-lt"/>
              </a:rPr>
              <a:t> οι </a:t>
            </a:r>
            <a:r>
              <a:rPr lang="el-GR" sz="2400" b="0" i="0" dirty="0" err="1" smtClean="0">
                <a:solidFill>
                  <a:srgbClr val="002060"/>
                </a:solidFill>
                <a:effectLst/>
                <a:latin typeface="+mj-lt"/>
              </a:rPr>
              <a:t>ηρωίδες</a:t>
            </a:r>
            <a:r>
              <a:rPr lang="el-GR" sz="2400" b="0" i="0" dirty="0" smtClean="0">
                <a:solidFill>
                  <a:srgbClr val="002060"/>
                </a:solidFill>
                <a:effectLst/>
                <a:latin typeface="+mj-lt"/>
              </a:rPr>
              <a:t> του ’21 για τις οποίες ο Διονύσιος Σολωμός έγραψε τον περίφημο στίχο:</a:t>
            </a:r>
          </a:p>
          <a:p>
            <a:r>
              <a:rPr lang="el-GR" sz="2400" b="0" i="0" dirty="0" smtClean="0">
                <a:solidFill>
                  <a:srgbClr val="002060"/>
                </a:solidFill>
                <a:effectLst/>
                <a:latin typeface="+mj-lt"/>
              </a:rPr>
              <a:t> </a:t>
            </a:r>
          </a:p>
          <a:p>
            <a:pPr algn="ctr"/>
            <a:r>
              <a:rPr lang="el-GR" sz="2800" b="0" i="1" dirty="0" smtClean="0">
                <a:solidFill>
                  <a:srgbClr val="002060"/>
                </a:solidFill>
                <a:effectLst/>
                <a:latin typeface="+mj-lt"/>
              </a:rPr>
              <a:t>«Θαμάζω τες γυναίκες μας και στ’ όνομα τους </a:t>
            </a:r>
            <a:r>
              <a:rPr lang="el-GR" sz="2800" b="0" i="1" dirty="0" err="1" smtClean="0">
                <a:solidFill>
                  <a:srgbClr val="002060"/>
                </a:solidFill>
                <a:effectLst/>
                <a:latin typeface="+mj-lt"/>
              </a:rPr>
              <a:t>μνέω</a:t>
            </a:r>
            <a:r>
              <a:rPr lang="el-GR" sz="2800" b="0" i="1" dirty="0" smtClean="0">
                <a:solidFill>
                  <a:srgbClr val="002060"/>
                </a:solidFill>
                <a:effectLst/>
                <a:latin typeface="+mj-lt"/>
              </a:rPr>
              <a:t>…».</a:t>
            </a:r>
            <a:endParaRPr lang="el-GR" sz="2800" i="1" dirty="0">
              <a:solidFill>
                <a:srgbClr val="002060"/>
              </a:solidFill>
              <a:latin typeface="+mj-lt"/>
            </a:endParaRPr>
          </a:p>
        </p:txBody>
      </p:sp>
      <p:pic>
        <p:nvPicPr>
          <p:cNvPr id="4" name="Picture 2" descr="https://media.enikos.gr/data/photos/resized/720_767973_8ce4b661f4-9a9df4c62c926e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36" y="780965"/>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4794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ia.enikos.gr/data/photos/767973_ef8cabbebc-87bc7ea0eca44a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704" y="642166"/>
            <a:ext cx="6480000" cy="4536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902043" y="5178166"/>
            <a:ext cx="10280822" cy="1077218"/>
          </a:xfrm>
          <a:prstGeom prst="rect">
            <a:avLst/>
          </a:prstGeom>
        </p:spPr>
        <p:txBody>
          <a:bodyPr wrap="square">
            <a:spAutoFit/>
          </a:bodyPr>
          <a:lstStyle/>
          <a:p>
            <a:pPr algn="ctr"/>
            <a:r>
              <a:rPr lang="el-GR" sz="2800" dirty="0" err="1" smtClean="0">
                <a:solidFill>
                  <a:srgbClr val="C00000"/>
                </a:solidFill>
              </a:rPr>
              <a:t>Λασκαρίνα</a:t>
            </a:r>
            <a:r>
              <a:rPr lang="el-GR" sz="2800" dirty="0" smtClean="0">
                <a:solidFill>
                  <a:srgbClr val="C00000"/>
                </a:solidFill>
              </a:rPr>
              <a:t> </a:t>
            </a:r>
            <a:r>
              <a:rPr lang="el-GR" sz="2800" dirty="0" err="1" smtClean="0">
                <a:solidFill>
                  <a:srgbClr val="C00000"/>
                </a:solidFill>
              </a:rPr>
              <a:t>Μπουμπουλίνα</a:t>
            </a:r>
            <a:endParaRPr lang="el-GR" sz="2800" dirty="0" smtClean="0">
              <a:solidFill>
                <a:srgbClr val="C00000"/>
              </a:solidFill>
            </a:endParaRPr>
          </a:p>
          <a:p>
            <a:pPr algn="ctr"/>
            <a:r>
              <a:rPr lang="el-GR" dirty="0" smtClean="0">
                <a:solidFill>
                  <a:srgbClr val="002060"/>
                </a:solidFill>
              </a:rPr>
              <a:t>Μυήθηκε </a:t>
            </a:r>
            <a:r>
              <a:rPr lang="el-GR" dirty="0">
                <a:solidFill>
                  <a:srgbClr val="002060"/>
                </a:solidFill>
              </a:rPr>
              <a:t>στην Φιλική Εταιρία και στα 50 της άρχισε τον αγώνα με το πλοίο «Αγαμέμνων», </a:t>
            </a:r>
            <a:endParaRPr lang="el-GR" dirty="0" smtClean="0">
              <a:solidFill>
                <a:srgbClr val="002060"/>
              </a:solidFill>
            </a:endParaRPr>
          </a:p>
          <a:p>
            <a:pPr algn="ctr"/>
            <a:r>
              <a:rPr lang="el-GR" dirty="0" smtClean="0">
                <a:solidFill>
                  <a:srgbClr val="002060"/>
                </a:solidFill>
              </a:rPr>
              <a:t>ενώ </a:t>
            </a:r>
            <a:r>
              <a:rPr lang="el-GR" dirty="0">
                <a:solidFill>
                  <a:srgbClr val="002060"/>
                </a:solidFill>
              </a:rPr>
              <a:t>οι δυο γιοί της κυβερνούσαν άλλα δύο πλοία. Πήρε μέρος στην εκστρατεία κατά του </a:t>
            </a:r>
            <a:r>
              <a:rPr lang="el-GR" dirty="0" smtClean="0">
                <a:solidFill>
                  <a:srgbClr val="002060"/>
                </a:solidFill>
              </a:rPr>
              <a:t>Δράμαλη.</a:t>
            </a:r>
            <a:endParaRPr lang="el-GR" dirty="0">
              <a:solidFill>
                <a:srgbClr val="002060"/>
              </a:solidFill>
            </a:endParaRPr>
          </a:p>
        </p:txBody>
      </p:sp>
    </p:spTree>
    <p:extLst>
      <p:ext uri="{BB962C8B-B14F-4D97-AF65-F5344CB8AC3E}">
        <p14:creationId xmlns:p14="http://schemas.microsoft.com/office/powerpoint/2010/main" val="1313962587"/>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1.bp.blogspot.com/-2m7XQVAj2s0/XJgEASJqi1I/AAAAAAAAQ_o/LQIj-jQLhhgpz8lExRQslbgBqjv3Kgb4QCLcBGAs/s1600/epanast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824" y="882178"/>
            <a:ext cx="5040000" cy="507251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6468321" y="2479717"/>
            <a:ext cx="4813397" cy="2985433"/>
          </a:xfrm>
          <a:prstGeom prst="rect">
            <a:avLst/>
          </a:prstGeom>
        </p:spPr>
        <p:txBody>
          <a:bodyPr wrap="square">
            <a:spAutoFit/>
          </a:bodyPr>
          <a:lstStyle/>
          <a:p>
            <a:r>
              <a:rPr lang="el-GR" sz="3600" dirty="0" smtClean="0">
                <a:solidFill>
                  <a:srgbClr val="C00000"/>
                </a:solidFill>
                <a:latin typeface="+mj-lt"/>
              </a:rPr>
              <a:t>Μαριγώ </a:t>
            </a:r>
            <a:r>
              <a:rPr lang="el-GR" sz="3600" dirty="0" err="1" smtClean="0">
                <a:solidFill>
                  <a:srgbClr val="C00000"/>
                </a:solidFill>
                <a:latin typeface="+mj-lt"/>
              </a:rPr>
              <a:t>Ζαραφοπούλα</a:t>
            </a:r>
            <a:endParaRPr lang="el-GR" sz="3600" dirty="0" smtClean="0">
              <a:solidFill>
                <a:srgbClr val="C00000"/>
              </a:solidFill>
              <a:latin typeface="+mj-lt"/>
            </a:endParaRPr>
          </a:p>
          <a:p>
            <a:endParaRPr lang="el-GR" sz="3600" dirty="0">
              <a:solidFill>
                <a:srgbClr val="002060"/>
              </a:solidFill>
              <a:latin typeface="+mj-lt"/>
            </a:endParaRPr>
          </a:p>
          <a:p>
            <a:endParaRPr lang="el-GR" sz="3600" dirty="0" smtClean="0">
              <a:solidFill>
                <a:srgbClr val="002060"/>
              </a:solidFill>
              <a:latin typeface="+mj-lt"/>
            </a:endParaRPr>
          </a:p>
          <a:p>
            <a:r>
              <a:rPr lang="el-GR" sz="2000" b="0" i="0" dirty="0" smtClean="0">
                <a:solidFill>
                  <a:srgbClr val="002060"/>
                </a:solidFill>
                <a:effectLst/>
                <a:latin typeface="+mj-lt"/>
              </a:rPr>
              <a:t>Χρησιμοποιήθηκε από τους Κολοκοτρώνη και Υψηλάντη ως κατάσκοπος εντός της </a:t>
            </a:r>
            <a:r>
              <a:rPr lang="el-GR" sz="2000" b="0" i="0" dirty="0" err="1" smtClean="0">
                <a:solidFill>
                  <a:srgbClr val="002060"/>
                </a:solidFill>
                <a:effectLst/>
                <a:latin typeface="+mj-lt"/>
              </a:rPr>
              <a:t>Τριπολιτσάς</a:t>
            </a:r>
            <a:r>
              <a:rPr lang="el-GR" sz="2000" b="0" i="0" dirty="0" smtClean="0">
                <a:solidFill>
                  <a:srgbClr val="002060"/>
                </a:solidFill>
                <a:effectLst/>
                <a:latin typeface="+mj-lt"/>
              </a:rPr>
              <a:t> και του Ναυπλίου</a:t>
            </a:r>
            <a:endParaRPr lang="el-GR" sz="2000" dirty="0">
              <a:solidFill>
                <a:srgbClr val="002060"/>
              </a:solidFill>
              <a:latin typeface="+mj-lt"/>
            </a:endParaRPr>
          </a:p>
        </p:txBody>
      </p:sp>
    </p:spTree>
    <p:extLst>
      <p:ext uri="{BB962C8B-B14F-4D97-AF65-F5344CB8AC3E}">
        <p14:creationId xmlns:p14="http://schemas.microsoft.com/office/powerpoint/2010/main" val="2205019608"/>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vivlionorizontes.com/wp-content/uploads/2019/03/Asimo_Gkoura-300x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121" y="700344"/>
            <a:ext cx="5400000" cy="396000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198605" y="4660346"/>
            <a:ext cx="10021329" cy="1261884"/>
          </a:xfrm>
          <a:prstGeom prst="rect">
            <a:avLst/>
          </a:prstGeom>
        </p:spPr>
        <p:txBody>
          <a:bodyPr wrap="square">
            <a:spAutoFit/>
          </a:bodyPr>
          <a:lstStyle/>
          <a:p>
            <a:pPr algn="ctr"/>
            <a:r>
              <a:rPr lang="el-GR" sz="3600" b="0" i="0" dirty="0" smtClean="0">
                <a:solidFill>
                  <a:srgbClr val="C00000"/>
                </a:solidFill>
                <a:effectLst/>
                <a:latin typeface="+mj-lt"/>
              </a:rPr>
              <a:t>Ασήμω </a:t>
            </a:r>
            <a:r>
              <a:rPr lang="el-GR" sz="3600" b="0" i="0" dirty="0" err="1" smtClean="0">
                <a:solidFill>
                  <a:srgbClr val="C00000"/>
                </a:solidFill>
                <a:effectLst/>
                <a:latin typeface="+mj-lt"/>
              </a:rPr>
              <a:t>Γκούρα</a:t>
            </a:r>
            <a:endParaRPr lang="el-GR" sz="3600" b="0" i="0" dirty="0" smtClean="0">
              <a:solidFill>
                <a:srgbClr val="C00000"/>
              </a:solidFill>
              <a:effectLst/>
              <a:latin typeface="+mj-lt"/>
            </a:endParaRPr>
          </a:p>
          <a:p>
            <a:r>
              <a:rPr lang="el-GR" sz="2000" b="0" i="0" dirty="0" smtClean="0">
                <a:solidFill>
                  <a:srgbClr val="002060"/>
                </a:solidFill>
                <a:effectLst/>
                <a:latin typeface="+mj-lt"/>
              </a:rPr>
              <a:t>Σύζυγος του στρατηγού Γιάννη </a:t>
            </a:r>
            <a:r>
              <a:rPr lang="el-GR" sz="2000" b="0" i="0" dirty="0" err="1" smtClean="0">
                <a:solidFill>
                  <a:srgbClr val="002060"/>
                </a:solidFill>
                <a:effectLst/>
                <a:latin typeface="+mj-lt"/>
              </a:rPr>
              <a:t>Γκούρα</a:t>
            </a:r>
            <a:r>
              <a:rPr lang="el-GR" sz="2000" b="0" i="0" dirty="0" smtClean="0">
                <a:solidFill>
                  <a:srgbClr val="002060"/>
                </a:solidFill>
                <a:effectLst/>
                <a:latin typeface="+mj-lt"/>
              </a:rPr>
              <a:t>.</a:t>
            </a:r>
          </a:p>
          <a:p>
            <a:r>
              <a:rPr lang="el-GR" sz="2000" b="0" i="0" dirty="0" smtClean="0">
                <a:solidFill>
                  <a:srgbClr val="002060"/>
                </a:solidFill>
                <a:effectLst/>
                <a:latin typeface="+mj-lt"/>
              </a:rPr>
              <a:t>Στην εποχή της ήταν γνωστή ως </a:t>
            </a:r>
            <a:r>
              <a:rPr lang="el-GR" sz="2000" b="0" i="0" dirty="0" err="1" smtClean="0">
                <a:solidFill>
                  <a:srgbClr val="002060"/>
                </a:solidFill>
                <a:effectLst/>
                <a:latin typeface="+mj-lt"/>
              </a:rPr>
              <a:t>Γκούραινα</a:t>
            </a:r>
            <a:r>
              <a:rPr lang="el-GR" sz="2000" b="0" i="0" dirty="0" smtClean="0">
                <a:solidFill>
                  <a:srgbClr val="002060"/>
                </a:solidFill>
                <a:effectLst/>
                <a:latin typeface="+mj-lt"/>
              </a:rPr>
              <a:t> ή </a:t>
            </a:r>
            <a:r>
              <a:rPr lang="el-GR" sz="2000" b="0" i="0" dirty="0" err="1" smtClean="0">
                <a:solidFill>
                  <a:srgbClr val="002060"/>
                </a:solidFill>
                <a:effectLst/>
                <a:latin typeface="+mj-lt"/>
              </a:rPr>
              <a:t>Νταλιάνα</a:t>
            </a:r>
            <a:r>
              <a:rPr lang="el-GR" sz="2000" b="0" i="0" dirty="0" smtClean="0">
                <a:solidFill>
                  <a:srgbClr val="002060"/>
                </a:solidFill>
                <a:effectLst/>
                <a:latin typeface="+mj-lt"/>
              </a:rPr>
              <a:t>, επειδή ήταν </a:t>
            </a:r>
            <a:r>
              <a:rPr lang="el-GR" sz="2000" b="0" i="0" dirty="0" err="1" smtClean="0">
                <a:solidFill>
                  <a:srgbClr val="002060"/>
                </a:solidFill>
                <a:effectLst/>
                <a:latin typeface="+mj-lt"/>
              </a:rPr>
              <a:t>υψηλόσωμη</a:t>
            </a:r>
            <a:r>
              <a:rPr lang="el-GR" sz="2000" b="0" i="0" dirty="0" smtClean="0">
                <a:solidFill>
                  <a:srgbClr val="002060"/>
                </a:solidFill>
                <a:effectLst/>
                <a:latin typeface="+mj-lt"/>
              </a:rPr>
              <a:t> και ωραία.</a:t>
            </a:r>
            <a:endParaRPr lang="el-GR" sz="2000" b="0" i="0" dirty="0">
              <a:solidFill>
                <a:srgbClr val="002060"/>
              </a:solidFill>
              <a:effectLst/>
              <a:latin typeface="+mj-lt"/>
            </a:endParaRPr>
          </a:p>
        </p:txBody>
      </p:sp>
    </p:spTree>
    <p:extLst>
      <p:ext uri="{BB962C8B-B14F-4D97-AF65-F5344CB8AC3E}">
        <p14:creationId xmlns:p14="http://schemas.microsoft.com/office/powerpoint/2010/main" val="2590112166"/>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3.bp.blogspot.com/-ilDHV1orGsA/XJgMtRWRtJI/AAAAAAAARAQ/_NQ5atthdtYy-p4RUYjUpxjhkj2PqlyMgCLcBGAs/s1600/elini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676" y="982533"/>
            <a:ext cx="4320000" cy="485680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474042" y="982533"/>
            <a:ext cx="5795319" cy="4124206"/>
          </a:xfrm>
          <a:prstGeom prst="rect">
            <a:avLst/>
          </a:prstGeom>
        </p:spPr>
        <p:txBody>
          <a:bodyPr wrap="square">
            <a:spAutoFit/>
          </a:bodyPr>
          <a:lstStyle/>
          <a:p>
            <a:pPr algn="ctr"/>
            <a:endParaRPr lang="el-GR" b="0" i="0" dirty="0" smtClean="0">
              <a:solidFill>
                <a:srgbClr val="666666"/>
              </a:solidFill>
              <a:effectLst/>
              <a:latin typeface="+mj-lt"/>
            </a:endParaRPr>
          </a:p>
          <a:p>
            <a:pPr algn="ctr"/>
            <a:endParaRPr lang="el-GR" dirty="0">
              <a:solidFill>
                <a:srgbClr val="666666"/>
              </a:solidFill>
              <a:latin typeface="+mj-lt"/>
            </a:endParaRPr>
          </a:p>
          <a:p>
            <a:pPr algn="ctr"/>
            <a:r>
              <a:rPr lang="el-GR" sz="3600" b="1" i="0" dirty="0" smtClean="0">
                <a:solidFill>
                  <a:srgbClr val="C00000"/>
                </a:solidFill>
                <a:effectLst/>
                <a:latin typeface="+mj-lt"/>
              </a:rPr>
              <a:t>Δόμνα </a:t>
            </a:r>
            <a:r>
              <a:rPr lang="el-GR" sz="3600" b="1" i="0" dirty="0" err="1" smtClean="0">
                <a:solidFill>
                  <a:srgbClr val="C00000"/>
                </a:solidFill>
                <a:effectLst/>
                <a:latin typeface="+mj-lt"/>
              </a:rPr>
              <a:t>Βισβίζη</a:t>
            </a:r>
            <a:endParaRPr lang="el-GR" sz="3600" b="1" i="0" dirty="0" smtClean="0">
              <a:solidFill>
                <a:srgbClr val="C00000"/>
              </a:solidFill>
              <a:effectLst/>
              <a:latin typeface="+mj-lt"/>
            </a:endParaRPr>
          </a:p>
          <a:p>
            <a:pPr algn="ctr"/>
            <a:r>
              <a:rPr lang="el-GR" sz="2800" b="1" dirty="0" smtClean="0">
                <a:solidFill>
                  <a:srgbClr val="C00000"/>
                </a:solidFill>
                <a:latin typeface="+mj-lt"/>
              </a:rPr>
              <a:t>Η «</a:t>
            </a:r>
            <a:r>
              <a:rPr lang="el-GR" sz="2800" b="1" dirty="0" err="1" smtClean="0">
                <a:solidFill>
                  <a:srgbClr val="C00000"/>
                </a:solidFill>
                <a:latin typeface="+mj-lt"/>
              </a:rPr>
              <a:t>Μπουμπουλίνα</a:t>
            </a:r>
            <a:r>
              <a:rPr lang="el-GR" sz="2800" b="1" dirty="0" smtClean="0">
                <a:solidFill>
                  <a:srgbClr val="C00000"/>
                </a:solidFill>
                <a:latin typeface="+mj-lt"/>
              </a:rPr>
              <a:t>» της Θράκης</a:t>
            </a:r>
            <a:endParaRPr lang="el-GR" sz="2800" b="1" i="0" dirty="0" smtClean="0">
              <a:solidFill>
                <a:srgbClr val="C00000"/>
              </a:solidFill>
              <a:effectLst/>
              <a:latin typeface="+mj-lt"/>
            </a:endParaRPr>
          </a:p>
          <a:p>
            <a:pPr algn="ctr"/>
            <a:endParaRPr lang="el-GR" dirty="0">
              <a:solidFill>
                <a:srgbClr val="002060"/>
              </a:solidFill>
              <a:latin typeface="+mj-lt"/>
            </a:endParaRPr>
          </a:p>
          <a:p>
            <a:pPr algn="ctr"/>
            <a:r>
              <a:rPr lang="el-GR" sz="2400" dirty="0" smtClean="0">
                <a:solidFill>
                  <a:srgbClr val="002060"/>
                </a:solidFill>
                <a:latin typeface="+mj-lt"/>
              </a:rPr>
              <a:t>«</a:t>
            </a:r>
            <a:r>
              <a:rPr lang="el-GR" sz="2400" i="1" dirty="0" smtClean="0">
                <a:solidFill>
                  <a:srgbClr val="002060"/>
                </a:solidFill>
                <a:latin typeface="+mj-lt"/>
              </a:rPr>
              <a:t>Πουλάκι </a:t>
            </a:r>
            <a:r>
              <a:rPr lang="el-GR" sz="2400" i="1" dirty="0">
                <a:solidFill>
                  <a:srgbClr val="002060"/>
                </a:solidFill>
                <a:latin typeface="+mj-lt"/>
              </a:rPr>
              <a:t>πόθεν έρχεσαι; Πουλάκι αποκρίσου. </a:t>
            </a:r>
            <a:endParaRPr lang="el-GR" sz="2400" i="1" dirty="0" smtClean="0">
              <a:solidFill>
                <a:srgbClr val="002060"/>
              </a:solidFill>
              <a:latin typeface="+mj-lt"/>
            </a:endParaRPr>
          </a:p>
          <a:p>
            <a:pPr algn="ctr"/>
            <a:r>
              <a:rPr lang="el-GR" sz="2400" i="1" dirty="0" smtClean="0">
                <a:solidFill>
                  <a:srgbClr val="002060"/>
                </a:solidFill>
                <a:latin typeface="+mj-lt"/>
              </a:rPr>
              <a:t>Μην </a:t>
            </a:r>
            <a:r>
              <a:rPr lang="el-GR" sz="2400" i="1" dirty="0">
                <a:solidFill>
                  <a:srgbClr val="002060"/>
                </a:solidFill>
                <a:latin typeface="+mj-lt"/>
              </a:rPr>
              <a:t>είδες και μην άκουσες για την κυρά </a:t>
            </a:r>
            <a:r>
              <a:rPr lang="el-GR" sz="2400" i="1" dirty="0" err="1" smtClean="0">
                <a:solidFill>
                  <a:srgbClr val="002060"/>
                </a:solidFill>
                <a:latin typeface="+mj-lt"/>
              </a:rPr>
              <a:t>Δομνίτσα</a:t>
            </a:r>
            <a:endParaRPr lang="el-GR" sz="2400" i="1" dirty="0" smtClean="0">
              <a:solidFill>
                <a:srgbClr val="002060"/>
              </a:solidFill>
              <a:latin typeface="+mj-lt"/>
            </a:endParaRPr>
          </a:p>
          <a:p>
            <a:pPr algn="ctr"/>
            <a:r>
              <a:rPr lang="el-GR" sz="2400" i="1" dirty="0" smtClean="0">
                <a:solidFill>
                  <a:srgbClr val="002060"/>
                </a:solidFill>
                <a:latin typeface="+mj-lt"/>
              </a:rPr>
              <a:t> </a:t>
            </a:r>
            <a:r>
              <a:rPr lang="el-GR" sz="2400" i="1" dirty="0">
                <a:solidFill>
                  <a:srgbClr val="002060"/>
                </a:solidFill>
                <a:latin typeface="+mj-lt"/>
              </a:rPr>
              <a:t>την όμορφη, τη δυνατή, την </a:t>
            </a:r>
            <a:r>
              <a:rPr lang="el-GR" sz="2400" i="1" dirty="0" err="1">
                <a:solidFill>
                  <a:srgbClr val="002060"/>
                </a:solidFill>
                <a:latin typeface="+mj-lt"/>
              </a:rPr>
              <a:t>αρχικαπετάνα</a:t>
            </a:r>
            <a:r>
              <a:rPr lang="el-GR" sz="2400" i="1" dirty="0">
                <a:solidFill>
                  <a:srgbClr val="002060"/>
                </a:solidFill>
                <a:latin typeface="+mj-lt"/>
              </a:rPr>
              <a:t>, </a:t>
            </a:r>
            <a:endParaRPr lang="el-GR" sz="2400" i="1" dirty="0" smtClean="0">
              <a:solidFill>
                <a:srgbClr val="002060"/>
              </a:solidFill>
              <a:latin typeface="+mj-lt"/>
            </a:endParaRPr>
          </a:p>
          <a:p>
            <a:pPr algn="ctr"/>
            <a:r>
              <a:rPr lang="el-GR" sz="2400" i="1" dirty="0" err="1" smtClean="0">
                <a:solidFill>
                  <a:srgbClr val="002060"/>
                </a:solidFill>
                <a:latin typeface="+mj-lt"/>
              </a:rPr>
              <a:t>πούχει</a:t>
            </a:r>
            <a:r>
              <a:rPr lang="el-GR" sz="2400" i="1" dirty="0" smtClean="0">
                <a:solidFill>
                  <a:srgbClr val="002060"/>
                </a:solidFill>
                <a:latin typeface="+mj-lt"/>
              </a:rPr>
              <a:t> </a:t>
            </a:r>
            <a:r>
              <a:rPr lang="el-GR" sz="2400" i="1" dirty="0">
                <a:solidFill>
                  <a:srgbClr val="002060"/>
                </a:solidFill>
                <a:latin typeface="+mj-lt"/>
              </a:rPr>
              <a:t>καράβι ατίμητο, το πρώτο μες στα πρώτα, </a:t>
            </a:r>
            <a:endParaRPr lang="el-GR" sz="2400" i="1" dirty="0" smtClean="0">
              <a:solidFill>
                <a:srgbClr val="002060"/>
              </a:solidFill>
              <a:latin typeface="+mj-lt"/>
            </a:endParaRPr>
          </a:p>
          <a:p>
            <a:pPr algn="ctr"/>
            <a:r>
              <a:rPr lang="el-GR" sz="2400" i="1" dirty="0" smtClean="0">
                <a:solidFill>
                  <a:srgbClr val="002060"/>
                </a:solidFill>
                <a:latin typeface="+mj-lt"/>
              </a:rPr>
              <a:t>καράβι </a:t>
            </a:r>
            <a:r>
              <a:rPr lang="el-GR" sz="2400" i="1" dirty="0">
                <a:solidFill>
                  <a:srgbClr val="002060"/>
                </a:solidFill>
                <a:latin typeface="+mj-lt"/>
              </a:rPr>
              <a:t>γοργοτάξιδο, καράβι τιμημένο, </a:t>
            </a:r>
            <a:endParaRPr lang="el-GR" sz="2400" i="1" dirty="0" smtClean="0">
              <a:solidFill>
                <a:srgbClr val="002060"/>
              </a:solidFill>
              <a:latin typeface="+mj-lt"/>
            </a:endParaRPr>
          </a:p>
          <a:p>
            <a:pPr algn="ctr"/>
            <a:r>
              <a:rPr lang="el-GR" sz="2400" i="1" dirty="0" smtClean="0">
                <a:solidFill>
                  <a:srgbClr val="002060"/>
                </a:solidFill>
                <a:latin typeface="+mj-lt"/>
              </a:rPr>
              <a:t>καράβι </a:t>
            </a:r>
            <a:r>
              <a:rPr lang="el-GR" sz="2400" i="1" dirty="0">
                <a:solidFill>
                  <a:srgbClr val="002060"/>
                </a:solidFill>
                <a:latin typeface="+mj-lt"/>
              </a:rPr>
              <a:t>που πολέμησε στης </a:t>
            </a:r>
            <a:r>
              <a:rPr lang="el-GR" sz="2400" i="1" dirty="0" err="1">
                <a:solidFill>
                  <a:srgbClr val="002060"/>
                </a:solidFill>
                <a:latin typeface="+mj-lt"/>
              </a:rPr>
              <a:t>Ίμπρος</a:t>
            </a:r>
            <a:r>
              <a:rPr lang="el-GR" sz="2400" i="1" dirty="0">
                <a:solidFill>
                  <a:srgbClr val="002060"/>
                </a:solidFill>
                <a:latin typeface="+mj-lt"/>
              </a:rPr>
              <a:t> το μπουγάζι</a:t>
            </a:r>
            <a:r>
              <a:rPr lang="el-GR" sz="2400" dirty="0">
                <a:solidFill>
                  <a:srgbClr val="002060"/>
                </a:solidFill>
                <a:latin typeface="+mj-lt"/>
              </a:rPr>
              <a:t>»</a:t>
            </a:r>
          </a:p>
        </p:txBody>
      </p:sp>
    </p:spTree>
    <p:extLst>
      <p:ext uri="{BB962C8B-B14F-4D97-AF65-F5344CB8AC3E}">
        <p14:creationId xmlns:p14="http://schemas.microsoft.com/office/powerpoint/2010/main" val="152882268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edia.enikos.gr/data/photos/767973_252f890577-a7726bf64d5791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640" y="733001"/>
            <a:ext cx="5400000" cy="39629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77330" y="4695905"/>
            <a:ext cx="10700951" cy="1569660"/>
          </a:xfrm>
          <a:prstGeom prst="rect">
            <a:avLst/>
          </a:prstGeom>
        </p:spPr>
        <p:txBody>
          <a:bodyPr wrap="square">
            <a:spAutoFit/>
          </a:bodyPr>
          <a:lstStyle/>
          <a:p>
            <a:pPr algn="ctr"/>
            <a:r>
              <a:rPr lang="el-GR" sz="2400" b="1" i="0" dirty="0" smtClean="0">
                <a:solidFill>
                  <a:srgbClr val="C00000"/>
                </a:solidFill>
                <a:effectLst/>
                <a:latin typeface="+mj-lt"/>
              </a:rPr>
              <a:t>Μαντώ </a:t>
            </a:r>
            <a:r>
              <a:rPr lang="el-GR" sz="2400" b="1" i="0" dirty="0" err="1" smtClean="0">
                <a:solidFill>
                  <a:srgbClr val="C00000"/>
                </a:solidFill>
                <a:effectLst/>
                <a:latin typeface="+mj-lt"/>
              </a:rPr>
              <a:t>Μαυρογένο</a:t>
            </a:r>
            <a:r>
              <a:rPr lang="el-GR" sz="2400" b="1" i="0" dirty="0" err="1" smtClean="0">
                <a:solidFill>
                  <a:srgbClr val="4E4E4E"/>
                </a:solidFill>
                <a:effectLst/>
                <a:latin typeface="+mj-lt"/>
              </a:rPr>
              <a:t>υς</a:t>
            </a:r>
            <a:endParaRPr lang="el-GR" sz="2400" b="1" i="0" dirty="0" smtClean="0">
              <a:solidFill>
                <a:srgbClr val="4E4E4E"/>
              </a:solidFill>
              <a:effectLst/>
              <a:latin typeface="+mj-lt"/>
            </a:endParaRPr>
          </a:p>
          <a:p>
            <a:pPr algn="ctr"/>
            <a:r>
              <a:rPr lang="el-GR" dirty="0">
                <a:solidFill>
                  <a:srgbClr val="4E4E4E"/>
                </a:solidFill>
                <a:latin typeface="+mj-lt"/>
              </a:rPr>
              <a:t>Ή</a:t>
            </a:r>
            <a:r>
              <a:rPr lang="el-GR" b="0" i="0" dirty="0" smtClean="0">
                <a:solidFill>
                  <a:srgbClr val="4E4E4E"/>
                </a:solidFill>
                <a:effectLst/>
                <a:latin typeface="+mj-lt"/>
              </a:rPr>
              <a:t>ρθε από την Τεργέστη στην Μύκονο με τον πατέρα της και με χρήματα της εξόπλισε δύο καράβια και μ’ αυτά πήρε μέρος στην επίθεση της Καρύστου. Ντυμένη αντρικά, αληθινή αμαζόνα, εμψύχωνε τους νησιώτες. Μετά την απελευθέρωση χωρίς περιουσιακά στοιχεία το Έθνος της πρόσφερε σπίτι στο Ναύπλιο, σύνταξη και τιμητικά το βαθμό του </a:t>
            </a:r>
            <a:r>
              <a:rPr lang="el-GR" b="0" i="0" dirty="0" err="1" smtClean="0">
                <a:solidFill>
                  <a:srgbClr val="4E4E4E"/>
                </a:solidFill>
                <a:effectLst/>
                <a:latin typeface="+mj-lt"/>
              </a:rPr>
              <a:t>αντιστρατήγου</a:t>
            </a:r>
            <a:r>
              <a:rPr lang="el-GR" b="0" i="0" dirty="0" smtClean="0">
                <a:solidFill>
                  <a:srgbClr val="4E4E4E"/>
                </a:solidFill>
                <a:effectLst/>
                <a:latin typeface="+mj-lt"/>
              </a:rPr>
              <a:t>.</a:t>
            </a:r>
            <a:endParaRPr lang="el-GR" dirty="0">
              <a:latin typeface="+mj-lt"/>
            </a:endParaRPr>
          </a:p>
        </p:txBody>
      </p:sp>
    </p:spTree>
    <p:extLst>
      <p:ext uri="{BB962C8B-B14F-4D97-AF65-F5344CB8AC3E}">
        <p14:creationId xmlns:p14="http://schemas.microsoft.com/office/powerpoint/2010/main" val="2218703709"/>
      </p:ext>
    </p:extLst>
  </p:cSld>
  <p:clrMapOvr>
    <a:masterClrMapping/>
  </p:clrMapOvr>
  <mc:AlternateContent xmlns:mc="http://schemas.openxmlformats.org/markup-compatibility/2006" xmlns:p14="http://schemas.microsoft.com/office/powerpoint/2010/main">
    <mc:Choice Requires="p14">
      <p:transition spd="slow" p14:dur="3400" advClick="0" advTm="25622">
        <p14:reveal/>
      </p:transition>
    </mc:Choice>
    <mc:Fallback xmlns="">
      <p:transition spd="slow" advClick="0" advTm="25622">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155</TotalTime>
  <Words>391</Words>
  <Application>Microsoft Office PowerPoint</Application>
  <PresentationFormat>Ευρεία οθόνη</PresentationFormat>
  <Paragraphs>91</Paragraphs>
  <Slides>20</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Garamond</vt:lpstr>
      <vt:lpstr>roboto</vt:lpstr>
      <vt:lpstr>Οργανικό</vt:lpstr>
      <vt:lpstr>Ηρωίδες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ΓΕ.Λ. ΜΑΡΑΘΩΝΑ, 2021   Δημιουργός :  Δέσποινα Μπακοπούλου, ΠΕ02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60</cp:revision>
  <dcterms:created xsi:type="dcterms:W3CDTF">2021-03-21T10:20:55Z</dcterms:created>
  <dcterms:modified xsi:type="dcterms:W3CDTF">2021-05-19T14:57:09Z</dcterms:modified>
</cp:coreProperties>
</file>