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71" r:id="rId4"/>
    <p:sldId id="273" r:id="rId5"/>
    <p:sldId id="257" r:id="rId6"/>
    <p:sldId id="259" r:id="rId7"/>
    <p:sldId id="274" r:id="rId8"/>
    <p:sldId id="269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06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9A5E-67B6-41A4-A692-12872C1FC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A5D9B-F665-482D-A541-BBB355CBC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FDDB9-4FF9-43AF-85F2-E02923969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3D35-C8AF-4251-8748-5CE3EC29DD81}" type="datetimeFigureOut">
              <a:rPr lang="el-GR" smtClean="0"/>
              <a:t>26/5/2021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2FCE6-ACCF-496B-B8CD-926AE2AF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E1EC8-AA00-4C06-88F4-AF83B7F5E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D79-27B3-4D6B-91B2-9BEECEFF6A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79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DB799-7B50-4890-8668-7593319F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692D6-7E38-4627-B544-05A25D0B4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7EE20-F1B1-4CA9-A946-2A56F65C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3D35-C8AF-4251-8748-5CE3EC29DD81}" type="datetimeFigureOut">
              <a:rPr lang="el-GR" smtClean="0"/>
              <a:t>26/5/2021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977FA-F539-4943-B4F0-D57A32A6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5DBF3-C733-4A15-9678-BF261656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D79-27B3-4D6B-91B2-9BEECEFF6A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215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CA4F65-BD03-4F1C-A04F-4189BBC6F3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E057B-116D-4031-98F8-967B2F347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DC59D-F96B-4371-A060-0C624F0A3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3D35-C8AF-4251-8748-5CE3EC29DD81}" type="datetimeFigureOut">
              <a:rPr lang="el-GR" smtClean="0"/>
              <a:t>26/5/2021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B89D5-60FC-457D-96CF-AE423C067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1688C-FA61-4F0E-98BE-849F6311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D79-27B3-4D6B-91B2-9BEECEFF6A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757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E1DB-7ADC-4C5B-9468-D190A91A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D1BF2-25FE-4087-825F-D2216F857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39E72-EF0E-4C15-A785-7AB81EA0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3D35-C8AF-4251-8748-5CE3EC29DD81}" type="datetimeFigureOut">
              <a:rPr lang="el-GR" smtClean="0"/>
              <a:t>26/5/2021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D5D8-C3DE-4BEA-B98C-650477FB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A7D53-B3D9-4798-BE05-6C135837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D79-27B3-4D6B-91B2-9BEECEFF6A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468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3F3DA-B6BC-406E-BD78-776A62E8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7EA30-C97A-43B4-A32B-15FAAEC89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AD9CF-7E0A-47BF-8257-E25AE9FEC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3D35-C8AF-4251-8748-5CE3EC29DD81}" type="datetimeFigureOut">
              <a:rPr lang="el-GR" smtClean="0"/>
              <a:t>26/5/2021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B18C0-D531-4051-B5BB-6D064E71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7FE3F-2135-4472-A949-A226B4BA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D79-27B3-4D6B-91B2-9BEECEFF6A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42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7451-DDFD-490E-BCC4-1F72D0CC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780A4-8F34-4503-B359-25BD34147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A4157-37AA-4AA1-8847-C5F92A7D8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32231-00F7-4D05-82E3-FD531659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3D35-C8AF-4251-8748-5CE3EC29DD81}" type="datetimeFigureOut">
              <a:rPr lang="el-GR" smtClean="0"/>
              <a:t>26/5/2021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A2BEB-DC3B-4D02-BC43-EF2E18C2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8F89A-16B6-4E9F-85B7-DC7A15DA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D79-27B3-4D6B-91B2-9BEECEFF6A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544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A9D6-FFC3-49C2-A7C1-C320697E9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575D9-7C08-41D6-B151-41BA0EF90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5C53B8-693A-472E-BD23-F31C1E32F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7F732A-2EBF-4AFD-BD83-62E80967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F4A2E6-72A7-49B1-9177-676A64D39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B71FEE-1940-4997-83B2-7C05AAFF1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3D35-C8AF-4251-8748-5CE3EC29DD81}" type="datetimeFigureOut">
              <a:rPr lang="el-GR" smtClean="0"/>
              <a:t>26/5/2021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3853A4-EB66-487F-9521-4C5D6BF5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BBCB90-3F79-4D1D-86F1-F3A2FFE0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D79-27B3-4D6B-91B2-9BEECEFF6A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291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1C90-FC6A-458D-971F-18BB2A2BE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D483B-58E0-4264-A312-068CE2F8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3D35-C8AF-4251-8748-5CE3EC29DD81}" type="datetimeFigureOut">
              <a:rPr lang="el-GR" smtClean="0"/>
              <a:t>26/5/2021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6C64E-2EE6-4656-A2EE-605A0007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A2C18-3A21-48B0-8035-244A43C4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D79-27B3-4D6B-91B2-9BEECEFF6A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013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1EC68-BDF4-4E07-845B-E9C40C01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3D35-C8AF-4251-8748-5CE3EC29DD81}" type="datetimeFigureOut">
              <a:rPr lang="el-GR" smtClean="0"/>
              <a:t>26/5/2021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EC2DD-5AD2-4650-AB5C-B094886DC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B4AC3-401C-4436-B6B0-9E0610A4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D79-27B3-4D6B-91B2-9BEECEFF6A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107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5FD3-E4F0-4F6F-980A-6BC7A9F2C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D0B22-240D-4051-BFD3-FD82AA727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75EAF-09A9-476A-8036-F3146A612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1EAF4-C810-40B4-8D57-9A54059E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3D35-C8AF-4251-8748-5CE3EC29DD81}" type="datetimeFigureOut">
              <a:rPr lang="el-GR" smtClean="0"/>
              <a:t>26/5/2021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3D06A-3118-4B8A-8D40-EA52710F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E385-CB6F-4ED2-84F0-F9012AB7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D79-27B3-4D6B-91B2-9BEECEFF6A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86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ADCA7-1FD5-4983-9C9E-0F661E8B0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A30D0-D281-4DC3-877A-BABF3ADA4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0DDF5-12CF-4B60-9442-5BD60F21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0A39E-112D-4213-8061-1CFB0B13C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53D35-C8AF-4251-8748-5CE3EC29DD81}" type="datetimeFigureOut">
              <a:rPr lang="el-GR" smtClean="0"/>
              <a:t>26/5/2021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14C32-CE45-47CF-9DBE-07EE5260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44356-7A73-46C1-996E-8D87FAD5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B6D79-27B3-4D6B-91B2-9BEECEFF6A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941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17B39-80EE-4D85-A72C-A339A396C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2EED6-83B8-41CA-A89D-76FBBAE0B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70594-075C-43CA-9451-3807D9EBF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53D35-C8AF-4251-8748-5CE3EC29DD81}" type="datetimeFigureOut">
              <a:rPr lang="el-GR" smtClean="0"/>
              <a:t>26/5/2021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62E5E-E086-44A9-B2FA-FB50BF823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F7581-8218-4A08-981D-A402F4B65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B6D79-27B3-4D6B-91B2-9BEECEFF6A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136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86883F-B388-4980-8A3B-15119CB82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" r="-1" b="-1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2C86D2-8F05-4C49-9942-82A0B33ED487}"/>
              </a:ext>
            </a:extLst>
          </p:cNvPr>
          <p:cNvSpPr txBox="1"/>
          <p:nvPr/>
        </p:nvSpPr>
        <p:spPr>
          <a:xfrm>
            <a:off x="452804" y="952708"/>
            <a:ext cx="17556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Sylfaen" panose="010A0502050306030303" pitchFamily="18" charset="0"/>
                <a:ea typeface="Yu Gothic Medium" panose="020B0500000000000000" pitchFamily="34" charset="-128"/>
              </a:rPr>
              <a:t>ΤΡΩΕΣ</a:t>
            </a:r>
          </a:p>
          <a:p>
            <a:endParaRPr lang="el-GR" b="1" dirty="0">
              <a:solidFill>
                <a:schemeClr val="bg1"/>
              </a:solidFill>
              <a:latin typeface="Sylfaen" panose="010A0502050306030303" pitchFamily="18" charset="0"/>
              <a:ea typeface="Yu Gothic Medium" panose="020B0500000000000000" pitchFamily="34" charset="-128"/>
            </a:endParaRPr>
          </a:p>
          <a:p>
            <a:r>
              <a:rPr lang="el-GR" b="1" dirty="0">
                <a:solidFill>
                  <a:schemeClr val="bg1"/>
                </a:solidFill>
                <a:latin typeface="Sylfaen" panose="010A0502050306030303" pitchFamily="18" charset="0"/>
                <a:ea typeface="Yu Gothic Medium" panose="020B0500000000000000" pitchFamily="34" charset="-128"/>
              </a:rPr>
              <a:t>ΘΕΡΜΟΠΥΛΕΣ</a:t>
            </a:r>
          </a:p>
          <a:p>
            <a:endParaRPr lang="el-GR" b="1" dirty="0">
              <a:solidFill>
                <a:schemeClr val="bg1"/>
              </a:solidFill>
              <a:latin typeface="Sylfaen" panose="010A0502050306030303" pitchFamily="18" charset="0"/>
              <a:ea typeface="Yu Gothic Medium" panose="020B0500000000000000" pitchFamily="34" charset="-128"/>
            </a:endParaRPr>
          </a:p>
          <a:p>
            <a:r>
              <a:rPr lang="el-GR" b="1" dirty="0">
                <a:solidFill>
                  <a:schemeClr val="bg1"/>
                </a:solidFill>
                <a:latin typeface="Sylfaen" panose="010A0502050306030303" pitchFamily="18" charset="0"/>
                <a:ea typeface="Yu Gothic Medium" panose="020B0500000000000000" pitchFamily="34" charset="-128"/>
              </a:rPr>
              <a:t>ΜΟΝΟΤΟΝΙΑ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8EAF8-FAF7-4AB1-B659-DB8E69879135}"/>
              </a:ext>
            </a:extLst>
          </p:cNvPr>
          <p:cNvSpPr txBox="1"/>
          <p:nvPr/>
        </p:nvSpPr>
        <p:spPr>
          <a:xfrm>
            <a:off x="4163786" y="5167993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>
                <a:solidFill>
                  <a:schemeClr val="bg1"/>
                </a:solidFill>
                <a:latin typeface="Sylfaen" panose="010A0502050306030303" pitchFamily="18" charset="0"/>
              </a:rPr>
              <a:t>Κ.ΚΑΒΑΦΗΣ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15091-F62B-491A-BA29-906B99E79528}"/>
              </a:ext>
            </a:extLst>
          </p:cNvPr>
          <p:cNvSpPr txBox="1"/>
          <p:nvPr/>
        </p:nvSpPr>
        <p:spPr>
          <a:xfrm>
            <a:off x="726621" y="3927021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Arial Black" panose="020B0A04020102020204" pitchFamily="34" charset="0"/>
                <a:ea typeface="Yu Mincho" panose="020B0400000000000000" pitchFamily="18" charset="-128"/>
              </a:rPr>
              <a:t>ΠΑΡΟΥΣΙΑΣΗ ΣΥΜΒΟΛΙΣΜΩΝ ΠΟΙΗΜΑΤΩΝ</a:t>
            </a:r>
          </a:p>
        </p:txBody>
      </p:sp>
    </p:spTree>
    <p:extLst>
      <p:ext uri="{BB962C8B-B14F-4D97-AF65-F5344CB8AC3E}">
        <p14:creationId xmlns:p14="http://schemas.microsoft.com/office/powerpoint/2010/main" val="105391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5F43B-1F2C-4D2D-86E6-8F422D4FD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996" y="594138"/>
            <a:ext cx="3103261" cy="1536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18435D-1626-49EE-86EA-775E5AA6C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259" y="2069961"/>
            <a:ext cx="3096998" cy="4632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696843-E004-4957-8363-219D92999F05}"/>
              </a:ext>
            </a:extLst>
          </p:cNvPr>
          <p:cNvSpPr txBox="1"/>
          <p:nvPr/>
        </p:nvSpPr>
        <p:spPr>
          <a:xfrm>
            <a:off x="452176" y="552661"/>
            <a:ext cx="14141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/>
              <a:t>ΤΡΩΕΣ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CA3C0-4480-42F7-B8F3-40484BB0903F}"/>
              </a:ext>
            </a:extLst>
          </p:cNvPr>
          <p:cNvSpPr txBox="1"/>
          <p:nvPr/>
        </p:nvSpPr>
        <p:spPr>
          <a:xfrm>
            <a:off x="271305" y="1253212"/>
            <a:ext cx="56069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  <a:p>
            <a:r>
              <a:rPr lang="el-GR" sz="2800" b="1" dirty="0">
                <a:latin typeface="Sylfaen" panose="010A0502050306030303" pitchFamily="18" charset="0"/>
              </a:rPr>
              <a:t>Το ποίημα αποτελεί:</a:t>
            </a:r>
          </a:p>
          <a:p>
            <a:endParaRPr lang="el-GR" sz="2800" b="1" dirty="0">
              <a:latin typeface="Sylfaen" panose="010A0502050306030303" pitchFamily="18" charset="0"/>
            </a:endParaRPr>
          </a:p>
          <a:p>
            <a:endParaRPr lang="el-GR" b="1" dirty="0">
              <a:latin typeface="Bookman Old Style" panose="02050604050505020204" pitchFamily="18" charset="0"/>
            </a:endParaRPr>
          </a:p>
          <a:p>
            <a:r>
              <a:rPr lang="el-GR" sz="2800" b="1" i="1" dirty="0">
                <a:latin typeface="Sylfaen" panose="010A0502050306030303" pitchFamily="18" charset="0"/>
              </a:rPr>
              <a:t>Παρουσίαση της δυσκολίας της ανθρώπινης ζωής μέσα από τη μάχη και την  τελική ήττα των Τρώων</a:t>
            </a:r>
          </a:p>
          <a:p>
            <a:endParaRPr lang="el-GR" b="1" dirty="0">
              <a:latin typeface="Bookman Old Style" panose="02050604050505020204" pitchFamily="18" charset="0"/>
            </a:endParaRPr>
          </a:p>
          <a:p>
            <a:endParaRPr lang="el-GR" b="1" dirty="0">
              <a:latin typeface="Bookman Old Style" panose="02050604050505020204" pitchFamily="18" charset="0"/>
            </a:endParaRPr>
          </a:p>
          <a:p>
            <a:endParaRPr lang="el-GR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91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75F43B-1F2C-4D2D-86E6-8F422D4FD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996" y="594138"/>
            <a:ext cx="3103261" cy="15361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18435D-1626-49EE-86EA-775E5AA6C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259" y="2069961"/>
            <a:ext cx="3096998" cy="4632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BCA3C0-4480-42F7-B8F3-40484BB0903F}"/>
              </a:ext>
            </a:extLst>
          </p:cNvPr>
          <p:cNvSpPr txBox="1"/>
          <p:nvPr/>
        </p:nvSpPr>
        <p:spPr>
          <a:xfrm>
            <a:off x="0" y="1063788"/>
            <a:ext cx="65113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b="1" dirty="0"/>
          </a:p>
          <a:p>
            <a:endParaRPr lang="el-G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/>
              <a:t>Τρώες          </a:t>
            </a:r>
            <a:r>
              <a:rPr lang="el-GR" dirty="0"/>
              <a:t>Άνθρωποι που συναντούν δυσκολίες κατά τη διάρκεια της ζωής τους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/>
              <a:t>Προσπάθεια          </a:t>
            </a:r>
            <a:r>
              <a:rPr lang="el-GR" dirty="0"/>
              <a:t>Αγώνες των ανθρώπων να αντιμετωπίσουν τις δυσκολίες της ζωής και να επιτύχουν τους στόχους τους</a:t>
            </a:r>
            <a:endParaRPr lang="el-G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/>
              <a:t>  Αχιλλέας         </a:t>
            </a:r>
            <a:r>
              <a:rPr lang="el-GR" dirty="0"/>
              <a:t>Ποικίλες  Δυσκολίες κατά τη διάρκεια της ανθρώπινης ζωής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/>
              <a:t>«Η τόλμη ……… παραλύει»         </a:t>
            </a:r>
            <a:r>
              <a:rPr lang="el-GR" dirty="0"/>
              <a:t>Η παραίτηση του ανθρώπου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dirty="0"/>
              <a:t>Τα τείχη          </a:t>
            </a:r>
            <a:r>
              <a:rPr lang="el-GR" dirty="0"/>
              <a:t>Παρουσίαση της ανθρώπινης δειλίας απέναντι στις δυσκολίες της ζωής – Άτακτη φυγή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dirty="0"/>
              <a:t> </a:t>
            </a:r>
            <a:r>
              <a:rPr lang="el-GR" b="1" dirty="0"/>
              <a:t>«Πικρά …. Πρίαμος κ’ η Εκάβη κλαίνε»         </a:t>
            </a:r>
            <a:r>
              <a:rPr lang="el-GR" dirty="0"/>
              <a:t>Κλάμα για την αναπόφευκτη αποτυχία των ανθρώπων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DA3BF1-7FC1-4FFA-9C99-CD2C935D424C}"/>
              </a:ext>
            </a:extLst>
          </p:cNvPr>
          <p:cNvSpPr/>
          <p:nvPr/>
        </p:nvSpPr>
        <p:spPr>
          <a:xfrm>
            <a:off x="490844" y="430796"/>
            <a:ext cx="1414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/>
              <a:t>ΤΡΩΕΣ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CD4ED7E-22DA-43D7-8924-EED9702A549C}"/>
              </a:ext>
            </a:extLst>
          </p:cNvPr>
          <p:cNvSpPr/>
          <p:nvPr/>
        </p:nvSpPr>
        <p:spPr>
          <a:xfrm>
            <a:off x="1053191" y="1738993"/>
            <a:ext cx="408215" cy="14695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C68BE1F-4034-4573-83EA-2B8A6E2C9F6D}"/>
              </a:ext>
            </a:extLst>
          </p:cNvPr>
          <p:cNvSpPr/>
          <p:nvPr/>
        </p:nvSpPr>
        <p:spPr>
          <a:xfrm>
            <a:off x="1657766" y="2260879"/>
            <a:ext cx="408215" cy="17940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76A33F-27CB-476D-BBE2-D5C2162BB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550" y="3593617"/>
            <a:ext cx="426757" cy="264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505F8E-B69E-46E1-8E9B-F414CF6C8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234" y="4166372"/>
            <a:ext cx="426757" cy="213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7C9604-47A6-4B86-81BA-E16AD9C9D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256" y="4980289"/>
            <a:ext cx="426757" cy="213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F21ECF-7AC7-4AA6-9E39-AA8A6028F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863" y="2789806"/>
            <a:ext cx="426757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08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1FE320-5733-4301-A50E-521BE0662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06" r="24768" b="-1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082758-B12F-45A2-9F1A-C5CEFAD04B1C}"/>
              </a:ext>
            </a:extLst>
          </p:cNvPr>
          <p:cNvSpPr txBox="1"/>
          <p:nvPr/>
        </p:nvSpPr>
        <p:spPr>
          <a:xfrm>
            <a:off x="3758094" y="669622"/>
            <a:ext cx="3810000" cy="587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ylfaen" panose="010A0502050306030303" pitchFamily="18" charset="0"/>
              </a:rPr>
              <a:t>ΘΕΡΜΟΠΥΛΕΣ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B6E6B20-1C53-4877-ADCC-170D046E9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785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2C4405-B727-4F92-823D-24C5246FF246}"/>
              </a:ext>
            </a:extLst>
          </p:cNvPr>
          <p:cNvSpPr/>
          <p:nvPr/>
        </p:nvSpPr>
        <p:spPr>
          <a:xfrm>
            <a:off x="3562350" y="1931058"/>
            <a:ext cx="469174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Sylfaen" panose="010A0502050306030303" pitchFamily="18" charset="0"/>
              </a:rPr>
              <a:t>Το ποίημα αποτελεί:</a:t>
            </a:r>
          </a:p>
          <a:p>
            <a:endParaRPr lang="el-GR" b="1" dirty="0">
              <a:latin typeface="Sylfaen" panose="010A0502050306030303" pitchFamily="18" charset="0"/>
            </a:endParaRPr>
          </a:p>
          <a:p>
            <a:endParaRPr lang="el-GR" b="1" dirty="0">
              <a:latin typeface="Bookman Old Style" panose="02050604050505020204" pitchFamily="18" charset="0"/>
            </a:endParaRPr>
          </a:p>
          <a:p>
            <a:r>
              <a:rPr lang="el-GR" sz="2800" b="1" i="1" dirty="0">
                <a:latin typeface="Sylfaen" panose="010A0502050306030303" pitchFamily="18" charset="0"/>
              </a:rPr>
              <a:t>Εγκώμιο για τους ανθρώπους που θέτουν κάποιο στόχο στη ζωή τους και όπως  οι  Σπαρτιάτες αγωνίζονται να το επιτύχουν</a:t>
            </a:r>
          </a:p>
        </p:txBody>
      </p:sp>
    </p:spTree>
    <p:extLst>
      <p:ext uri="{BB962C8B-B14F-4D97-AF65-F5344CB8AC3E}">
        <p14:creationId xmlns:p14="http://schemas.microsoft.com/office/powerpoint/2010/main" val="4254941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1FE320-5733-4301-A50E-521BE06620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8520" r="6482" b="-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B6E6B20-1C53-4877-ADCC-170D046E9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11" b="2530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44A2AA-F1D9-4EE4-9236-F676FA467D2B}"/>
              </a:ext>
            </a:extLst>
          </p:cNvPr>
          <p:cNvSpPr/>
          <p:nvPr/>
        </p:nvSpPr>
        <p:spPr>
          <a:xfrm>
            <a:off x="161611" y="200093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Θερμοπύλες</a:t>
            </a:r>
            <a:r>
              <a:rPr lang="en-US" dirty="0">
                <a:solidFill>
                  <a:schemeClr val="bg1"/>
                </a:solidFill>
              </a:rPr>
              <a:t>          </a:t>
            </a:r>
            <a:r>
              <a:rPr lang="el-GR" dirty="0">
                <a:solidFill>
                  <a:schemeClr val="bg1"/>
                </a:solidFill>
              </a:rPr>
              <a:t>Σκοπός για τον οποίο αγωνίζεται κάποιος 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Ο σκοπός αυτός μπορεί να είναι η προσπάθεια του ανθρώπου να διατηρήσει την αξιοπρέπειά του και το ήθος του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«Και περισσότερη …..διαβούνε»</a:t>
            </a:r>
            <a:r>
              <a:rPr lang="el-GR" dirty="0">
                <a:solidFill>
                  <a:schemeClr val="bg1"/>
                </a:solidFill>
              </a:rPr>
              <a:t>   </a:t>
            </a:r>
            <a:r>
              <a:rPr lang="en-US" dirty="0">
                <a:solidFill>
                  <a:schemeClr val="bg1"/>
                </a:solidFill>
              </a:rPr>
              <a:t>       </a:t>
            </a:r>
            <a:r>
              <a:rPr lang="el-GR" dirty="0">
                <a:solidFill>
                  <a:schemeClr val="bg1"/>
                </a:solidFill>
              </a:rPr>
              <a:t>Οι άνθρωποι αυτοί που ξέρουν εκ των προτέρων ότι το αποτέλεσμα του αγώνα τους είναι καθορισμένο (λόγω του Εφιάλτη) και δεν εγκαταλείπουν τις αρχές τους αξίζουν ακόμη μεγαλύτερη τιμή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b="1" dirty="0">
                <a:solidFill>
                  <a:schemeClr val="bg1"/>
                </a:solidFill>
              </a:rPr>
              <a:t>«Μήδοι»</a:t>
            </a:r>
            <a:r>
              <a:rPr lang="el-GR" dirty="0">
                <a:solidFill>
                  <a:schemeClr val="bg1"/>
                </a:solidFill>
              </a:rPr>
              <a:t>        Τελική ήττα 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00E97-11C3-426F-A1C5-98A96430157E}"/>
              </a:ext>
            </a:extLst>
          </p:cNvPr>
          <p:cNvSpPr/>
          <p:nvPr/>
        </p:nvSpPr>
        <p:spPr>
          <a:xfrm>
            <a:off x="548223" y="795049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Sylfaen" panose="010A0502050306030303" pitchFamily="18" charset="0"/>
              </a:rPr>
              <a:t>ΘΕΡΜΟΠΥΛΕΣ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8D361-350B-4575-A9E1-DB6EEEF0F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149847" y="4867797"/>
            <a:ext cx="426757" cy="197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52FAB7-1C6D-48AA-820E-7B7A6D240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071" y="2114976"/>
            <a:ext cx="426757" cy="1950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4123BF-BF6F-4788-9E1B-688FBE678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364" y="3486576"/>
            <a:ext cx="426757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39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83684E4-A348-485F-ADB0-F606E820B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52" r="28459"/>
          <a:stretch/>
        </p:blipFill>
        <p:spPr>
          <a:xfrm>
            <a:off x="0" y="0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EAB84C-50E5-4C2A-92A0-B203011B9A8E}"/>
              </a:ext>
            </a:extLst>
          </p:cNvPr>
          <p:cNvSpPr txBox="1"/>
          <p:nvPr/>
        </p:nvSpPr>
        <p:spPr>
          <a:xfrm>
            <a:off x="4098483" y="469282"/>
            <a:ext cx="3810000" cy="4101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F40048-F6B9-4886-8191-00CEBE991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52" r="32796" b="-1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EAE1D5-B33A-4B9A-8E7E-EB79912A065B}"/>
              </a:ext>
            </a:extLst>
          </p:cNvPr>
          <p:cNvSpPr txBox="1"/>
          <p:nvPr/>
        </p:nvSpPr>
        <p:spPr>
          <a:xfrm>
            <a:off x="3461658" y="228600"/>
            <a:ext cx="2287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/>
              <a:t>Μονοτονία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6D1863-4EAB-45AC-9F08-E9A0D4BAA4CE}"/>
              </a:ext>
            </a:extLst>
          </p:cNvPr>
          <p:cNvSpPr/>
          <p:nvPr/>
        </p:nvSpPr>
        <p:spPr>
          <a:xfrm>
            <a:off x="3249386" y="1319030"/>
            <a:ext cx="56578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latin typeface="Sylfaen" panose="010A0502050306030303" pitchFamily="18" charset="0"/>
              </a:rPr>
              <a:t>Το ποίημα αποτελεί:</a:t>
            </a:r>
          </a:p>
          <a:p>
            <a:endParaRPr lang="el-GR" sz="2800" b="1" dirty="0">
              <a:latin typeface="Sylfaen" panose="010A0502050306030303" pitchFamily="18" charset="0"/>
            </a:endParaRPr>
          </a:p>
          <a:p>
            <a:endParaRPr lang="el-GR" sz="2800" b="1" dirty="0">
              <a:latin typeface="Sylfaen" panose="010A05020503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l-GR" sz="2400" b="1" i="1" dirty="0">
                <a:latin typeface="Sylfaen" panose="010A0502050306030303" pitchFamily="18" charset="0"/>
              </a:rPr>
              <a:t>Παρουσίαση της μονοτονίας που εμφανίζεται σε κάποιες περιόδους της ανθρώπινης ζωής </a:t>
            </a:r>
          </a:p>
          <a:p>
            <a:endParaRPr lang="el-GR" sz="2800" b="1" i="1" dirty="0">
              <a:latin typeface="Sylfaen" panose="010A05020503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l-GR" sz="2400" b="1" i="1" dirty="0">
                <a:latin typeface="Sylfaen" panose="010A0502050306030303" pitchFamily="18" charset="0"/>
              </a:rPr>
              <a:t>Η μονοτονία αυτή δημιουργείται από την επανάληψη των ίδιων ενεργειών και υποχρεώσεων 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1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39C3025-4784-4B16-914D-CCFC3E833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AD20437-C88A-4F45-9C6D-DA32B29A4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8610598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AB84C-50E5-4C2A-92A0-B203011B9A8E}"/>
              </a:ext>
            </a:extLst>
          </p:cNvPr>
          <p:cNvSpPr txBox="1"/>
          <p:nvPr/>
        </p:nvSpPr>
        <p:spPr>
          <a:xfrm>
            <a:off x="0" y="2047144"/>
            <a:ext cx="5903847" cy="285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«Μήνας μπαίνει μήνας βγαίνει»</a:t>
            </a: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Το πέρασμα του καιρού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l-G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Το ποίημα δεν εμπεριέχει συμβολισμούς καθώς αποτελεί αποτύπωση της προσωπικής εμπειρίας του ποιητή.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83684E4-A348-485F-ADB0-F606E820BD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67" r="-1" b="8324"/>
          <a:stretch/>
        </p:blipFill>
        <p:spPr>
          <a:xfrm>
            <a:off x="7801965" y="3429000"/>
            <a:ext cx="4390035" cy="3429000"/>
          </a:xfrm>
          <a:custGeom>
            <a:avLst/>
            <a:gdLst/>
            <a:ahLst/>
            <a:cxnLst/>
            <a:rect l="l" t="t" r="r" b="b"/>
            <a:pathLst>
              <a:path w="4390035" h="3429000">
                <a:moveTo>
                  <a:pt x="73290" y="0"/>
                </a:moveTo>
                <a:lnTo>
                  <a:pt x="4390035" y="0"/>
                </a:lnTo>
                <a:lnTo>
                  <a:pt x="4390035" y="3429000"/>
                </a:lnTo>
                <a:lnTo>
                  <a:pt x="436073" y="3429000"/>
                </a:lnTo>
                <a:lnTo>
                  <a:pt x="427332" y="3410468"/>
                </a:lnTo>
                <a:cubicBezTo>
                  <a:pt x="419323" y="3391643"/>
                  <a:pt x="413863" y="3372861"/>
                  <a:pt x="421685" y="3366814"/>
                </a:cubicBezTo>
                <a:cubicBezTo>
                  <a:pt x="417583" y="3332384"/>
                  <a:pt x="433681" y="3294011"/>
                  <a:pt x="423663" y="3247798"/>
                </a:cubicBezTo>
                <a:cubicBezTo>
                  <a:pt x="421194" y="3188032"/>
                  <a:pt x="418245" y="3205513"/>
                  <a:pt x="412524" y="3110724"/>
                </a:cubicBezTo>
                <a:cubicBezTo>
                  <a:pt x="404022" y="3069386"/>
                  <a:pt x="436006" y="3027577"/>
                  <a:pt x="419732" y="3004503"/>
                </a:cubicBezTo>
                <a:cubicBezTo>
                  <a:pt x="407578" y="2949657"/>
                  <a:pt x="388511" y="2896851"/>
                  <a:pt x="363651" y="2842588"/>
                </a:cubicBezTo>
                <a:cubicBezTo>
                  <a:pt x="332103" y="2797699"/>
                  <a:pt x="331554" y="2711800"/>
                  <a:pt x="263212" y="2651456"/>
                </a:cubicBezTo>
                <a:cubicBezTo>
                  <a:pt x="235935" y="2585326"/>
                  <a:pt x="214760" y="2535145"/>
                  <a:pt x="194330" y="2484251"/>
                </a:cubicBezTo>
                <a:cubicBezTo>
                  <a:pt x="184580" y="2468441"/>
                  <a:pt x="154039" y="2380429"/>
                  <a:pt x="140630" y="2346096"/>
                </a:cubicBezTo>
                <a:cubicBezTo>
                  <a:pt x="76681" y="2257531"/>
                  <a:pt x="91260" y="2243719"/>
                  <a:pt x="77185" y="2144811"/>
                </a:cubicBezTo>
                <a:cubicBezTo>
                  <a:pt x="66953" y="2112233"/>
                  <a:pt x="67414" y="2096078"/>
                  <a:pt x="50887" y="2061697"/>
                </a:cubicBezTo>
                <a:lnTo>
                  <a:pt x="27133" y="1969379"/>
                </a:lnTo>
                <a:lnTo>
                  <a:pt x="29988" y="1961973"/>
                </a:lnTo>
                <a:lnTo>
                  <a:pt x="31559" y="1961231"/>
                </a:lnTo>
                <a:lnTo>
                  <a:pt x="14905" y="1880268"/>
                </a:lnTo>
                <a:cubicBezTo>
                  <a:pt x="12271" y="1874644"/>
                  <a:pt x="-805" y="1860096"/>
                  <a:pt x="2188" y="1847922"/>
                </a:cubicBezTo>
                <a:lnTo>
                  <a:pt x="21879" y="1779161"/>
                </a:lnTo>
                <a:lnTo>
                  <a:pt x="27968" y="1733684"/>
                </a:lnTo>
                <a:cubicBezTo>
                  <a:pt x="25035" y="1726530"/>
                  <a:pt x="21617" y="1619937"/>
                  <a:pt x="16511" y="1614373"/>
                </a:cubicBezTo>
                <a:cubicBezTo>
                  <a:pt x="47946" y="1547691"/>
                  <a:pt x="4394" y="1556097"/>
                  <a:pt x="12613" y="1479987"/>
                </a:cubicBezTo>
                <a:cubicBezTo>
                  <a:pt x="15110" y="1387360"/>
                  <a:pt x="4986" y="1320420"/>
                  <a:pt x="4190" y="1214801"/>
                </a:cubicBezTo>
                <a:cubicBezTo>
                  <a:pt x="3611" y="1152457"/>
                  <a:pt x="-6268" y="1080052"/>
                  <a:pt x="6503" y="966549"/>
                </a:cubicBezTo>
                <a:cubicBezTo>
                  <a:pt x="10182" y="901722"/>
                  <a:pt x="25065" y="884915"/>
                  <a:pt x="20609" y="845066"/>
                </a:cubicBezTo>
                <a:cubicBezTo>
                  <a:pt x="20199" y="816540"/>
                  <a:pt x="19791" y="788014"/>
                  <a:pt x="19381" y="759488"/>
                </a:cubicBezTo>
                <a:lnTo>
                  <a:pt x="21672" y="741102"/>
                </a:lnTo>
                <a:lnTo>
                  <a:pt x="30720" y="737125"/>
                </a:lnTo>
                <a:lnTo>
                  <a:pt x="23211" y="691098"/>
                </a:lnTo>
                <a:cubicBezTo>
                  <a:pt x="25461" y="680873"/>
                  <a:pt x="43338" y="650431"/>
                  <a:pt x="42062" y="637700"/>
                </a:cubicBezTo>
                <a:cubicBezTo>
                  <a:pt x="23297" y="593852"/>
                  <a:pt x="30263" y="601340"/>
                  <a:pt x="41571" y="540174"/>
                </a:cubicBezTo>
                <a:cubicBezTo>
                  <a:pt x="35397" y="519975"/>
                  <a:pt x="35174" y="428356"/>
                  <a:pt x="46636" y="415352"/>
                </a:cubicBezTo>
                <a:cubicBezTo>
                  <a:pt x="48960" y="401821"/>
                  <a:pt x="44602" y="386587"/>
                  <a:pt x="56977" y="379461"/>
                </a:cubicBezTo>
                <a:cubicBezTo>
                  <a:pt x="71829" y="368123"/>
                  <a:pt x="47958" y="323384"/>
                  <a:pt x="65759" y="328645"/>
                </a:cubicBezTo>
                <a:cubicBezTo>
                  <a:pt x="49386" y="296830"/>
                  <a:pt x="65237" y="231983"/>
                  <a:pt x="72589" y="203608"/>
                </a:cubicBezTo>
                <a:cubicBezTo>
                  <a:pt x="75524" y="153257"/>
                  <a:pt x="77980" y="142710"/>
                  <a:pt x="78370" y="105992"/>
                </a:cubicBezTo>
                <a:cubicBezTo>
                  <a:pt x="80828" y="104127"/>
                  <a:pt x="70890" y="52128"/>
                  <a:pt x="70125" y="25135"/>
                </a:cubicBez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F40048-F6B9-4886-8191-00CEBE9910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9" r="8082" b="-2"/>
          <a:stretch/>
        </p:blipFill>
        <p:spPr>
          <a:xfrm>
            <a:off x="7842932" y="-17"/>
            <a:ext cx="4349068" cy="3432349"/>
          </a:xfrm>
          <a:custGeom>
            <a:avLst/>
            <a:gdLst/>
            <a:ahLst/>
            <a:cxnLst/>
            <a:rect l="l" t="t" r="r" b="b"/>
            <a:pathLst>
              <a:path w="4349068" h="3428999">
                <a:moveTo>
                  <a:pt x="711944" y="0"/>
                </a:moveTo>
                <a:lnTo>
                  <a:pt x="4349068" y="0"/>
                </a:lnTo>
                <a:lnTo>
                  <a:pt x="4349068" y="3428999"/>
                </a:lnTo>
                <a:lnTo>
                  <a:pt x="32307" y="3428999"/>
                </a:lnTo>
                <a:lnTo>
                  <a:pt x="34693" y="3410051"/>
                </a:lnTo>
                <a:cubicBezTo>
                  <a:pt x="37039" y="3395347"/>
                  <a:pt x="38143" y="3381819"/>
                  <a:pt x="32792" y="3373027"/>
                </a:cubicBezTo>
                <a:cubicBezTo>
                  <a:pt x="29961" y="3298527"/>
                  <a:pt x="20335" y="3290617"/>
                  <a:pt x="14318" y="3222737"/>
                </a:cubicBezTo>
                <a:cubicBezTo>
                  <a:pt x="11384" y="3146284"/>
                  <a:pt x="-6116" y="3184007"/>
                  <a:pt x="2241" y="3118188"/>
                </a:cubicBezTo>
                <a:cubicBezTo>
                  <a:pt x="16306" y="3109217"/>
                  <a:pt x="34183" y="3024732"/>
                  <a:pt x="27952" y="3003808"/>
                </a:cubicBezTo>
                <a:cubicBezTo>
                  <a:pt x="27563" y="2966753"/>
                  <a:pt x="27366" y="2989870"/>
                  <a:pt x="27149" y="2944921"/>
                </a:cubicBezTo>
                <a:lnTo>
                  <a:pt x="41941" y="2877744"/>
                </a:lnTo>
                <a:cubicBezTo>
                  <a:pt x="36258" y="2880724"/>
                  <a:pt x="54303" y="2822146"/>
                  <a:pt x="53926" y="2807161"/>
                </a:cubicBezTo>
                <a:cubicBezTo>
                  <a:pt x="56083" y="2775643"/>
                  <a:pt x="30060" y="2769288"/>
                  <a:pt x="53334" y="2752347"/>
                </a:cubicBezTo>
                <a:lnTo>
                  <a:pt x="60008" y="2748299"/>
                </a:lnTo>
                <a:cubicBezTo>
                  <a:pt x="60210" y="2745962"/>
                  <a:pt x="60411" y="2743625"/>
                  <a:pt x="60613" y="2741288"/>
                </a:cubicBezTo>
                <a:cubicBezTo>
                  <a:pt x="60116" y="2737657"/>
                  <a:pt x="58269" y="2735847"/>
                  <a:pt x="53819" y="2737160"/>
                </a:cubicBezTo>
                <a:cubicBezTo>
                  <a:pt x="70191" y="2705347"/>
                  <a:pt x="64153" y="2699356"/>
                  <a:pt x="66799" y="2659631"/>
                </a:cubicBezTo>
                <a:cubicBezTo>
                  <a:pt x="77943" y="2612127"/>
                  <a:pt x="64846" y="2628594"/>
                  <a:pt x="86795" y="2573336"/>
                </a:cubicBezTo>
                <a:cubicBezTo>
                  <a:pt x="96119" y="2559732"/>
                  <a:pt x="108676" y="2541339"/>
                  <a:pt x="108890" y="2528057"/>
                </a:cubicBezTo>
                <a:lnTo>
                  <a:pt x="137074" y="2489594"/>
                </a:lnTo>
                <a:cubicBezTo>
                  <a:pt x="138076" y="2487774"/>
                  <a:pt x="138422" y="2473350"/>
                  <a:pt x="137897" y="2468303"/>
                </a:cubicBezTo>
                <a:lnTo>
                  <a:pt x="155171" y="2460480"/>
                </a:lnTo>
                <a:lnTo>
                  <a:pt x="147972" y="2423535"/>
                </a:lnTo>
                <a:lnTo>
                  <a:pt x="155293" y="2404394"/>
                </a:lnTo>
                <a:cubicBezTo>
                  <a:pt x="172891" y="2392610"/>
                  <a:pt x="160687" y="2347474"/>
                  <a:pt x="168818" y="2324643"/>
                </a:cubicBezTo>
                <a:cubicBezTo>
                  <a:pt x="169390" y="2297698"/>
                  <a:pt x="193082" y="2284202"/>
                  <a:pt x="198340" y="2255535"/>
                </a:cubicBezTo>
                <a:cubicBezTo>
                  <a:pt x="214268" y="2249648"/>
                  <a:pt x="228319" y="2207828"/>
                  <a:pt x="217338" y="2184679"/>
                </a:cubicBezTo>
                <a:lnTo>
                  <a:pt x="242924" y="2093132"/>
                </a:lnTo>
                <a:cubicBezTo>
                  <a:pt x="264937" y="2084587"/>
                  <a:pt x="280562" y="1985868"/>
                  <a:pt x="290446" y="1950235"/>
                </a:cubicBezTo>
                <a:cubicBezTo>
                  <a:pt x="308239" y="1920183"/>
                  <a:pt x="350073" y="1898905"/>
                  <a:pt x="361001" y="1861568"/>
                </a:cubicBezTo>
                <a:cubicBezTo>
                  <a:pt x="367163" y="1810687"/>
                  <a:pt x="352049" y="1869507"/>
                  <a:pt x="356015" y="1809499"/>
                </a:cubicBezTo>
                <a:cubicBezTo>
                  <a:pt x="355145" y="1754297"/>
                  <a:pt x="367821" y="1767680"/>
                  <a:pt x="375846" y="1693716"/>
                </a:cubicBezTo>
                <a:cubicBezTo>
                  <a:pt x="374712" y="1654244"/>
                  <a:pt x="382062" y="1627007"/>
                  <a:pt x="381776" y="1605195"/>
                </a:cubicBezTo>
                <a:cubicBezTo>
                  <a:pt x="389848" y="1568952"/>
                  <a:pt x="392552" y="1564518"/>
                  <a:pt x="396301" y="1516217"/>
                </a:cubicBezTo>
                <a:cubicBezTo>
                  <a:pt x="401397" y="1488452"/>
                  <a:pt x="428137" y="1457870"/>
                  <a:pt x="409866" y="1429841"/>
                </a:cubicBezTo>
                <a:cubicBezTo>
                  <a:pt x="422203" y="1412325"/>
                  <a:pt x="460064" y="1413592"/>
                  <a:pt x="442210" y="1380081"/>
                </a:cubicBezTo>
                <a:cubicBezTo>
                  <a:pt x="464590" y="1394128"/>
                  <a:pt x="443394" y="1335176"/>
                  <a:pt x="463662" y="1334891"/>
                </a:cubicBezTo>
                <a:cubicBezTo>
                  <a:pt x="480316" y="1336427"/>
                  <a:pt x="515162" y="1194568"/>
                  <a:pt x="519523" y="1185551"/>
                </a:cubicBezTo>
                <a:cubicBezTo>
                  <a:pt x="527731" y="1149210"/>
                  <a:pt x="536547" y="1148087"/>
                  <a:pt x="542909" y="1111168"/>
                </a:cubicBezTo>
                <a:cubicBezTo>
                  <a:pt x="555522" y="1057226"/>
                  <a:pt x="531818" y="1022543"/>
                  <a:pt x="543055" y="993353"/>
                </a:cubicBezTo>
                <a:cubicBezTo>
                  <a:pt x="559986" y="960214"/>
                  <a:pt x="580459" y="867450"/>
                  <a:pt x="592544" y="813953"/>
                </a:cubicBezTo>
                <a:cubicBezTo>
                  <a:pt x="604272" y="746430"/>
                  <a:pt x="608119" y="666470"/>
                  <a:pt x="613420" y="588218"/>
                </a:cubicBezTo>
                <a:cubicBezTo>
                  <a:pt x="604962" y="475380"/>
                  <a:pt x="590630" y="536119"/>
                  <a:pt x="596055" y="376479"/>
                </a:cubicBezTo>
                <a:lnTo>
                  <a:pt x="605018" y="280992"/>
                </a:lnTo>
                <a:cubicBezTo>
                  <a:pt x="604854" y="276227"/>
                  <a:pt x="610771" y="223140"/>
                  <a:pt x="610608" y="218374"/>
                </a:cubicBezTo>
                <a:lnTo>
                  <a:pt x="604880" y="188178"/>
                </a:lnTo>
                <a:lnTo>
                  <a:pt x="630913" y="152404"/>
                </a:lnTo>
                <a:cubicBezTo>
                  <a:pt x="640688" y="136342"/>
                  <a:pt x="647365" y="122048"/>
                  <a:pt x="663530" y="91810"/>
                </a:cubicBezTo>
                <a:lnTo>
                  <a:pt x="705264" y="3016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23896A-814C-40D4-8490-1D089B5FD445}"/>
              </a:ext>
            </a:extLst>
          </p:cNvPr>
          <p:cNvSpPr txBox="1"/>
          <p:nvPr/>
        </p:nvSpPr>
        <p:spPr>
          <a:xfrm>
            <a:off x="506186" y="424542"/>
            <a:ext cx="2287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/>
              <a:t>Μονοτονία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63286-6FE2-4B4F-B3DC-EF6944E0D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306" y="2514600"/>
            <a:ext cx="426757" cy="14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95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A56F76-B86A-4944-B624-139157910F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77" r="4986" b="21023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AEEF2-BE85-486C-8974-6EACBA913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515" y="1027806"/>
            <a:ext cx="5824728" cy="694858"/>
          </a:xfrm>
        </p:spPr>
        <p:txBody>
          <a:bodyPr anchor="b">
            <a:normAutofit/>
          </a:bodyPr>
          <a:lstStyle/>
          <a:p>
            <a:pPr algn="l"/>
            <a:r>
              <a:rPr lang="el-GR" sz="2000" i="1" dirty="0">
                <a:latin typeface="Sylfaen" panose="010A0502050306030303" pitchFamily="18" charset="0"/>
              </a:rPr>
              <a:t>ΔΗΜΗΤΡΑ ΒΥΛΤΑΝΙΩΤΗ </a:t>
            </a:r>
            <a:endParaRPr lang="el-GR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BC916B-D362-41A1-B22E-DA977D970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0766" y="1973891"/>
            <a:ext cx="3205463" cy="1155525"/>
          </a:xfrm>
        </p:spPr>
        <p:txBody>
          <a:bodyPr anchor="t">
            <a:normAutofit/>
          </a:bodyPr>
          <a:lstStyle/>
          <a:p>
            <a:pPr algn="l"/>
            <a:r>
              <a:rPr lang="el-GR" sz="2000" dirty="0">
                <a:latin typeface="Sylfaen" panose="010A0502050306030303" pitchFamily="18" charset="0"/>
              </a:rPr>
              <a:t>Α1 Λυκείου </a:t>
            </a:r>
          </a:p>
          <a:p>
            <a:pPr algn="l"/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50169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260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Bookman Old Style</vt:lpstr>
      <vt:lpstr>Calibri</vt:lpstr>
      <vt:lpstr>Calibri Light</vt:lpstr>
      <vt:lpstr>Sylfaen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ΔΗΜΗΤΡΑ ΒΥΛΤΑΝΙΩΤΗ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Gika Sofia</dc:creator>
  <cp:lastModifiedBy>Gika Sofia</cp:lastModifiedBy>
  <cp:revision>27</cp:revision>
  <dcterms:created xsi:type="dcterms:W3CDTF">2021-05-25T08:32:39Z</dcterms:created>
  <dcterms:modified xsi:type="dcterms:W3CDTF">2021-05-26T08:42:23Z</dcterms:modified>
</cp:coreProperties>
</file>