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8AAC-7143-494B-8D9B-A1C4AE7A5F79}" type="datetimeFigureOut">
              <a:rPr lang="el-GR" smtClean="0"/>
              <a:t>3/10/2024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Έλλειψη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7B9A2C-6153-4411-9BE8-EBFA018894E5}" type="slidenum">
              <a:rPr lang="el-GR" smtClean="0"/>
              <a:t>‹#›</a:t>
            </a:fld>
            <a:endParaRPr lang="el-GR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8AAC-7143-494B-8D9B-A1C4AE7A5F79}" type="datetimeFigureOut">
              <a:rPr lang="el-GR" smtClean="0"/>
              <a:t>3/10/2024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B9A2C-6153-4411-9BE8-EBFA018894E5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Ορθογώνιο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Έλλειψη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37B9A2C-6153-4411-9BE8-EBFA018894E5}" type="slidenum">
              <a:rPr lang="el-GR" smtClean="0"/>
              <a:t>‹#›</a:t>
            </a:fld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8AAC-7143-494B-8D9B-A1C4AE7A5F79}" type="datetimeFigureOut">
              <a:rPr lang="el-GR" smtClean="0"/>
              <a:t>3/10/2024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8AAC-7143-494B-8D9B-A1C4AE7A5F79}" type="datetimeFigureOut">
              <a:rPr lang="el-GR" smtClean="0"/>
              <a:t>3/10/2024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37B9A2C-6153-4411-9BE8-EBFA018894E5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Ορθογώνιο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8AAC-7143-494B-8D9B-A1C4AE7A5F79}" type="datetimeFigureOut">
              <a:rPr lang="el-GR" smtClean="0"/>
              <a:t>3/10/2024</a:t>
            </a:fld>
            <a:endParaRPr lang="el-GR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Έλλειψη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7B9A2C-6153-4411-9BE8-EBFA018894E5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438AAC-7143-494B-8D9B-A1C4AE7A5F79}" type="datetimeFigureOut">
              <a:rPr lang="el-GR" smtClean="0"/>
              <a:t>3/10/2024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B9A2C-6153-4411-9BE8-EBFA018894E5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Θέση περιεχομένου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8AAC-7143-494B-8D9B-A1C4AE7A5F79}" type="datetimeFigureOut">
              <a:rPr lang="el-GR" smtClean="0"/>
              <a:t>3/10/2024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Θέση περιεχομένου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Θέση περιεχομένου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Έλλειψη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Έλλειψη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37B9A2C-6153-4411-9BE8-EBFA018894E5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Τίτλο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8AAC-7143-494B-8D9B-A1C4AE7A5F79}" type="datetimeFigureOut">
              <a:rPr lang="el-GR" smtClean="0"/>
              <a:t>3/10/2024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37B9A2C-6153-4411-9BE8-EBFA018894E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Ορθογώνιο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Ορθογώνιο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8AAC-7143-494B-8D9B-A1C4AE7A5F79}" type="datetimeFigureOut">
              <a:rPr lang="el-GR" smtClean="0"/>
              <a:t>3/10/2024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7B9A2C-6153-4411-9BE8-EBFA018894E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Ορθογώνιο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Ορθογώνιο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Θέση περιεχομένου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Έλλειψη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7B9A2C-6153-4411-9BE8-EBFA018894E5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38AAC-7143-494B-8D9B-A1C4AE7A5F79}" type="datetimeFigureOut">
              <a:rPr lang="el-GR" smtClean="0"/>
              <a:t>3/10/2024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Ευθεία γραμμή σύνδεσης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Έλλειψη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Έλλειψη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37B9A2C-6153-4411-9BE8-EBFA018894E5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438AAC-7143-494B-8D9B-A1C4AE7A5F79}" type="datetimeFigureOut">
              <a:rPr lang="el-GR" smtClean="0"/>
              <a:t>3/10/2024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438AAC-7143-494B-8D9B-A1C4AE7A5F79}" type="datetimeFigureOut">
              <a:rPr lang="el-GR" smtClean="0"/>
              <a:t>3/10/2024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Έλλειψη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Έλλειψη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7B9A2C-6153-4411-9BE8-EBFA018894E5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841848"/>
          </a:xfrm>
        </p:spPr>
        <p:txBody>
          <a:bodyPr>
            <a:normAutofit lnSpcReduction="10000"/>
          </a:bodyPr>
          <a:lstStyle/>
          <a:p>
            <a:r>
              <a:rPr lang="el-GR" sz="3200" dirty="0" smtClean="0">
                <a:latin typeface="Calibri" pitchFamily="34" charset="0"/>
              </a:rPr>
              <a:t>«</a:t>
            </a:r>
            <a:r>
              <a:rPr lang="el-GR" sz="3200" dirty="0" err="1" smtClean="0">
                <a:latin typeface="Calibri" pitchFamily="34" charset="0"/>
              </a:rPr>
              <a:t>Ιστορια</a:t>
            </a:r>
            <a:r>
              <a:rPr lang="el-GR" sz="3200" dirty="0" smtClean="0">
                <a:latin typeface="Calibri" pitchFamily="34" charset="0"/>
              </a:rPr>
              <a:t> του 5</a:t>
            </a:r>
            <a:r>
              <a:rPr lang="el-GR" sz="3200" baseline="30000" dirty="0" smtClean="0">
                <a:latin typeface="Calibri" pitchFamily="34" charset="0"/>
              </a:rPr>
              <a:t>ου</a:t>
            </a:r>
            <a:r>
              <a:rPr lang="el-GR" sz="3200" dirty="0" smtClean="0">
                <a:latin typeface="Calibri" pitchFamily="34" charset="0"/>
              </a:rPr>
              <a:t> ΔΗΜΟΤΙΚΟΥ ΣΧΟΛΕΙΟΥ ΚΑΡΔΙΤΣΑΣ»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sz="2400" dirty="0" smtClean="0">
                <a:latin typeface="Calibri" pitchFamily="34" charset="0"/>
              </a:rPr>
              <a:t>ΚΑΡΔΙΤΣΑ, ΟΚΤΩΒΡΙΟΣ 2024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latin typeface="Calibri" pitchFamily="34" charset="0"/>
              </a:rPr>
              <a:t>ΕΚΠΑΙΔΕΥΤΙΚΟΣ ΟΜΙΛΟΣ</a:t>
            </a:r>
            <a:br>
              <a:rPr lang="el-GR" sz="3600" b="1" dirty="0" smtClean="0">
                <a:latin typeface="Calibri" pitchFamily="34" charset="0"/>
              </a:rPr>
            </a:br>
            <a:r>
              <a:rPr lang="el-GR" sz="3600" b="1" dirty="0" smtClean="0">
                <a:latin typeface="Calibri" pitchFamily="34" charset="0"/>
              </a:rPr>
              <a:t> ΤΟΠΙΚΗΣ ΙΣΤΟΡΙΑΣ</a:t>
            </a:r>
            <a:endParaRPr lang="el-GR" sz="3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75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>
                <a:latin typeface="Calibri" pitchFamily="34" charset="0"/>
              </a:rPr>
              <a:t>ΙΔΡΥΣΗ ΤΟΥ ΣΧΟΛΕΙΟΥ</a:t>
            </a:r>
            <a:endParaRPr lang="el-GR" sz="2800" b="1" dirty="0">
              <a:latin typeface="Calibri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l-GR" sz="2800" dirty="0" smtClean="0">
                <a:latin typeface="Calibri" pitchFamily="34" charset="0"/>
              </a:rPr>
              <a:t>Το 1927 άρχισε η κατασκευή του κτιρίου.</a:t>
            </a:r>
          </a:p>
          <a:p>
            <a:pPr algn="just">
              <a:lnSpc>
                <a:spcPct val="150000"/>
              </a:lnSpc>
            </a:pPr>
            <a:r>
              <a:rPr lang="el-GR" sz="2800" dirty="0" smtClean="0">
                <a:latin typeface="Calibri" pitchFamily="34" charset="0"/>
              </a:rPr>
              <a:t>Το 1933 ιδρύθηκε το σχολείο, με την ονομασία Ε΄ Δημοτικό Σχολείο Στρατώνων.</a:t>
            </a:r>
          </a:p>
          <a:p>
            <a:pPr algn="just">
              <a:lnSpc>
                <a:spcPct val="150000"/>
              </a:lnSpc>
            </a:pPr>
            <a:r>
              <a:rPr lang="el-GR" sz="2800" dirty="0" smtClean="0">
                <a:latin typeface="Calibri" pitchFamily="34" charset="0"/>
              </a:rPr>
              <a:t>Εγκαίνια του σχολείου στις 6 Νοεμβρίου 1933.</a:t>
            </a:r>
          </a:p>
          <a:p>
            <a:pPr algn="just">
              <a:lnSpc>
                <a:spcPct val="150000"/>
              </a:lnSpc>
            </a:pPr>
            <a:r>
              <a:rPr lang="el-GR" sz="2800" dirty="0" smtClean="0">
                <a:latin typeface="Calibri" pitchFamily="34" charset="0"/>
              </a:rPr>
              <a:t>Πρώτος Διευθυντής ο Χρ. </a:t>
            </a:r>
            <a:r>
              <a:rPr lang="el-GR" sz="2800" dirty="0" err="1" smtClean="0">
                <a:latin typeface="Calibri" pitchFamily="34" charset="0"/>
              </a:rPr>
              <a:t>Κωνσταντός</a:t>
            </a:r>
            <a:r>
              <a:rPr lang="el-GR" sz="2800" dirty="0" smtClean="0">
                <a:latin typeface="Calibri" pitchFamily="34" charset="0"/>
              </a:rPr>
              <a:t>.</a:t>
            </a:r>
            <a:endParaRPr lang="el-GR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>
                <a:latin typeface="Calibri" pitchFamily="34" charset="0"/>
              </a:rPr>
              <a:t>ΛΕΙΤΟΥΡΓΙΑ ΣΧΟΛΕΙΟΥ ΠΡΙΝ ΤΟ 1940</a:t>
            </a:r>
            <a:endParaRPr lang="el-GR" sz="2800" b="1" dirty="0">
              <a:latin typeface="Calibri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l-GR" sz="2800" dirty="0" smtClean="0">
                <a:latin typeface="Calibri" pitchFamily="34" charset="0"/>
              </a:rPr>
              <a:t>Αρχικά λειτουργούσε ως 3/θ.</a:t>
            </a:r>
          </a:p>
          <a:p>
            <a:pPr>
              <a:lnSpc>
                <a:spcPct val="200000"/>
              </a:lnSpc>
            </a:pPr>
            <a:r>
              <a:rPr lang="el-GR" sz="2800" dirty="0" smtClean="0">
                <a:latin typeface="Calibri" pitchFamily="34" charset="0"/>
              </a:rPr>
              <a:t>Το κτίριο είχε </a:t>
            </a:r>
            <a:r>
              <a:rPr lang="el-GR" sz="2800" dirty="0" smtClean="0">
                <a:latin typeface="Calibri" pitchFamily="34" charset="0"/>
              </a:rPr>
              <a:t>έναν </a:t>
            </a:r>
            <a:r>
              <a:rPr lang="el-GR" sz="2800" dirty="0" smtClean="0">
                <a:latin typeface="Calibri" pitchFamily="34" charset="0"/>
              </a:rPr>
              <a:t>μόνο όροφο (ισόγειο).</a:t>
            </a:r>
          </a:p>
          <a:p>
            <a:pPr>
              <a:lnSpc>
                <a:spcPct val="200000"/>
              </a:lnSpc>
            </a:pPr>
            <a:r>
              <a:rPr lang="el-GR" sz="2800" dirty="0" smtClean="0">
                <a:latin typeface="Calibri" pitchFamily="34" charset="0"/>
              </a:rPr>
              <a:t>Δήμαρχος Καρδίτσας ήταν τότε ο </a:t>
            </a:r>
            <a:r>
              <a:rPr lang="el-GR" sz="2800" dirty="0" err="1" smtClean="0">
                <a:latin typeface="Calibri" pitchFamily="34" charset="0"/>
              </a:rPr>
              <a:t>Αστ</a:t>
            </a:r>
            <a:r>
              <a:rPr lang="el-GR" sz="2800" dirty="0" smtClean="0">
                <a:latin typeface="Calibri" pitchFamily="34" charset="0"/>
              </a:rPr>
              <a:t>. </a:t>
            </a:r>
            <a:r>
              <a:rPr lang="el-GR" sz="2800" dirty="0" err="1" smtClean="0">
                <a:latin typeface="Calibri" pitchFamily="34" charset="0"/>
              </a:rPr>
              <a:t>Αλλαμανής</a:t>
            </a:r>
            <a:r>
              <a:rPr lang="el-GR" sz="2800" dirty="0" smtClean="0">
                <a:latin typeface="Calibri" pitchFamily="34" charset="0"/>
              </a:rPr>
              <a:t>.</a:t>
            </a:r>
            <a:endParaRPr lang="el-GR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33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>
                <a:latin typeface="Calibri" pitchFamily="34" charset="0"/>
              </a:rPr>
              <a:t>ΛΕΙΤΟΥΡΓΙΑ ΣΤΑ ΧΡΟΝΙΑ ΤΟΥ ΠΟΛΕΜΟΥ</a:t>
            </a:r>
            <a:endParaRPr lang="el-GR" sz="2800" b="1" dirty="0">
              <a:latin typeface="Calibri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l-GR" sz="2800" dirty="0" smtClean="0">
                <a:latin typeface="Calibri" pitchFamily="34" charset="0"/>
              </a:rPr>
              <a:t>Στο Β΄ Παγκόσμιο Πόλεμο το κτίριο επιτάχθηκε από εχθρικές δυνάμεις ή τον Ελληνικό Στρατό.</a:t>
            </a:r>
          </a:p>
          <a:p>
            <a:pPr algn="just">
              <a:lnSpc>
                <a:spcPct val="200000"/>
              </a:lnSpc>
            </a:pPr>
            <a:r>
              <a:rPr lang="el-GR" sz="2800" dirty="0" smtClean="0">
                <a:latin typeface="Calibri" pitchFamily="34" charset="0"/>
              </a:rPr>
              <a:t>Για 8 χρόνια το σχολείο λειτουργούσε στην εκκλησία του Αγίου Γεωργίου.</a:t>
            </a:r>
          </a:p>
          <a:p>
            <a:pPr algn="just">
              <a:lnSpc>
                <a:spcPct val="200000"/>
              </a:lnSpc>
            </a:pPr>
            <a:r>
              <a:rPr lang="el-GR" sz="2800" dirty="0" smtClean="0">
                <a:latin typeface="Calibri" pitchFamily="34" charset="0"/>
              </a:rPr>
              <a:t>Το 1942 είχε 300 παιδιά και, επί πρωθυπουργίας Ράλλη, έγινε 5/θ.</a:t>
            </a:r>
            <a:endParaRPr lang="el-GR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22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>
                <a:latin typeface="Calibri" pitchFamily="34" charset="0"/>
              </a:rPr>
              <a:t>ΛΕΙΤΟΥΡΓΙΑ ΜΕΤΑ ΤΟΝ ΠΟΛΕΜΟ</a:t>
            </a:r>
            <a:endParaRPr lang="el-GR" sz="2800" b="1" dirty="0">
              <a:latin typeface="Calibri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l-GR" sz="2800" dirty="0" smtClean="0">
                <a:latin typeface="Calibri" pitchFamily="34" charset="0"/>
              </a:rPr>
              <a:t>Το σχολείο επέστρεψε στο κτίριο το 1948 και τότε ξεκίνησε η επισκευή των ζημιών.</a:t>
            </a:r>
          </a:p>
          <a:p>
            <a:pPr algn="just">
              <a:lnSpc>
                <a:spcPct val="150000"/>
              </a:lnSpc>
            </a:pPr>
            <a:r>
              <a:rPr lang="el-GR" sz="2800" dirty="0" smtClean="0">
                <a:latin typeface="Calibri" pitchFamily="34" charset="0"/>
              </a:rPr>
              <a:t>Από το 1945 υποβιβάστηκε σε 3/θ, με απόφαση του υπουργού οικονομικών </a:t>
            </a:r>
            <a:r>
              <a:rPr lang="el-GR" sz="2800" dirty="0" err="1" smtClean="0">
                <a:latin typeface="Calibri" pitchFamily="34" charset="0"/>
              </a:rPr>
              <a:t>Βαρβαρέσου</a:t>
            </a:r>
            <a:r>
              <a:rPr lang="el-GR" sz="2800" dirty="0" smtClean="0">
                <a:latin typeface="Calibri" pitchFamily="34" charset="0"/>
              </a:rPr>
              <a:t>. Λειτούργησε έτσι μέχρι το 1952. </a:t>
            </a:r>
          </a:p>
          <a:p>
            <a:pPr algn="just">
              <a:lnSpc>
                <a:spcPct val="150000"/>
              </a:lnSpc>
            </a:pPr>
            <a:r>
              <a:rPr lang="el-GR" sz="2800" dirty="0" smtClean="0">
                <a:latin typeface="Calibri" pitchFamily="34" charset="0"/>
              </a:rPr>
              <a:t>Εκείνα τα χρόνια υπήρξε ο μακροβιότερος Διευθυντής του Σχολείου, ο </a:t>
            </a:r>
            <a:r>
              <a:rPr lang="el-GR" sz="2800" dirty="0" err="1" smtClean="0">
                <a:latin typeface="Calibri" pitchFamily="34" charset="0"/>
              </a:rPr>
              <a:t>Μιχ</a:t>
            </a:r>
            <a:r>
              <a:rPr lang="el-GR" sz="2800" dirty="0" smtClean="0">
                <a:latin typeface="Calibri" pitchFamily="34" charset="0"/>
              </a:rPr>
              <a:t>. </a:t>
            </a:r>
            <a:r>
              <a:rPr lang="el-GR" sz="2800" dirty="0" err="1" smtClean="0">
                <a:latin typeface="Calibri" pitchFamily="34" charset="0"/>
              </a:rPr>
              <a:t>Σούγγαρης</a:t>
            </a:r>
            <a:r>
              <a:rPr lang="el-GR" sz="2800" dirty="0" smtClean="0">
                <a:latin typeface="Calibri" pitchFamily="34" charset="0"/>
              </a:rPr>
              <a:t> (1941-1959).</a:t>
            </a:r>
            <a:endParaRPr lang="el-GR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01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>
                <a:latin typeface="Calibri" pitchFamily="34" charset="0"/>
              </a:rPr>
              <a:t>ΛΕΙΤΟΥΡΓΙΚΕΣ ΜΕΤΑΒΟΛΕΣ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Autofit/>
          </a:bodyPr>
          <a:lstStyle/>
          <a:p>
            <a:pPr algn="just"/>
            <a:r>
              <a:rPr lang="el-GR" sz="2800" dirty="0" smtClean="0">
                <a:latin typeface="Calibri" pitchFamily="34" charset="0"/>
              </a:rPr>
              <a:t>Το 1962 έγινε 7/θ, το 1965 προήχθη σε 9/θ, το 1975 έγινε 11/θ και το 1977 έγινε 12/θ.</a:t>
            </a:r>
          </a:p>
          <a:p>
            <a:pPr algn="just"/>
            <a:r>
              <a:rPr lang="el-GR" sz="2800" dirty="0" smtClean="0">
                <a:latin typeface="Calibri" pitchFamily="34" charset="0"/>
              </a:rPr>
              <a:t>Το 1989 ιδρύεται ως συστεγαζόμενο το 16</a:t>
            </a:r>
            <a:r>
              <a:rPr lang="el-GR" sz="2800" baseline="30000" dirty="0" smtClean="0">
                <a:latin typeface="Calibri" pitchFamily="34" charset="0"/>
              </a:rPr>
              <a:t>ο</a:t>
            </a:r>
            <a:r>
              <a:rPr lang="el-GR" sz="2800" dirty="0" smtClean="0">
                <a:latin typeface="Calibri" pitchFamily="34" charset="0"/>
              </a:rPr>
              <a:t> Δημοτικό Σχολείο Καρδίτσας.</a:t>
            </a:r>
          </a:p>
          <a:p>
            <a:pPr algn="just"/>
            <a:r>
              <a:rPr lang="el-GR" sz="2800" dirty="0" smtClean="0">
                <a:latin typeface="Calibri" pitchFamily="34" charset="0"/>
              </a:rPr>
              <a:t>Το 1999 αρχίζει η λειτουργία του σχολείου ως Ολοήμερο.</a:t>
            </a:r>
          </a:p>
          <a:p>
            <a:pPr algn="just"/>
            <a:r>
              <a:rPr lang="el-GR" sz="2800" dirty="0" smtClean="0">
                <a:latin typeface="Calibri" pitchFamily="34" charset="0"/>
              </a:rPr>
              <a:t>Το 2010 καταργείται το 16</a:t>
            </a:r>
            <a:r>
              <a:rPr lang="el-GR" sz="2800" baseline="30000" dirty="0" smtClean="0">
                <a:latin typeface="Calibri" pitchFamily="34" charset="0"/>
              </a:rPr>
              <a:t>ο</a:t>
            </a:r>
            <a:r>
              <a:rPr lang="el-GR" sz="2800" dirty="0" smtClean="0">
                <a:latin typeface="Calibri" pitchFamily="34" charset="0"/>
              </a:rPr>
              <a:t> Δημοτικό Σχολείο και το σχολείο μας συγχωνεύεται με τα σχολεία Ρούσσου, </a:t>
            </a:r>
            <a:r>
              <a:rPr lang="el-GR" sz="2800" dirty="0" err="1" smtClean="0">
                <a:latin typeface="Calibri" pitchFamily="34" charset="0"/>
              </a:rPr>
              <a:t>Αμπελικού</a:t>
            </a:r>
            <a:r>
              <a:rPr lang="el-GR" sz="2800" dirty="0" smtClean="0">
                <a:latin typeface="Calibri" pitchFamily="34" charset="0"/>
              </a:rPr>
              <a:t> και </a:t>
            </a:r>
            <a:r>
              <a:rPr lang="el-GR" sz="2800" dirty="0" err="1" smtClean="0">
                <a:latin typeface="Calibri" pitchFamily="34" charset="0"/>
              </a:rPr>
              <a:t>Αγιοπηγής</a:t>
            </a:r>
            <a:r>
              <a:rPr lang="el-GR" sz="2800" dirty="0" smtClean="0">
                <a:latin typeface="Calibri" pitchFamily="34" charset="0"/>
              </a:rPr>
              <a:t>.</a:t>
            </a:r>
          </a:p>
          <a:p>
            <a:pPr algn="just"/>
            <a:r>
              <a:rPr lang="el-GR" sz="2800" dirty="0" smtClean="0">
                <a:latin typeface="Calibri" pitchFamily="34" charset="0"/>
              </a:rPr>
              <a:t>Το 2020 προήχθη σε 13/θ.</a:t>
            </a:r>
            <a:endParaRPr lang="el-GR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08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>
                <a:latin typeface="Calibri" pitchFamily="34" charset="0"/>
              </a:rPr>
              <a:t>ΜΕΤΑΒΟΛΕΣ ΣΤΟ ΚΤΙΡΙΟ</a:t>
            </a:r>
            <a:endParaRPr lang="el-GR" sz="2800" b="1" dirty="0">
              <a:latin typeface="Calibri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Calibri" pitchFamily="34" charset="0"/>
              </a:rPr>
              <a:t>To 1967 </a:t>
            </a:r>
            <a:r>
              <a:rPr lang="el-GR" sz="2800" dirty="0" smtClean="0">
                <a:latin typeface="Calibri" pitchFamily="34" charset="0"/>
              </a:rPr>
              <a:t>προστέθηκαν 4 προκατασκευασμένες αίθουσες.</a:t>
            </a:r>
          </a:p>
          <a:p>
            <a:pPr algn="just">
              <a:lnSpc>
                <a:spcPct val="150000"/>
              </a:lnSpc>
            </a:pPr>
            <a:r>
              <a:rPr lang="el-GR" sz="2800" dirty="0" smtClean="0">
                <a:latin typeface="Calibri" pitchFamily="34" charset="0"/>
              </a:rPr>
              <a:t>Το 1981 υπάρχουν: 1</a:t>
            </a:r>
            <a:r>
              <a:rPr lang="el-GR" sz="2800" baseline="30000" dirty="0" smtClean="0">
                <a:latin typeface="Calibri" pitchFamily="34" charset="0"/>
              </a:rPr>
              <a:t>ο</a:t>
            </a:r>
            <a:r>
              <a:rPr lang="el-GR" sz="2800" dirty="0" smtClean="0">
                <a:latin typeface="Calibri" pitchFamily="34" charset="0"/>
              </a:rPr>
              <a:t> παλιό κτίριο με προσθήκη ορόφου, 2</a:t>
            </a:r>
            <a:r>
              <a:rPr lang="el-GR" sz="2800" baseline="30000" dirty="0" smtClean="0">
                <a:latin typeface="Calibri" pitchFamily="34" charset="0"/>
              </a:rPr>
              <a:t>ο</a:t>
            </a:r>
            <a:r>
              <a:rPr lang="el-GR" sz="2800" dirty="0" smtClean="0">
                <a:latin typeface="Calibri" pitchFamily="34" charset="0"/>
              </a:rPr>
              <a:t> κτίριο με τις 4 λυόμενες αίθουσες και 3</a:t>
            </a:r>
            <a:r>
              <a:rPr lang="el-GR" sz="2800" baseline="30000" dirty="0" smtClean="0">
                <a:latin typeface="Calibri" pitchFamily="34" charset="0"/>
              </a:rPr>
              <a:t>ο</a:t>
            </a:r>
            <a:r>
              <a:rPr lang="el-GR" sz="2800" dirty="0" smtClean="0">
                <a:latin typeface="Calibri" pitchFamily="34" charset="0"/>
              </a:rPr>
              <a:t> κτίριο με 2 αίθουσες.</a:t>
            </a:r>
          </a:p>
          <a:p>
            <a:pPr algn="just">
              <a:lnSpc>
                <a:spcPct val="150000"/>
              </a:lnSpc>
            </a:pPr>
            <a:r>
              <a:rPr lang="el-GR" sz="2800" dirty="0" smtClean="0">
                <a:latin typeface="Calibri" pitchFamily="34" charset="0"/>
              </a:rPr>
              <a:t>Το 2006 ολοκληρώθηκε το νέο κτίριο.</a:t>
            </a:r>
          </a:p>
          <a:p>
            <a:pPr algn="just">
              <a:lnSpc>
                <a:spcPct val="150000"/>
              </a:lnSpc>
            </a:pPr>
            <a:r>
              <a:rPr lang="el-GR" sz="2800" dirty="0" smtClean="0">
                <a:latin typeface="Calibri" pitchFamily="34" charset="0"/>
              </a:rPr>
              <a:t>Το 2020 το κτίριο «δοκιμάστηκε» από την καταιγίδα </a:t>
            </a:r>
            <a:r>
              <a:rPr lang="el-GR" sz="2800" i="1" dirty="0" smtClean="0">
                <a:latin typeface="Calibri" pitchFamily="34" charset="0"/>
              </a:rPr>
              <a:t>Ιανός</a:t>
            </a:r>
            <a:r>
              <a:rPr lang="el-GR" sz="2800" dirty="0" smtClean="0">
                <a:latin typeface="Calibri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l-GR" sz="2800" dirty="0" smtClean="0">
                <a:latin typeface="Calibri" pitchFamily="34" charset="0"/>
              </a:rPr>
              <a:t>Το 2021 η αίθουσα πολλαπλών χρήσεων πήρε το όνομα «Γ. </a:t>
            </a:r>
            <a:r>
              <a:rPr lang="el-GR" sz="2800" dirty="0" err="1" smtClean="0">
                <a:latin typeface="Calibri" pitchFamily="34" charset="0"/>
              </a:rPr>
              <a:t>Τζιώτας</a:t>
            </a:r>
            <a:r>
              <a:rPr lang="el-GR" sz="2800" dirty="0" smtClean="0">
                <a:latin typeface="Calibri" pitchFamily="34" charset="0"/>
              </a:rPr>
              <a:t>».</a:t>
            </a:r>
            <a:endParaRPr lang="el-GR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3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el-GR" sz="2800" b="1" dirty="0" smtClean="0">
                <a:latin typeface="Calibri" pitchFamily="34" charset="0"/>
              </a:rPr>
              <a:t>Ευχαριστούμε </a:t>
            </a:r>
            <a:r>
              <a:rPr lang="el-GR" sz="2800" b="1" dirty="0">
                <a:latin typeface="Calibri" pitchFamily="34" charset="0"/>
              </a:rPr>
              <a:t>πολύ για την προσοχή </a:t>
            </a:r>
            <a:r>
              <a:rPr lang="el-GR" sz="2800" b="1" dirty="0" smtClean="0">
                <a:latin typeface="Calibri" pitchFamily="34" charset="0"/>
              </a:rPr>
              <a:t>σας!</a:t>
            </a:r>
            <a:endParaRPr lang="el-GR" sz="2800" b="1" dirty="0">
              <a:latin typeface="Calibri" pitchFamily="34" charset="0"/>
            </a:endParaRPr>
          </a:p>
          <a:p>
            <a:pPr marL="0" indent="0" algn="ctr">
              <a:buNone/>
            </a:pPr>
            <a:r>
              <a:rPr lang="el-GR" sz="2800" dirty="0" smtClean="0">
                <a:latin typeface="Calibri" pitchFamily="34" charset="0"/>
              </a:rPr>
              <a:t>Καπετάνιου Μαρία Ελένη</a:t>
            </a:r>
          </a:p>
          <a:p>
            <a:pPr marL="0" indent="0" algn="ctr">
              <a:buNone/>
            </a:pPr>
            <a:r>
              <a:rPr lang="el-GR" sz="2800" dirty="0" err="1" smtClean="0">
                <a:latin typeface="Calibri" pitchFamily="34" charset="0"/>
              </a:rPr>
              <a:t>Τσιχτής</a:t>
            </a:r>
            <a:r>
              <a:rPr lang="el-GR" sz="2800" dirty="0" smtClean="0">
                <a:latin typeface="Calibri" pitchFamily="34" charset="0"/>
              </a:rPr>
              <a:t> </a:t>
            </a:r>
            <a:r>
              <a:rPr lang="el-GR" sz="2800" dirty="0">
                <a:latin typeface="Calibri" pitchFamily="34" charset="0"/>
              </a:rPr>
              <a:t>Ευάγγελος</a:t>
            </a:r>
          </a:p>
          <a:p>
            <a:pPr marL="0" indent="0" algn="ctr">
              <a:buNone/>
            </a:pPr>
            <a:endParaRPr lang="el-GR" dirty="0"/>
          </a:p>
        </p:txBody>
      </p:sp>
      <p:pic>
        <p:nvPicPr>
          <p:cNvPr id="2050" name="Picture 2" descr="C:\Users\vagelis\Desktop\cropped-1707118381537-scaled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429000"/>
            <a:ext cx="8352928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311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46</TotalTime>
  <Words>337</Words>
  <Application>Microsoft Office PowerPoint</Application>
  <PresentationFormat>Προβολή στην οθόνη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Δημοτικός</vt:lpstr>
      <vt:lpstr>ΕΚΠΑΙΔΕΥΤΙΚΟΣ ΟΜΙΛΟΣ  ΤΟΠΙΚΗΣ ΙΣΤΟΡΙΑΣ</vt:lpstr>
      <vt:lpstr>ΙΔΡΥΣΗ ΤΟΥ ΣΧΟΛΕΙΟΥ</vt:lpstr>
      <vt:lpstr>ΛΕΙΤΟΥΡΓΙΑ ΣΧΟΛΕΙΟΥ ΠΡΙΝ ΤΟ 1940</vt:lpstr>
      <vt:lpstr>ΛΕΙΤΟΥΡΓΙΑ ΣΤΑ ΧΡΟΝΙΑ ΤΟΥ ΠΟΛΕΜΟΥ</vt:lpstr>
      <vt:lpstr>ΛΕΙΤΟΥΡΓΙΑ ΜΕΤΑ ΤΟΝ ΠΟΛΕΜΟ</vt:lpstr>
      <vt:lpstr>ΛΕΙΤΟΥΡΓΙΚΕΣ ΜΕΤΑΒΟΛΕΣ</vt:lpstr>
      <vt:lpstr>ΜΕΤΑΒΟΛΕΣ ΣΤΟ ΚΤΙΡΙΟ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ΕΚΠΑΙΔΕΥΤΙΚΟΣ ΟΜΙΛΟΣ  ΤΟΠΙΚΗΣ ΙΣΤΟΡΙΑΣ</dc:title>
  <dc:creator>vagelis</dc:creator>
  <cp:lastModifiedBy>vagelis</cp:lastModifiedBy>
  <cp:revision>7</cp:revision>
  <dcterms:created xsi:type="dcterms:W3CDTF">2024-10-03T16:50:57Z</dcterms:created>
  <dcterms:modified xsi:type="dcterms:W3CDTF">2024-10-03T17:40:44Z</dcterms:modified>
</cp:coreProperties>
</file>