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4" r:id="rId8"/>
    <p:sldId id="265" r:id="rId9"/>
    <p:sldId id="263" r:id="rId10"/>
    <p:sldId id="262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AF8589-56D3-4D00-AB7B-2657CBB13D2C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/>
              <a:t>ΕΚΠΑΙΔΕΥΤΙΚΟΣ ΟΜΙΛΟΣ</a:t>
            </a:r>
            <a:br>
              <a:rPr lang="el-GR" sz="4000" dirty="0" smtClean="0"/>
            </a:br>
            <a:r>
              <a:rPr lang="el-GR" sz="4000" dirty="0" smtClean="0"/>
              <a:t> ΤΟΠΙΚΗΣ ΙΣΤΟΡΙΑΣ</a:t>
            </a:r>
            <a:endParaRPr lang="el-GR" sz="4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sz="2800" b="1" dirty="0" smtClean="0">
                <a:latin typeface="+mj-lt"/>
              </a:rPr>
              <a:t>Κάτοικοι Θεσσαλίας: ιστορικά </a:t>
            </a:r>
            <a:r>
              <a:rPr lang="el-GR" sz="2800" b="1" dirty="0" smtClean="0">
                <a:latin typeface="+mj-lt"/>
              </a:rPr>
              <a:t>φύλα </a:t>
            </a:r>
            <a:endParaRPr lang="el-GR" sz="2800" b="1" dirty="0" smtClean="0">
              <a:latin typeface="+mj-lt"/>
            </a:endParaRPr>
          </a:p>
          <a:p>
            <a:pPr algn="ctr"/>
            <a:endParaRPr lang="el-GR" dirty="0">
              <a:latin typeface="+mj-lt"/>
            </a:endParaRPr>
          </a:p>
          <a:p>
            <a:pPr algn="ctr"/>
            <a:r>
              <a:rPr lang="el-GR" dirty="0" smtClean="0">
                <a:latin typeface="+mj-lt"/>
              </a:rPr>
              <a:t>Καρδίτσα, Νοέμβριος 2024</a:t>
            </a:r>
            <a:endParaRPr lang="el-G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527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sz="2400" b="1" dirty="0">
                <a:latin typeface="Calibri" pitchFamily="34" charset="0"/>
              </a:rPr>
              <a:t>Ευχαριστούμε πολύ για την προσοχή σας!</a:t>
            </a:r>
          </a:p>
          <a:p>
            <a:pPr marL="0" indent="0" algn="ctr">
              <a:buNone/>
            </a:pPr>
            <a:r>
              <a:rPr lang="el-GR" sz="2400" dirty="0">
                <a:latin typeface="Calibri" pitchFamily="34" charset="0"/>
              </a:rPr>
              <a:t>Καπετάνιου Μαρία Ελένη</a:t>
            </a:r>
          </a:p>
          <a:p>
            <a:pPr marL="0" indent="0" algn="ctr">
              <a:buNone/>
            </a:pPr>
            <a:r>
              <a:rPr lang="el-GR" sz="2400" dirty="0" err="1">
                <a:latin typeface="Calibri" pitchFamily="34" charset="0"/>
              </a:rPr>
              <a:t>Τσιχτής</a:t>
            </a:r>
            <a:r>
              <a:rPr lang="el-GR" sz="2400" dirty="0">
                <a:latin typeface="Calibri" pitchFamily="34" charset="0"/>
              </a:rPr>
              <a:t> Ευάγγελος</a:t>
            </a:r>
          </a:p>
          <a:p>
            <a:pPr marL="0" indent="0" algn="ctr">
              <a:buNone/>
            </a:pPr>
            <a:endParaRPr lang="el-GR" dirty="0"/>
          </a:p>
        </p:txBody>
      </p:sp>
      <p:pic>
        <p:nvPicPr>
          <p:cNvPr id="2050" name="Picture 2" descr="C:\Users\vagelis\Desktop\ΑΘ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645024"/>
            <a:ext cx="338437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76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ΠΡΩΤΟΙ ΚΑΤΟΙΚΟΙ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Πρώτο ελληνικό </a:t>
            </a:r>
            <a:r>
              <a:rPr lang="el-GR" dirty="0" smtClean="0">
                <a:latin typeface="+mj-lt"/>
              </a:rPr>
              <a:t>φύλο </a:t>
            </a:r>
            <a:r>
              <a:rPr lang="el-GR" dirty="0" smtClean="0">
                <a:latin typeface="+mj-lt"/>
              </a:rPr>
              <a:t>οι </a:t>
            </a:r>
            <a:r>
              <a:rPr lang="el-GR" b="1" dirty="0" smtClean="0">
                <a:latin typeface="+mj-lt"/>
              </a:rPr>
              <a:t>Αιολείς</a:t>
            </a:r>
            <a:r>
              <a:rPr lang="el-GR" dirty="0" smtClean="0">
                <a:latin typeface="+mj-lt"/>
              </a:rPr>
              <a:t>. Κατέβηκαν από τον Βορρά, περίπου 2.000 </a:t>
            </a:r>
            <a:r>
              <a:rPr lang="el-GR" dirty="0" err="1" smtClean="0">
                <a:latin typeface="+mj-lt"/>
              </a:rPr>
              <a:t>π.Χ.</a:t>
            </a:r>
            <a:r>
              <a:rPr lang="el-GR" dirty="0" smtClean="0">
                <a:latin typeface="+mj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Έχτισαν τον οικισμό </a:t>
            </a:r>
            <a:r>
              <a:rPr lang="el-GR" b="1" dirty="0" err="1" smtClean="0">
                <a:latin typeface="+mj-lt"/>
              </a:rPr>
              <a:t>Άρνη</a:t>
            </a:r>
            <a:r>
              <a:rPr lang="el-GR" dirty="0" smtClean="0">
                <a:latin typeface="+mj-lt"/>
              </a:rPr>
              <a:t> (σημερινό χωριό Πύργος </a:t>
            </a:r>
            <a:r>
              <a:rPr lang="el-GR" dirty="0" err="1" smtClean="0">
                <a:latin typeface="+mj-lt"/>
              </a:rPr>
              <a:t>Κιερίου</a:t>
            </a:r>
            <a:r>
              <a:rPr lang="el-GR" dirty="0" smtClean="0">
                <a:latin typeface="+mj-lt"/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Αργότερα έφτασαν από την Πίνδο οι </a:t>
            </a:r>
            <a:r>
              <a:rPr lang="el-GR" b="1" dirty="0" smtClean="0">
                <a:latin typeface="+mj-lt"/>
              </a:rPr>
              <a:t>Βοιωτοί</a:t>
            </a:r>
            <a:r>
              <a:rPr lang="el-GR" dirty="0" smtClean="0">
                <a:latin typeface="+mj-lt"/>
              </a:rPr>
              <a:t>, 1.500 ή 1.200 </a:t>
            </a:r>
            <a:r>
              <a:rPr lang="el-GR" dirty="0" err="1" smtClean="0">
                <a:latin typeface="+mj-lt"/>
              </a:rPr>
              <a:t>π.Χ.</a:t>
            </a:r>
            <a:r>
              <a:rPr lang="el-GR" dirty="0">
                <a:latin typeface="+mj-lt"/>
              </a:rPr>
              <a:t>. Εγκαταστάθηκαν στην </a:t>
            </a:r>
            <a:r>
              <a:rPr lang="el-GR" dirty="0" err="1" smtClean="0">
                <a:latin typeface="+mj-lt"/>
              </a:rPr>
              <a:t>Άρνη</a:t>
            </a:r>
            <a:r>
              <a:rPr lang="el-GR" dirty="0" smtClean="0">
                <a:latin typeface="+mj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Έζησαν ειρηνικά μαζί με τους Αιολείς («</a:t>
            </a:r>
            <a:r>
              <a:rPr lang="el-GR" dirty="0" err="1" smtClean="0">
                <a:latin typeface="+mj-lt"/>
              </a:rPr>
              <a:t>Αιολοβοιωτοί</a:t>
            </a:r>
            <a:r>
              <a:rPr lang="el-GR" dirty="0" smtClean="0">
                <a:latin typeface="+mj-lt"/>
              </a:rPr>
              <a:t>»). </a:t>
            </a:r>
            <a:endParaRPr lang="el-G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468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ΕΡΧΟΜΟΣ ΘΕΣΣΑΛΩΝ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Κατέβηκαν οι Θεσσαλοί από τη </a:t>
            </a:r>
            <a:r>
              <a:rPr lang="el-GR" b="1" dirty="0" smtClean="0">
                <a:latin typeface="+mj-lt"/>
              </a:rPr>
              <a:t>Θεσπρωτία,</a:t>
            </a:r>
            <a:r>
              <a:rPr lang="el-GR" dirty="0" smtClean="0">
                <a:latin typeface="+mj-lt"/>
              </a:rPr>
              <a:t> το 1.124 </a:t>
            </a:r>
            <a:r>
              <a:rPr lang="el-GR" dirty="0" err="1" smtClean="0">
                <a:latin typeface="+mj-lt"/>
              </a:rPr>
              <a:t>π.Χ.</a:t>
            </a:r>
            <a:r>
              <a:rPr lang="el-GR" dirty="0" smtClean="0">
                <a:latin typeface="+mj-lt"/>
              </a:rPr>
              <a:t>, εξήντα χρόνια μετά τον Τρωικό Πόλεμο.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Κυρίευσαν την </a:t>
            </a:r>
            <a:r>
              <a:rPr lang="el-GR" dirty="0" err="1" smtClean="0">
                <a:latin typeface="+mj-lt"/>
              </a:rPr>
              <a:t>Άρνη</a:t>
            </a:r>
            <a:r>
              <a:rPr lang="el-GR" dirty="0" smtClean="0">
                <a:latin typeface="+mj-lt"/>
              </a:rPr>
              <a:t> και σταδιακά εξαπλώθηκαν σε όλη τη Θεσσαλία.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Η </a:t>
            </a:r>
            <a:r>
              <a:rPr lang="el-GR" dirty="0" err="1" smtClean="0">
                <a:latin typeface="+mj-lt"/>
              </a:rPr>
              <a:t>Άρνη</a:t>
            </a:r>
            <a:r>
              <a:rPr lang="el-GR" dirty="0" smtClean="0">
                <a:latin typeface="+mj-lt"/>
              </a:rPr>
              <a:t> ήταν πλούσια και γόνιμη περιοχή!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Η περιοχή ονομάστηκε </a:t>
            </a:r>
            <a:r>
              <a:rPr lang="el-GR" b="1" dirty="0" smtClean="0">
                <a:latin typeface="+mj-lt"/>
              </a:rPr>
              <a:t>«Θεσσαλιώτιδα».</a:t>
            </a:r>
            <a:endParaRPr lang="en-US" b="1" dirty="0" smtClean="0">
              <a:latin typeface="+mj-lt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l-G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700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ΤΙ ΑΠΕΓΙΝΑΝ ΟΙ ΑΙΟΛΟΒΟΙΩΤΟΙ;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l-GR" dirty="0"/>
              <a:t>Οι προηγούμενοι κάτοικοι μετακινήθηκαν νότια, στη σημερινή Βοιωτία.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Όσοι έμειναν υποτάχθηκαν στους Θεσσαλούς και έκαναν μαζί τους τη «Συνθήκη της </a:t>
            </a:r>
            <a:r>
              <a:rPr lang="el-GR" dirty="0" err="1" smtClean="0"/>
              <a:t>Άρνης</a:t>
            </a:r>
            <a:r>
              <a:rPr lang="el-GR" dirty="0" smtClean="0"/>
              <a:t>».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Τους δόθηκαν τα ονόματα: </a:t>
            </a:r>
            <a:r>
              <a:rPr lang="el-GR" b="1" dirty="0" smtClean="0"/>
              <a:t>«</a:t>
            </a:r>
            <a:r>
              <a:rPr lang="el-GR" b="1" dirty="0" err="1" smtClean="0"/>
              <a:t>Μενέσται</a:t>
            </a:r>
            <a:r>
              <a:rPr lang="el-GR" b="1" dirty="0" smtClean="0"/>
              <a:t>» </a:t>
            </a:r>
            <a:r>
              <a:rPr lang="el-GR" dirty="0" smtClean="0"/>
              <a:t>(φοβισμένοι) ή </a:t>
            </a:r>
            <a:r>
              <a:rPr lang="el-GR" b="1" dirty="0" smtClean="0"/>
              <a:t>«</a:t>
            </a:r>
            <a:r>
              <a:rPr lang="el-GR" b="1" dirty="0" err="1" smtClean="0"/>
              <a:t>Πενέσται</a:t>
            </a:r>
            <a:r>
              <a:rPr lang="el-GR" b="1" dirty="0" smtClean="0"/>
              <a:t>» </a:t>
            </a:r>
            <a:r>
              <a:rPr lang="el-GR" dirty="0" smtClean="0"/>
              <a:t>(φτωχοί).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Αυτοί θεωρούνται οι πρόγονοι των </a:t>
            </a:r>
            <a:r>
              <a:rPr lang="el-GR" b="1" dirty="0" smtClean="0"/>
              <a:t>Καραγκούνηδων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155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ΜΥΘΟΣ ΘΕΣΣΑΛΟΥ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Η Θεσσαλία πήρε το όνομά της από τον μυθικό ήρωα </a:t>
            </a:r>
            <a:r>
              <a:rPr lang="el-GR" b="1" i="1" dirty="0" smtClean="0">
                <a:latin typeface="+mj-lt"/>
              </a:rPr>
              <a:t>Θεσσαλό.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Ήταν γιος του </a:t>
            </a:r>
            <a:r>
              <a:rPr lang="el-GR" b="1" dirty="0" smtClean="0">
                <a:latin typeface="+mj-lt"/>
              </a:rPr>
              <a:t>Αίμονα</a:t>
            </a:r>
            <a:r>
              <a:rPr lang="el-GR" dirty="0" smtClean="0">
                <a:latin typeface="+mj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Σύμφωνα με άλλους, ήταν γιος του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dirty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  </a:t>
            </a:r>
            <a:r>
              <a:rPr lang="el-GR" b="1" dirty="0" smtClean="0">
                <a:latin typeface="+mj-lt"/>
              </a:rPr>
              <a:t>Ηρακλή</a:t>
            </a:r>
            <a:r>
              <a:rPr lang="el-GR" dirty="0" smtClean="0">
                <a:latin typeface="+mj-lt"/>
              </a:rPr>
              <a:t> και επικεφαλής στη μετακίνηση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dirty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  των Θεσσαλών από τη Θεσπρωτία.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Άλλη εκδοχή τον παρουσιάζει ως γιο του </a:t>
            </a:r>
            <a:r>
              <a:rPr lang="el-GR" b="1" dirty="0" smtClean="0">
                <a:latin typeface="+mj-lt"/>
              </a:rPr>
              <a:t>Ιάσονα</a:t>
            </a:r>
            <a:r>
              <a:rPr lang="el-GR" dirty="0" smtClean="0">
                <a:latin typeface="+mj-lt"/>
              </a:rPr>
              <a:t> και της </a:t>
            </a:r>
            <a:r>
              <a:rPr lang="el-GR" b="1" dirty="0" smtClean="0">
                <a:latin typeface="+mj-lt"/>
              </a:rPr>
              <a:t>Μήδειας</a:t>
            </a:r>
            <a:r>
              <a:rPr lang="el-GR" dirty="0" smtClean="0">
                <a:latin typeface="+mj-lt"/>
              </a:rPr>
              <a:t>.</a:t>
            </a:r>
          </a:p>
        </p:txBody>
      </p:sp>
      <p:pic>
        <p:nvPicPr>
          <p:cNvPr id="1026" name="Picture 2" descr="C:\Users\vagelis\Desktop\4985.480 η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492896"/>
            <a:ext cx="2759819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46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ΟΝΟΜΑ ΘΕΣΣΑΛΙΑΣ – ΟΙ ΘΕΟΙ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Με βάση λαϊκή εκδοχή Θεσσαλία σημαίνει </a:t>
            </a:r>
            <a:r>
              <a:rPr lang="el-GR" b="1" dirty="0" smtClean="0">
                <a:latin typeface="+mj-lt"/>
              </a:rPr>
              <a:t>«θέση άλλη» </a:t>
            </a:r>
            <a:r>
              <a:rPr lang="el-GR" dirty="0" smtClean="0">
                <a:latin typeface="+mj-lt"/>
              </a:rPr>
              <a:t>(νέα), καθώς οι κάτοικοι ήρθαν από τη «θέση πρώτη» (Θεσπρωτία).</a:t>
            </a:r>
            <a:endParaRPr lang="el-GR" dirty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Οι Θεσσαλοί πίστευαν στους 12 Θεούς του Ολύμπου, </a:t>
            </a:r>
            <a:r>
              <a:rPr lang="el-GR" b="1" dirty="0" smtClean="0">
                <a:latin typeface="+mj-lt"/>
              </a:rPr>
              <a:t>«Δωδεκάθεο».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Έδιναν στους θεούς προσωνύμια, λόγω του τόπου λατρείας ή χάρη σε κάποια ιδιαίτερη ιδιότητά τους.</a:t>
            </a:r>
            <a:endParaRPr lang="el-GR" dirty="0">
              <a:latin typeface="+mj-lt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450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ΧΑΡΑΚΤΗΡΙΣΤΙΚΑ ΠΡΟΣΩΝΥΜΙΑ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Στο </a:t>
            </a:r>
            <a:r>
              <a:rPr lang="el-GR" dirty="0" err="1" smtClean="0"/>
              <a:t>Κιέριο</a:t>
            </a:r>
            <a:r>
              <a:rPr lang="el-GR" dirty="0" smtClean="0"/>
              <a:t> ο Ποσειδώνας ονομαζόταν </a:t>
            </a:r>
            <a:r>
              <a:rPr lang="el-GR" b="1" dirty="0" err="1" smtClean="0"/>
              <a:t>Κουάριος</a:t>
            </a:r>
            <a:r>
              <a:rPr lang="el-GR" b="1" dirty="0" smtClean="0"/>
              <a:t> ή </a:t>
            </a:r>
            <a:r>
              <a:rPr lang="el-GR" b="1" dirty="0" err="1" smtClean="0"/>
              <a:t>Κιέριος</a:t>
            </a:r>
            <a:r>
              <a:rPr lang="el-GR" dirty="0" smtClean="0"/>
              <a:t> (που δίνει νερό).</a:t>
            </a:r>
          </a:p>
          <a:p>
            <a:pPr algn="just"/>
            <a:r>
              <a:rPr lang="el-GR" dirty="0" smtClean="0"/>
              <a:t>Στη Φίλια η Αθηνά </a:t>
            </a:r>
            <a:r>
              <a:rPr lang="el-GR" dirty="0"/>
              <a:t>ονομαζόταν </a:t>
            </a:r>
            <a:r>
              <a:rPr lang="el-GR" b="1" dirty="0" err="1" smtClean="0"/>
              <a:t>Ιτωνία</a:t>
            </a:r>
            <a:r>
              <a:rPr lang="el-GR" dirty="0" smtClean="0"/>
              <a:t> </a:t>
            </a:r>
            <a:r>
              <a:rPr lang="el-GR" dirty="0"/>
              <a:t>(που </a:t>
            </a:r>
            <a:r>
              <a:rPr lang="el-GR" dirty="0" smtClean="0"/>
              <a:t>ορμά στον πόλεμο).</a:t>
            </a:r>
            <a:endParaRPr lang="el-GR" dirty="0"/>
          </a:p>
          <a:p>
            <a:pPr algn="just"/>
            <a:r>
              <a:rPr lang="el-GR" dirty="0" smtClean="0"/>
              <a:t>Στους Γόμφους </a:t>
            </a:r>
            <a:r>
              <a:rPr lang="el-GR" dirty="0"/>
              <a:t>ο </a:t>
            </a:r>
            <a:r>
              <a:rPr lang="el-GR" dirty="0" smtClean="0"/>
              <a:t>Δίας </a:t>
            </a:r>
            <a:r>
              <a:rPr lang="el-GR" dirty="0"/>
              <a:t>ονομαζόταν </a:t>
            </a:r>
            <a:r>
              <a:rPr lang="el-GR" b="1" dirty="0" err="1" smtClean="0"/>
              <a:t>Παλάμνιος</a:t>
            </a:r>
            <a:r>
              <a:rPr lang="el-GR" dirty="0" smtClean="0"/>
              <a:t> (φονιάς) και ο Διόνυσος ονομαζόταν </a:t>
            </a:r>
            <a:r>
              <a:rPr lang="el-GR" b="1" dirty="0" err="1" smtClean="0"/>
              <a:t>Κάρπιος</a:t>
            </a:r>
            <a:r>
              <a:rPr lang="el-GR" dirty="0" smtClean="0"/>
              <a:t> (φέρνει καρπούς).</a:t>
            </a:r>
            <a:endParaRPr lang="el-GR" dirty="0"/>
          </a:p>
          <a:p>
            <a:pPr algn="just"/>
            <a:r>
              <a:rPr lang="el-GR" dirty="0"/>
              <a:t>Στο </a:t>
            </a:r>
            <a:r>
              <a:rPr lang="el-GR" dirty="0" smtClean="0"/>
              <a:t>Φύλλο είχε ιερό ο Απόλλωνας που </a:t>
            </a:r>
            <a:r>
              <a:rPr lang="el-GR" dirty="0"/>
              <a:t>ονομαζόταν </a:t>
            </a:r>
            <a:r>
              <a:rPr lang="el-GR" b="1" dirty="0" err="1" smtClean="0"/>
              <a:t>Φυλλήιος</a:t>
            </a:r>
            <a:r>
              <a:rPr lang="el-GR" dirty="0"/>
              <a:t> </a:t>
            </a:r>
            <a:r>
              <a:rPr lang="el-GR" dirty="0" smtClean="0"/>
              <a:t>και από αυτόν πήρε το όνομα η περιοχή.</a:t>
            </a:r>
            <a:endParaRPr lang="el-GR" dirty="0"/>
          </a:p>
          <a:p>
            <a:pPr algn="just"/>
            <a:r>
              <a:rPr lang="el-GR" dirty="0" smtClean="0"/>
              <a:t>Οι Θεσσαλοί τιμούσαν-λάτρευαν και κατώτερες θεότητες (π.χ. νύμφες, ήρωες κ.ά.).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574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/>
              <a:t>Ο Όμηρος και η Θεσσαλία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Autofit/>
          </a:bodyPr>
          <a:lstStyle/>
          <a:p>
            <a:pPr algn="just"/>
            <a:r>
              <a:rPr lang="el-GR" sz="2400" dirty="0" smtClean="0">
                <a:latin typeface="+mj-lt"/>
              </a:rPr>
              <a:t>Ο Όμηρος γεννήθηκε τον 8</a:t>
            </a:r>
            <a:r>
              <a:rPr lang="el-GR" sz="2400" baseline="30000" dirty="0" smtClean="0">
                <a:latin typeface="+mj-lt"/>
              </a:rPr>
              <a:t>ο</a:t>
            </a:r>
            <a:r>
              <a:rPr lang="el-GR" sz="2400" dirty="0" smtClean="0">
                <a:latin typeface="+mj-lt"/>
              </a:rPr>
              <a:t> αι. </a:t>
            </a:r>
            <a:r>
              <a:rPr lang="el-GR" sz="2400" dirty="0" err="1" smtClean="0">
                <a:latin typeface="+mj-lt"/>
              </a:rPr>
              <a:t>π.Χ.</a:t>
            </a:r>
            <a:r>
              <a:rPr lang="el-GR" sz="2400" dirty="0">
                <a:latin typeface="+mj-lt"/>
              </a:rPr>
              <a:t> </a:t>
            </a:r>
            <a:r>
              <a:rPr lang="el-GR" sz="2400" dirty="0" smtClean="0">
                <a:latin typeface="+mj-lt"/>
              </a:rPr>
              <a:t>και ήταν ο δημιουργός της </a:t>
            </a:r>
            <a:r>
              <a:rPr lang="el-GR" sz="2400" b="1" i="1" dirty="0" err="1" smtClean="0">
                <a:latin typeface="+mj-lt"/>
              </a:rPr>
              <a:t>Ιλιάδας</a:t>
            </a:r>
            <a:r>
              <a:rPr lang="el-GR" sz="2400" dirty="0" smtClean="0">
                <a:latin typeface="+mj-lt"/>
              </a:rPr>
              <a:t> και της </a:t>
            </a:r>
            <a:r>
              <a:rPr lang="el-GR" sz="2400" b="1" i="1" dirty="0" smtClean="0">
                <a:latin typeface="+mj-lt"/>
              </a:rPr>
              <a:t>Οδύσσειας</a:t>
            </a:r>
            <a:r>
              <a:rPr lang="el-GR" sz="2400" i="1" dirty="0" smtClean="0">
                <a:latin typeface="+mj-lt"/>
              </a:rPr>
              <a:t>.</a:t>
            </a:r>
          </a:p>
          <a:p>
            <a:pPr algn="just"/>
            <a:r>
              <a:rPr lang="el-GR" sz="2400" dirty="0" smtClean="0">
                <a:latin typeface="+mj-lt"/>
              </a:rPr>
              <a:t>Πολλές πόλεις διεκδικούν την καταγωγή του.</a:t>
            </a:r>
          </a:p>
          <a:p>
            <a:pPr algn="just"/>
            <a:r>
              <a:rPr lang="el-GR" sz="2400" dirty="0" smtClean="0">
                <a:latin typeface="+mj-lt"/>
              </a:rPr>
              <a:t>Υπάρχει εκδοχή ότι ο ποιητής καταγόταν από τη Θεσσαλία. Γεννήθηκε εδώ ή οι πρόγονοί του έμεναν εδώ, πριν μεταναστεύσουν.</a:t>
            </a:r>
          </a:p>
          <a:p>
            <a:pPr algn="just"/>
            <a:r>
              <a:rPr lang="el-GR" sz="2400" dirty="0" smtClean="0">
                <a:latin typeface="+mj-lt"/>
              </a:rPr>
              <a:t>Σύμφωνα με αρχαία πηγή η Θεσσαλία είναι ο πιθανότερος τόπος καταγωγής του Ομήρου!</a:t>
            </a:r>
          </a:p>
          <a:p>
            <a:pPr algn="just"/>
            <a:r>
              <a:rPr lang="el-GR" sz="2400" u="sng" dirty="0" smtClean="0">
                <a:latin typeface="+mj-lt"/>
              </a:rPr>
              <a:t>Άλλες ενδείξεις</a:t>
            </a:r>
            <a:r>
              <a:rPr lang="el-GR" sz="2400" dirty="0" smtClean="0">
                <a:latin typeface="+mj-lt"/>
              </a:rPr>
              <a:t>: ο σπουδαίος ποιητής γνώριζε τη Θεσσαλία, χρησιμοποιούσε αιολική γλώσσα και ο βασικός ήρωας της </a:t>
            </a:r>
            <a:r>
              <a:rPr lang="el-GR" sz="2400" dirty="0" err="1" smtClean="0">
                <a:latin typeface="+mj-lt"/>
              </a:rPr>
              <a:t>Ιλιάδας</a:t>
            </a:r>
            <a:r>
              <a:rPr lang="el-GR" sz="2400" dirty="0" smtClean="0">
                <a:latin typeface="+mj-lt"/>
              </a:rPr>
              <a:t> (</a:t>
            </a:r>
            <a:r>
              <a:rPr lang="el-GR" sz="2400" b="1" dirty="0" smtClean="0">
                <a:latin typeface="+mj-lt"/>
              </a:rPr>
              <a:t>Αχιλλέας</a:t>
            </a:r>
            <a:r>
              <a:rPr lang="el-GR" sz="2400" dirty="0" smtClean="0">
                <a:latin typeface="+mj-lt"/>
              </a:rPr>
              <a:t>) προερχόταν από θεσσαλικό έδαφος.</a:t>
            </a:r>
            <a:endParaRPr lang="el-G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266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ΠΗΓΕΣ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l-GR" dirty="0" err="1" smtClean="0"/>
              <a:t>Γριβέλλας</a:t>
            </a:r>
            <a:r>
              <a:rPr lang="el-GR" dirty="0" smtClean="0"/>
              <a:t>, Λ., </a:t>
            </a:r>
            <a:r>
              <a:rPr lang="el-GR" dirty="0" err="1" smtClean="0"/>
              <a:t>Καραφύλλης</a:t>
            </a:r>
            <a:r>
              <a:rPr lang="el-GR" dirty="0" smtClean="0"/>
              <a:t>, Ν. &amp; </a:t>
            </a:r>
            <a:r>
              <a:rPr lang="el-GR" dirty="0" err="1" smtClean="0"/>
              <a:t>Μαγόπουλος</a:t>
            </a:r>
            <a:r>
              <a:rPr lang="el-GR" dirty="0" smtClean="0"/>
              <a:t>, Β. </a:t>
            </a:r>
            <a:r>
              <a:rPr lang="el-GR" dirty="0"/>
              <a:t>(</a:t>
            </a:r>
            <a:r>
              <a:rPr lang="el-GR" dirty="0" smtClean="0"/>
              <a:t>2006). Εγχειρίδιο τοπικής ιστορίας (</a:t>
            </a:r>
            <a:r>
              <a:rPr lang="el-GR" dirty="0" err="1" smtClean="0"/>
              <a:t>Έκδ</a:t>
            </a:r>
            <a:r>
              <a:rPr lang="el-GR" dirty="0" smtClean="0"/>
              <a:t>. Β΄). Καρδίτσα: Νομαρχιακή Αυτοδιοίκηση Καρδίτσας. </a:t>
            </a:r>
          </a:p>
          <a:p>
            <a:pPr algn="just">
              <a:lnSpc>
                <a:spcPct val="150000"/>
              </a:lnSpc>
            </a:pPr>
            <a:r>
              <a:rPr lang="el-GR" dirty="0" err="1" smtClean="0"/>
              <a:t>Σιούφας</a:t>
            </a:r>
            <a:r>
              <a:rPr lang="el-GR" dirty="0" smtClean="0"/>
              <a:t>, Δ. </a:t>
            </a:r>
            <a:r>
              <a:rPr lang="el-GR" dirty="0"/>
              <a:t>(</a:t>
            </a:r>
            <a:r>
              <a:rPr lang="el-GR" dirty="0" smtClean="0"/>
              <a:t>2006). Καρδίτσα, γενναία φύτρα. </a:t>
            </a:r>
            <a:r>
              <a:rPr lang="el-GR" dirty="0"/>
              <a:t>Αθήνα: Εκδόσεις </a:t>
            </a:r>
            <a:r>
              <a:rPr lang="el-GR" dirty="0" smtClean="0"/>
              <a:t>Σαββάλας.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726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</TotalTime>
  <Words>507</Words>
  <Application>Microsoft Office PowerPoint</Application>
  <PresentationFormat>Προβολή στην οθόνη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Ροή</vt:lpstr>
      <vt:lpstr>ΕΚΠΑΙΔΕΥΤΙΚΟΣ ΟΜΙΛΟΣ  ΤΟΠΙΚΗΣ ΙΣΤΟΡΙΑΣ</vt:lpstr>
      <vt:lpstr>ΠΡΩΤΟΙ ΚΑΤΟΙΚΟΙ</vt:lpstr>
      <vt:lpstr>ΕΡΧΟΜΟΣ ΘΕΣΣΑΛΩΝ</vt:lpstr>
      <vt:lpstr>ΤΙ ΑΠΕΓΙΝΑΝ ΟΙ ΑΙΟΛΟΒΟΙΩΤΟΙ;</vt:lpstr>
      <vt:lpstr>ΜΥΘΟΣ ΘΕΣΣΑΛΟΥ</vt:lpstr>
      <vt:lpstr>ΟΝΟΜΑ ΘΕΣΣΑΛΙΑΣ – ΟΙ ΘΕΟΙ</vt:lpstr>
      <vt:lpstr>ΧΑΡΑΚΤΗΡΙΣΤΙΚΑ ΠΡΟΣΩΝΥΜΙΑ</vt:lpstr>
      <vt:lpstr>Ο Όμηρος και η Θεσσαλία</vt:lpstr>
      <vt:lpstr>ΠΗΓΕΣ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vagelis</dc:creator>
  <cp:lastModifiedBy>vagelis</cp:lastModifiedBy>
  <cp:revision>19</cp:revision>
  <dcterms:created xsi:type="dcterms:W3CDTF">2024-10-05T10:18:25Z</dcterms:created>
  <dcterms:modified xsi:type="dcterms:W3CDTF">2024-11-22T14:38:17Z</dcterms:modified>
</cp:coreProperties>
</file>