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6" r:id="rId4"/>
    <p:sldId id="260" r:id="rId5"/>
    <p:sldId id="261" r:id="rId6"/>
    <p:sldId id="258" r:id="rId7"/>
    <p:sldId id="259" r:id="rId8"/>
    <p:sldId id="263" r:id="rId9"/>
    <p:sldId id="26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Τίτλο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2" name="Υπότιτλο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20" name="Θέση υποσέλιδου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Ορθογώνιο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Διάγραμμα ροής: Διεργασία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Διάγραμμα ροής: Διεργασία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Πίτα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Κουλούρα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AF8589-56D3-4D00-AB7B-2657CBB13D2C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Ορθογώνιο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b="1" dirty="0" smtClean="0">
                <a:effectLst/>
                <a:latin typeface="Calibri" pitchFamily="34" charset="0"/>
              </a:rPr>
              <a:t>ΕΚΠΑΙΔΕΥΤΙΚΟΣ ΟΜΙΛΟΣ</a:t>
            </a:r>
            <a:br>
              <a:rPr lang="el-GR" sz="4000" b="1" dirty="0" smtClean="0">
                <a:effectLst/>
                <a:latin typeface="Calibri" pitchFamily="34" charset="0"/>
              </a:rPr>
            </a:br>
            <a:r>
              <a:rPr lang="el-GR" sz="4000" b="1" dirty="0" smtClean="0">
                <a:effectLst/>
                <a:latin typeface="Calibri" pitchFamily="34" charset="0"/>
              </a:rPr>
              <a:t> ΤΟΠΙΚΗΣ ΙΣΤΟΡΙΑΣ</a:t>
            </a:r>
            <a:endParaRPr lang="el-GR" sz="4000" b="1" dirty="0">
              <a:effectLst/>
              <a:latin typeface="Calibri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595160"/>
          </a:xfrm>
        </p:spPr>
        <p:txBody>
          <a:bodyPr>
            <a:normAutofit/>
          </a:bodyPr>
          <a:lstStyle/>
          <a:p>
            <a:pPr algn="ctr"/>
            <a:endParaRPr lang="el-GR" sz="2800" b="1" dirty="0" smtClean="0">
              <a:latin typeface="+mj-lt"/>
            </a:endParaRPr>
          </a:p>
          <a:p>
            <a:pPr algn="ctr"/>
            <a:endParaRPr lang="el-GR" sz="2800" b="1" dirty="0">
              <a:latin typeface="+mj-lt"/>
            </a:endParaRPr>
          </a:p>
          <a:p>
            <a:pPr algn="ctr"/>
            <a:r>
              <a:rPr lang="el-GR" sz="2800" b="1" dirty="0" smtClean="0">
                <a:latin typeface="Calibri" pitchFamily="34" charset="0"/>
              </a:rPr>
              <a:t>Οικισμοί και διοίκηση της αρχαίας Θεσσαλίας </a:t>
            </a:r>
          </a:p>
          <a:p>
            <a:pPr algn="ctr"/>
            <a:endParaRPr lang="el-GR" dirty="0" smtClean="0">
              <a:latin typeface="Calibri" pitchFamily="34" charset="0"/>
            </a:endParaRPr>
          </a:p>
          <a:p>
            <a:pPr algn="ctr"/>
            <a:endParaRPr lang="el-GR" dirty="0">
              <a:latin typeface="Calibri" pitchFamily="34" charset="0"/>
            </a:endParaRPr>
          </a:p>
          <a:p>
            <a:pPr algn="ctr"/>
            <a:r>
              <a:rPr lang="el-GR" dirty="0" smtClean="0">
                <a:latin typeface="Calibri" pitchFamily="34" charset="0"/>
              </a:rPr>
              <a:t>Καρδίτσα, Νοέμβριος 2024</a:t>
            </a:r>
            <a:endParaRPr lang="el-G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27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/>
              <a:t>«ΚΟΙΝΟ ΤΩΝ ΘΕΣΣΑΛΩΝ»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3400" dirty="0" smtClean="0">
                <a:latin typeface="Calibri" pitchFamily="34" charset="0"/>
              </a:rPr>
              <a:t>Ομαδικό </a:t>
            </a:r>
            <a:r>
              <a:rPr lang="el-GR" sz="3400" dirty="0" smtClean="0">
                <a:latin typeface="Calibri" pitchFamily="34" charset="0"/>
              </a:rPr>
              <a:t>μηχανισμός</a:t>
            </a:r>
            <a:r>
              <a:rPr lang="el-GR" sz="3400" dirty="0" smtClean="0">
                <a:latin typeface="Calibri" pitchFamily="34" charset="0"/>
              </a:rPr>
              <a:t> </a:t>
            </a:r>
            <a:r>
              <a:rPr lang="el-GR" sz="3400" dirty="0" smtClean="0">
                <a:latin typeface="Calibri" pitchFamily="34" charset="0"/>
              </a:rPr>
              <a:t>διακυβέρνησης ολόκληρης της Θεσσαλίας, θεσσαλική συμπολιτεία.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3400" dirty="0" smtClean="0">
                <a:latin typeface="Calibri" pitchFamily="34" charset="0"/>
              </a:rPr>
              <a:t>Ιδρύθηκε πιθανόν στα τέλη του 7</a:t>
            </a:r>
            <a:r>
              <a:rPr lang="el-GR" sz="3400" baseline="30000" dirty="0" smtClean="0">
                <a:latin typeface="Calibri" pitchFamily="34" charset="0"/>
              </a:rPr>
              <a:t>ου</a:t>
            </a:r>
            <a:r>
              <a:rPr lang="el-GR" sz="3400" dirty="0" smtClean="0">
                <a:latin typeface="Calibri" pitchFamily="34" charset="0"/>
              </a:rPr>
              <a:t> </a:t>
            </a:r>
            <a:r>
              <a:rPr lang="el-GR" sz="3400" dirty="0" err="1" smtClean="0">
                <a:latin typeface="Calibri" pitchFamily="34" charset="0"/>
              </a:rPr>
              <a:t>π.Χ.</a:t>
            </a:r>
            <a:r>
              <a:rPr lang="el-GR" sz="3400" dirty="0" smtClean="0">
                <a:latin typeface="Calibri" pitchFamily="34" charset="0"/>
              </a:rPr>
              <a:t> αιώνα, με έδρα τη Λάρισα.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3400" dirty="0" smtClean="0">
                <a:latin typeface="Calibri" pitchFamily="34" charset="0"/>
              </a:rPr>
              <a:t>Η Θεσσαλία χωρίζονταν σε 4 αυτόνομα κράτη: </a:t>
            </a:r>
            <a:r>
              <a:rPr lang="el-GR" sz="3400" b="1" dirty="0" smtClean="0">
                <a:latin typeface="Calibri" pitchFamily="34" charset="0"/>
              </a:rPr>
              <a:t>Θεσσαλιώτιδα</a:t>
            </a:r>
            <a:r>
              <a:rPr lang="el-GR" sz="3400" dirty="0" smtClean="0">
                <a:latin typeface="Calibri" pitchFamily="34" charset="0"/>
              </a:rPr>
              <a:t> (περιοχή Καρδίτσας), </a:t>
            </a:r>
            <a:r>
              <a:rPr lang="el-GR" sz="3400" b="1" dirty="0" err="1" smtClean="0">
                <a:latin typeface="Calibri" pitchFamily="34" charset="0"/>
              </a:rPr>
              <a:t>Εστιαιώτιδα</a:t>
            </a:r>
            <a:r>
              <a:rPr lang="el-GR" sz="3400" dirty="0" smtClean="0">
                <a:latin typeface="Calibri" pitchFamily="34" charset="0"/>
              </a:rPr>
              <a:t> (περιοχή Τρικάλων), </a:t>
            </a:r>
            <a:r>
              <a:rPr lang="el-GR" sz="3400" b="1" dirty="0" err="1" smtClean="0">
                <a:latin typeface="Calibri" pitchFamily="34" charset="0"/>
              </a:rPr>
              <a:t>Πελασγιώτιδα</a:t>
            </a:r>
            <a:r>
              <a:rPr lang="el-GR" sz="3400" dirty="0" smtClean="0">
                <a:latin typeface="Calibri" pitchFamily="34" charset="0"/>
              </a:rPr>
              <a:t> (περιοχή Λάρισας) και </a:t>
            </a:r>
            <a:r>
              <a:rPr lang="el-GR" sz="3400" b="1" dirty="0" smtClean="0">
                <a:latin typeface="Calibri" pitchFamily="34" charset="0"/>
              </a:rPr>
              <a:t>Φθιώτιδα</a:t>
            </a:r>
            <a:r>
              <a:rPr lang="el-GR" sz="3400" dirty="0" smtClean="0">
                <a:latin typeface="Calibri" pitchFamily="34" charset="0"/>
              </a:rPr>
              <a:t> (περιοχή Φθιώτιδας).</a:t>
            </a:r>
          </a:p>
          <a:p>
            <a:pPr marL="82296" indent="0" algn="just">
              <a:lnSpc>
                <a:spcPct val="150000"/>
              </a:lnSpc>
              <a:buNone/>
            </a:pP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4682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>
                <a:effectLst/>
                <a:latin typeface="Calibri" pitchFamily="34" charset="0"/>
              </a:rPr>
              <a:t>ΔΙΟΙΚΗΣΗ ΤΟΥ «ΚΟΙΝΟΥ»</a:t>
            </a:r>
            <a:endParaRPr lang="el-GR" sz="3600" b="1" dirty="0">
              <a:effectLst/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400" dirty="0" smtClean="0">
                <a:latin typeface="Calibri" pitchFamily="34" charset="0"/>
              </a:rPr>
              <a:t>Το Κοινό δημιουργήθηκε πιθανόν από τον βασιλιά της Λάρισας </a:t>
            </a:r>
            <a:r>
              <a:rPr lang="el-GR" sz="2400" dirty="0" err="1" smtClean="0">
                <a:latin typeface="Calibri" pitchFamily="34" charset="0"/>
              </a:rPr>
              <a:t>Αλεύα</a:t>
            </a:r>
            <a:r>
              <a:rPr lang="el-GR" sz="2400" dirty="0" smtClean="0">
                <a:latin typeface="Calibri" pitchFamily="34" charset="0"/>
              </a:rPr>
              <a:t> Πύρρο, ο οποίος χώρισε τη Θεσσαλία σε 4 τμήματα, τις </a:t>
            </a:r>
            <a:r>
              <a:rPr lang="el-GR" sz="2400" b="1" i="1" dirty="0" smtClean="0">
                <a:latin typeface="Calibri" pitchFamily="34" charset="0"/>
              </a:rPr>
              <a:t>Τετραρχίες</a:t>
            </a:r>
            <a:r>
              <a:rPr lang="el-GR" sz="2400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Έδωσε την εξουσία σε ισχυρές οικογένειες της περιοχής.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Βασικό όργανο διοίκησης ήταν η Γενική Συνέλευση, το </a:t>
            </a:r>
            <a:r>
              <a:rPr lang="el-GR" sz="2400" b="1" dirty="0" smtClean="0">
                <a:latin typeface="Calibri" pitchFamily="34" charset="0"/>
              </a:rPr>
              <a:t>«Συνέδριο»</a:t>
            </a:r>
            <a:r>
              <a:rPr lang="el-GR" sz="2400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Αποτελούταν από αντιπροσώπους των πόλεων (ευγενείς και οικονομικά ισχυροί).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Αποφάσιζε για σοβαρά θέματα, όπως ειρήνη, πόλεμος, οικονομία, απόδοση τιμών κ.ά..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Επικεφαλής του Συνεδρίου ήταν ο </a:t>
            </a:r>
            <a:r>
              <a:rPr lang="el-GR" sz="2400" b="1" dirty="0" err="1" smtClean="0">
                <a:latin typeface="Calibri" pitchFamily="34" charset="0"/>
              </a:rPr>
              <a:t>Θεσσαλάρχης</a:t>
            </a:r>
            <a:r>
              <a:rPr lang="el-GR" sz="2400" dirty="0" smtClean="0">
                <a:latin typeface="Calibri" pitchFamily="34" charset="0"/>
              </a:rPr>
              <a:t> (Άρχων ή Ταγός).</a:t>
            </a:r>
          </a:p>
          <a:p>
            <a:pPr algn="just"/>
            <a:endParaRPr lang="el-GR" sz="2400" dirty="0" smtClean="0">
              <a:latin typeface="Calibri" pitchFamily="34" charset="0"/>
            </a:endParaRPr>
          </a:p>
          <a:p>
            <a:pPr algn="just"/>
            <a:endParaRPr lang="el-GR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484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latin typeface="Calibri" pitchFamily="34" charset="0"/>
              </a:rPr>
              <a:t>ΘΕΣΣΑΛΙΩΤΙΔΑ</a:t>
            </a:r>
            <a:endParaRPr lang="el-GR" sz="3600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35608" y="1412776"/>
            <a:ext cx="7498080" cy="4835624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dirty="0" smtClean="0">
                <a:latin typeface="Calibri" pitchFamily="34" charset="0"/>
              </a:rPr>
              <a:t>Περιείχε το μεγαλύτερο μέρος του νομού Καρδίτσας. Η περιοχή της Μητρόπολης ανήκε στην </a:t>
            </a:r>
            <a:r>
              <a:rPr lang="el-GR" sz="2400" dirty="0" err="1" smtClean="0">
                <a:latin typeface="Calibri" pitchFamily="34" charset="0"/>
              </a:rPr>
              <a:t>Εστιαιώτιδα</a:t>
            </a:r>
            <a:r>
              <a:rPr lang="el-GR" sz="2400" dirty="0" smtClean="0">
                <a:latin typeface="Calibri" pitchFamily="34" charset="0"/>
              </a:rPr>
              <a:t>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dirty="0" smtClean="0">
                <a:latin typeface="Calibri" pitchFamily="34" charset="0"/>
              </a:rPr>
              <a:t>Διέθετε τον μεγαλύτερο πληθυσμό. Ήταν ισχυρό κράτος, που είχε στρατό και ιππικό. Οι νέοι εκπαιδεύονταν στο τόξο και στην ιππασία.</a:t>
            </a:r>
            <a:endParaRPr lang="el-GR" sz="2400" dirty="0">
              <a:latin typeface="Calibri" pitchFamily="34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dirty="0" smtClean="0">
                <a:latin typeface="Calibri" pitchFamily="34" charset="0"/>
              </a:rPr>
              <a:t>Οι κάτοικοι ασχολούνταν με το εμπόριο. Αγαπούσαν την ποίηση, τη μουσική και τη ρητορική.</a:t>
            </a:r>
            <a:endParaRPr lang="en-US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006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>
                <a:latin typeface="Calibri" pitchFamily="34" charset="0"/>
              </a:rPr>
              <a:t>ΓΝΩΣΤΟΙ ΑΡΧΑΙΟΙ ΟΙΚΙΣΜΟΙ (1/2)</a:t>
            </a:r>
            <a:endParaRPr lang="el-GR" sz="3600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err="1" smtClean="0">
                <a:latin typeface="Calibri" pitchFamily="34" charset="0"/>
              </a:rPr>
              <a:t>Άρνη</a:t>
            </a:r>
            <a:r>
              <a:rPr lang="el-GR" sz="2400" b="1" dirty="0" smtClean="0">
                <a:latin typeface="Calibri" pitchFamily="34" charset="0"/>
              </a:rPr>
              <a:t>:</a:t>
            </a:r>
            <a:r>
              <a:rPr lang="el-GR" sz="2400" dirty="0" smtClean="0">
                <a:latin typeface="Calibri" pitchFamily="34" charset="0"/>
              </a:rPr>
              <a:t> νοτιοδυτικά του χωριού Πύργος </a:t>
            </a:r>
            <a:r>
              <a:rPr lang="el-GR" sz="2400" dirty="0" err="1" smtClean="0">
                <a:latin typeface="Calibri" pitchFamily="34" charset="0"/>
              </a:rPr>
              <a:t>Κιερίου</a:t>
            </a:r>
            <a:r>
              <a:rPr lang="el-GR" sz="2400" dirty="0" smtClean="0">
                <a:latin typeface="Calibri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alibri" pitchFamily="34" charset="0"/>
              </a:rPr>
              <a:t>Γόμφοι:</a:t>
            </a:r>
            <a:r>
              <a:rPr lang="el-GR" sz="2400" dirty="0" smtClean="0">
                <a:latin typeface="Calibri" pitchFamily="34" charset="0"/>
              </a:rPr>
              <a:t> κοντά στο </a:t>
            </a:r>
            <a:r>
              <a:rPr lang="el-GR" sz="2400" dirty="0" err="1" smtClean="0">
                <a:latin typeface="Calibri" pitchFamily="34" charset="0"/>
              </a:rPr>
              <a:t>Μουζάκι</a:t>
            </a:r>
            <a:r>
              <a:rPr lang="el-GR" sz="2400" dirty="0" smtClean="0">
                <a:latin typeface="Calibri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err="1" smtClean="0">
                <a:latin typeface="Calibri" pitchFamily="34" charset="0"/>
              </a:rPr>
              <a:t>Θητώνιο</a:t>
            </a:r>
            <a:r>
              <a:rPr lang="el-GR" sz="2400" b="1" dirty="0" smtClean="0">
                <a:latin typeface="Calibri" pitchFamily="34" charset="0"/>
              </a:rPr>
              <a:t> (ή </a:t>
            </a:r>
            <a:r>
              <a:rPr lang="el-GR" sz="2400" b="1" dirty="0" err="1" smtClean="0">
                <a:latin typeface="Calibri" pitchFamily="34" charset="0"/>
              </a:rPr>
              <a:t>Σθετώνιο</a:t>
            </a:r>
            <a:r>
              <a:rPr lang="el-GR" sz="2400" b="1" dirty="0" smtClean="0">
                <a:latin typeface="Calibri" pitchFamily="34" charset="0"/>
              </a:rPr>
              <a:t>): </a:t>
            </a:r>
            <a:r>
              <a:rPr lang="el-GR" sz="2400" dirty="0" smtClean="0">
                <a:latin typeface="Calibri" pitchFamily="34" charset="0"/>
              </a:rPr>
              <a:t>βορειοανατολικά του χωριού Γεφύρια.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err="1" smtClean="0">
                <a:latin typeface="Calibri" pitchFamily="34" charset="0"/>
              </a:rPr>
              <a:t>Ίτων</a:t>
            </a:r>
            <a:r>
              <a:rPr lang="el-GR" sz="2400" b="1" dirty="0" smtClean="0">
                <a:latin typeface="Calibri" pitchFamily="34" charset="0"/>
              </a:rPr>
              <a:t>:</a:t>
            </a:r>
            <a:r>
              <a:rPr lang="el-GR" sz="2400" dirty="0" smtClean="0">
                <a:latin typeface="Calibri" pitchFamily="34" charset="0"/>
              </a:rPr>
              <a:t> κοντά στο χωριό Φίλια. Εκεί υπήρχε σπουδαί</a:t>
            </a:r>
            <a:r>
              <a:rPr lang="el-GR" sz="2400" dirty="0" smtClean="0">
                <a:latin typeface="Calibri" pitchFamily="34" charset="0"/>
              </a:rPr>
              <a:t>ο ιερό της θεάς Αθηνάς.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err="1" smtClean="0">
                <a:latin typeface="Calibri" pitchFamily="34" charset="0"/>
              </a:rPr>
              <a:t>Κιέριον</a:t>
            </a:r>
            <a:r>
              <a:rPr lang="el-GR" sz="2400" b="1" dirty="0" smtClean="0">
                <a:latin typeface="Calibri" pitchFamily="34" charset="0"/>
              </a:rPr>
              <a:t>: </a:t>
            </a:r>
            <a:r>
              <a:rPr lang="el-GR" sz="2400" dirty="0" smtClean="0">
                <a:latin typeface="Calibri" pitchFamily="34" charset="0"/>
              </a:rPr>
              <a:t>νοτιοανατολικά του χωριού Πύργος </a:t>
            </a:r>
            <a:r>
              <a:rPr lang="el-GR" sz="2400" dirty="0" err="1" smtClean="0">
                <a:latin typeface="Calibri" pitchFamily="34" charset="0"/>
              </a:rPr>
              <a:t>Κιερίου</a:t>
            </a:r>
            <a:r>
              <a:rPr lang="el-GR" sz="2400" dirty="0" smtClean="0">
                <a:latin typeface="Calibri" pitchFamily="34" charset="0"/>
              </a:rPr>
              <a:t>.</a:t>
            </a:r>
            <a:endParaRPr lang="el-GR" sz="2400" dirty="0" smtClean="0">
              <a:latin typeface="Calibri" pitchFamily="34" charset="0"/>
            </a:endParaRPr>
          </a:p>
          <a:p>
            <a:pPr marL="82296" indent="0">
              <a:buNone/>
            </a:pP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1553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>
                <a:latin typeface="Calibri" pitchFamily="34" charset="0"/>
              </a:rPr>
              <a:t>ΓΝΩΣΤΟΙ ΑΡΧΑΙΟΙ ΟΙΚΙΣΜΟΙ </a:t>
            </a:r>
            <a:r>
              <a:rPr lang="el-GR" sz="3600" b="1" dirty="0" smtClean="0">
                <a:latin typeface="Calibri" pitchFamily="34" charset="0"/>
              </a:rPr>
              <a:t>(2/2</a:t>
            </a:r>
            <a:r>
              <a:rPr lang="el-GR" sz="3600" b="1" dirty="0">
                <a:latin typeface="Calibri" pitchFamily="34" charset="0"/>
              </a:rPr>
              <a:t>)</a:t>
            </a:r>
            <a:endParaRPr lang="el-GR" sz="3600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800" b="1" dirty="0" smtClean="0">
                <a:latin typeface="Calibri" pitchFamily="34" charset="0"/>
              </a:rPr>
              <a:t>Μητρόπολη:</a:t>
            </a:r>
            <a:r>
              <a:rPr lang="el-GR" sz="2800" dirty="0" smtClean="0">
                <a:latin typeface="Calibri" pitchFamily="34" charset="0"/>
              </a:rPr>
              <a:t> σπουδαία πόλη, στην περιοχή που σήμερα βρίσκεται το ομώνυμο χωριό.</a:t>
            </a:r>
            <a:endParaRPr lang="el-GR" sz="2800" b="1" i="1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800" b="1" dirty="0" err="1" smtClean="0">
                <a:latin typeface="Calibri" pitchFamily="34" charset="0"/>
              </a:rPr>
              <a:t>Όρθη</a:t>
            </a:r>
            <a:r>
              <a:rPr lang="el-GR" sz="2800" b="1" dirty="0" smtClean="0">
                <a:latin typeface="Calibri" pitchFamily="34" charset="0"/>
              </a:rPr>
              <a:t>:</a:t>
            </a:r>
            <a:r>
              <a:rPr lang="el-GR" sz="2800" dirty="0" smtClean="0">
                <a:latin typeface="Calibri" pitchFamily="34" charset="0"/>
              </a:rPr>
              <a:t> κοντά στο χωριό Κέδρος</a:t>
            </a:r>
            <a:r>
              <a:rPr lang="el-GR" sz="2800" dirty="0" smtClean="0">
                <a:latin typeface="Calibri" pitchFamily="34" charset="0"/>
              </a:rPr>
              <a:t>.</a:t>
            </a:r>
            <a:endParaRPr lang="el-GR" sz="28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800" b="1" dirty="0" smtClean="0">
                <a:latin typeface="Calibri" pitchFamily="34" charset="0"/>
              </a:rPr>
              <a:t>Ορχομενός: </a:t>
            </a:r>
            <a:r>
              <a:rPr lang="el-GR" sz="2800" dirty="0" smtClean="0">
                <a:latin typeface="Calibri" pitchFamily="34" charset="0"/>
              </a:rPr>
              <a:t>κοντά στο χωριό Χάρμα</a:t>
            </a:r>
            <a:r>
              <a:rPr lang="el-GR" sz="2800" dirty="0" smtClean="0">
                <a:latin typeface="Calibri" pitchFamily="34" charset="0"/>
              </a:rPr>
              <a:t>.</a:t>
            </a:r>
            <a:endParaRPr lang="el-GR" sz="28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800" b="1" dirty="0" err="1" smtClean="0">
                <a:latin typeface="Calibri" pitchFamily="34" charset="0"/>
              </a:rPr>
              <a:t>Πολίχνα</a:t>
            </a:r>
            <a:r>
              <a:rPr lang="el-GR" sz="2800" b="1" dirty="0" smtClean="0">
                <a:latin typeface="Calibri" pitchFamily="34" charset="0"/>
              </a:rPr>
              <a:t>:</a:t>
            </a:r>
            <a:r>
              <a:rPr lang="el-GR" sz="2800" dirty="0" smtClean="0">
                <a:latin typeface="Calibri" pitchFamily="34" charset="0"/>
              </a:rPr>
              <a:t> κοντά στο χωριό </a:t>
            </a:r>
            <a:r>
              <a:rPr lang="el-GR" sz="2800" dirty="0" err="1" smtClean="0">
                <a:latin typeface="Calibri" pitchFamily="34" charset="0"/>
              </a:rPr>
              <a:t>Μεσενικόλας</a:t>
            </a:r>
            <a:r>
              <a:rPr lang="el-GR" sz="2800" dirty="0" smtClean="0">
                <a:latin typeface="Calibri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800" b="1" dirty="0" err="1" smtClean="0">
                <a:latin typeface="Calibri" pitchFamily="34" charset="0"/>
              </a:rPr>
              <a:t>Σιλάνη</a:t>
            </a:r>
            <a:r>
              <a:rPr lang="el-GR" sz="2800" b="1" dirty="0" smtClean="0">
                <a:latin typeface="Calibri" pitchFamily="34" charset="0"/>
              </a:rPr>
              <a:t> (ή </a:t>
            </a:r>
            <a:r>
              <a:rPr lang="el-GR" sz="2800" b="1" dirty="0" err="1" smtClean="0">
                <a:latin typeface="Calibri" pitchFamily="34" charset="0"/>
              </a:rPr>
              <a:t>Σίλανα</a:t>
            </a:r>
            <a:r>
              <a:rPr lang="el-GR" sz="2800" b="1" dirty="0" smtClean="0">
                <a:latin typeface="Calibri" pitchFamily="34" charset="0"/>
              </a:rPr>
              <a:t>): </a:t>
            </a:r>
            <a:r>
              <a:rPr lang="el-GR" sz="2800" dirty="0" smtClean="0">
                <a:latin typeface="Calibri" pitchFamily="34" charset="0"/>
              </a:rPr>
              <a:t>κοντά στο χωριό Προάστιο.</a:t>
            </a:r>
            <a:endParaRPr lang="el-GR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46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ΜΗΝΟΛΟΓΙΟ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sz="2400" dirty="0" smtClean="0">
                <a:latin typeface="Calibri" pitchFamily="34" charset="0"/>
              </a:rPr>
              <a:t>Κάθε έτος είχε 12 μήνες και 354 ημέρες</a:t>
            </a:r>
            <a:r>
              <a:rPr lang="el-GR" sz="2400" dirty="0" smtClean="0">
                <a:latin typeface="Calibri" pitchFamily="34" charset="0"/>
              </a:rPr>
              <a:t>. </a:t>
            </a:r>
            <a:r>
              <a:rPr lang="el-GR" sz="2400" dirty="0" smtClean="0">
                <a:latin typeface="Calibri" pitchFamily="34" charset="0"/>
              </a:rPr>
              <a:t>Κάθε 3 χρόνια πρόσθεταν 13</a:t>
            </a:r>
            <a:r>
              <a:rPr lang="el-GR" sz="2400" baseline="30000" dirty="0" smtClean="0">
                <a:latin typeface="Calibri" pitchFamily="34" charset="0"/>
              </a:rPr>
              <a:t>ο</a:t>
            </a:r>
            <a:r>
              <a:rPr lang="el-GR" sz="2400" dirty="0" smtClean="0">
                <a:latin typeface="Calibri" pitchFamily="34" charset="0"/>
              </a:rPr>
              <a:t> μήνα (</a:t>
            </a:r>
            <a:r>
              <a:rPr lang="el-GR" sz="2400" b="1" i="1" dirty="0" smtClean="0">
                <a:latin typeface="Calibri" pitchFamily="34" charset="0"/>
              </a:rPr>
              <a:t>Εμβόλιμος</a:t>
            </a:r>
            <a:r>
              <a:rPr lang="el-GR" sz="2400" dirty="0" smtClean="0">
                <a:latin typeface="Calibri" pitchFamily="34" charset="0"/>
              </a:rPr>
              <a:t>), με 30 ημέρες.</a:t>
            </a:r>
            <a:endParaRPr lang="el-GR" sz="2400" dirty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alibri" pitchFamily="34" charset="0"/>
              </a:rPr>
              <a:t>Ονόματα μηνών: </a:t>
            </a:r>
            <a:r>
              <a:rPr lang="el-GR" sz="2400" dirty="0" err="1" smtClean="0">
                <a:latin typeface="Calibri" pitchFamily="34" charset="0"/>
              </a:rPr>
              <a:t>Αρναίος</a:t>
            </a:r>
            <a:r>
              <a:rPr lang="el-GR" sz="2400" dirty="0" smtClean="0">
                <a:latin typeface="Calibri" pitchFamily="34" charset="0"/>
              </a:rPr>
              <a:t> (20 Ιαν.-19 Φεβ.), Θεμίστιος (20 Φεβ.-19 Μαρ.), </a:t>
            </a:r>
            <a:r>
              <a:rPr lang="el-GR" sz="2400" dirty="0" err="1" smtClean="0">
                <a:latin typeface="Calibri" pitchFamily="34" charset="0"/>
              </a:rPr>
              <a:t>Μεγαλάρτιος</a:t>
            </a:r>
            <a:r>
              <a:rPr lang="el-GR" sz="2400" dirty="0" smtClean="0">
                <a:latin typeface="Calibri" pitchFamily="34" charset="0"/>
              </a:rPr>
              <a:t> (20 Μαρ.-19 Απρ.), </a:t>
            </a:r>
            <a:r>
              <a:rPr lang="el-GR" sz="2400" dirty="0" err="1" smtClean="0">
                <a:latin typeface="Calibri" pitchFamily="34" charset="0"/>
              </a:rPr>
              <a:t>Αδρόμιος</a:t>
            </a:r>
            <a:r>
              <a:rPr lang="el-GR" sz="2400" dirty="0" smtClean="0">
                <a:latin typeface="Calibri" pitchFamily="34" charset="0"/>
              </a:rPr>
              <a:t> (20 Απρ.-19 Μαϊ.), </a:t>
            </a:r>
            <a:r>
              <a:rPr lang="el-GR" sz="2400" dirty="0" err="1" smtClean="0">
                <a:latin typeface="Calibri" pitchFamily="34" charset="0"/>
              </a:rPr>
              <a:t>Ομολώιος</a:t>
            </a:r>
            <a:r>
              <a:rPr lang="el-GR" sz="2400" dirty="0" smtClean="0">
                <a:latin typeface="Calibri" pitchFamily="34" charset="0"/>
              </a:rPr>
              <a:t> (20 Μαϊ.-19 Ιουν.), </a:t>
            </a:r>
            <a:r>
              <a:rPr lang="el-GR" sz="2400" dirty="0" err="1" smtClean="0">
                <a:latin typeface="Calibri" pitchFamily="34" charset="0"/>
              </a:rPr>
              <a:t>Ιτώνιος</a:t>
            </a:r>
            <a:r>
              <a:rPr lang="el-GR" sz="2400" dirty="0" smtClean="0">
                <a:latin typeface="Calibri" pitchFamily="34" charset="0"/>
              </a:rPr>
              <a:t> (20 Ιουν.-19 Ιουλ.), </a:t>
            </a:r>
            <a:r>
              <a:rPr lang="el-GR" sz="2400" dirty="0" err="1" smtClean="0">
                <a:latin typeface="Calibri" pitchFamily="34" charset="0"/>
              </a:rPr>
              <a:t>Γενέτιος</a:t>
            </a:r>
            <a:r>
              <a:rPr lang="el-GR" sz="2400" dirty="0" smtClean="0">
                <a:latin typeface="Calibri" pitchFamily="34" charset="0"/>
              </a:rPr>
              <a:t> (20 Ιουλ.-19 Αυγ.), Πύθιος (20 Αυγ.-19 Σεπ.), </a:t>
            </a:r>
            <a:r>
              <a:rPr lang="el-GR" sz="2400" dirty="0" err="1" smtClean="0">
                <a:latin typeface="Calibri" pitchFamily="34" charset="0"/>
              </a:rPr>
              <a:t>Ιπποδρόμιος</a:t>
            </a:r>
            <a:r>
              <a:rPr lang="el-GR" sz="2400" dirty="0" smtClean="0">
                <a:latin typeface="Calibri" pitchFamily="34" charset="0"/>
              </a:rPr>
              <a:t> (20 Σεπ.-19 Οκτ.), Ερμαίος (20 Οκτ.-19 Νοε.), </a:t>
            </a:r>
            <a:r>
              <a:rPr lang="el-GR" sz="2400" dirty="0" err="1" smtClean="0">
                <a:latin typeface="Calibri" pitchFamily="34" charset="0"/>
              </a:rPr>
              <a:t>Φυλλικός</a:t>
            </a:r>
            <a:r>
              <a:rPr lang="el-GR" sz="2400" dirty="0" smtClean="0">
                <a:latin typeface="Calibri" pitchFamily="34" charset="0"/>
              </a:rPr>
              <a:t> (20 Νοε.-19 Δεκ.) και </a:t>
            </a:r>
            <a:r>
              <a:rPr lang="el-GR" sz="2400" dirty="0" err="1" smtClean="0">
                <a:latin typeface="Calibri" pitchFamily="34" charset="0"/>
              </a:rPr>
              <a:t>Λεσχανόριος</a:t>
            </a:r>
            <a:r>
              <a:rPr lang="el-GR" sz="2400" dirty="0" smtClean="0">
                <a:latin typeface="Calibri" pitchFamily="34" charset="0"/>
              </a:rPr>
              <a:t> (20 Δεκ.-19 Ιαν.).</a:t>
            </a:r>
            <a:endParaRPr lang="el-GR" sz="2400" dirty="0">
              <a:latin typeface="Calibri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450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ΠΗΓΕΣ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l-GR" dirty="0" err="1" smtClean="0"/>
              <a:t>Γριβέλλας</a:t>
            </a:r>
            <a:r>
              <a:rPr lang="el-GR" dirty="0" smtClean="0"/>
              <a:t>, Λ., </a:t>
            </a:r>
            <a:r>
              <a:rPr lang="el-GR" dirty="0" err="1" smtClean="0"/>
              <a:t>Καραφύλλης</a:t>
            </a:r>
            <a:r>
              <a:rPr lang="el-GR" dirty="0" smtClean="0"/>
              <a:t>, Ν. &amp; </a:t>
            </a:r>
            <a:r>
              <a:rPr lang="el-GR" dirty="0" err="1" smtClean="0"/>
              <a:t>Μαγόπουλος</a:t>
            </a:r>
            <a:r>
              <a:rPr lang="el-GR" dirty="0" smtClean="0"/>
              <a:t>, Β. </a:t>
            </a:r>
            <a:r>
              <a:rPr lang="el-GR" dirty="0"/>
              <a:t>(</a:t>
            </a:r>
            <a:r>
              <a:rPr lang="el-GR" dirty="0" smtClean="0"/>
              <a:t>2006). Εγχειρίδιο τοπικής ιστορίας (</a:t>
            </a:r>
            <a:r>
              <a:rPr lang="el-GR" dirty="0" err="1" smtClean="0"/>
              <a:t>Έκδ</a:t>
            </a:r>
            <a:r>
              <a:rPr lang="el-GR" dirty="0" smtClean="0"/>
              <a:t>. Β΄). Καρδίτσα: Νομαρχιακή Αυτοδιοίκηση Καρδίτσας. </a:t>
            </a:r>
          </a:p>
          <a:p>
            <a:pPr algn="just">
              <a:lnSpc>
                <a:spcPct val="150000"/>
              </a:lnSpc>
            </a:pPr>
            <a:r>
              <a:rPr lang="el-GR" dirty="0" err="1" smtClean="0"/>
              <a:t>Σιούφας</a:t>
            </a:r>
            <a:r>
              <a:rPr lang="el-GR" dirty="0" smtClean="0"/>
              <a:t>, Δ. </a:t>
            </a:r>
            <a:r>
              <a:rPr lang="el-GR" dirty="0"/>
              <a:t>(</a:t>
            </a:r>
            <a:r>
              <a:rPr lang="el-GR" dirty="0" smtClean="0"/>
              <a:t>2006). Καρδίτσα, γενναία φύτρα. </a:t>
            </a:r>
            <a:r>
              <a:rPr lang="el-GR" dirty="0"/>
              <a:t>Αθήνα: Εκδόσεις </a:t>
            </a:r>
            <a:r>
              <a:rPr lang="el-GR" dirty="0" smtClean="0"/>
              <a:t>Σαββάλας.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7267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sz="2400" b="1" dirty="0">
                <a:latin typeface="Calibri" pitchFamily="34" charset="0"/>
              </a:rPr>
              <a:t>Ευχαριστούμε πολύ για την προσοχή σας!</a:t>
            </a:r>
          </a:p>
          <a:p>
            <a:pPr marL="0" indent="0" algn="ctr">
              <a:buNone/>
            </a:pPr>
            <a:r>
              <a:rPr lang="el-GR" sz="2400" dirty="0">
                <a:latin typeface="Calibri" pitchFamily="34" charset="0"/>
              </a:rPr>
              <a:t>Καπετάνιου Μαρία Ελένη</a:t>
            </a:r>
          </a:p>
          <a:p>
            <a:pPr marL="0" indent="0" algn="ctr">
              <a:buNone/>
            </a:pPr>
            <a:r>
              <a:rPr lang="el-GR" sz="2400" dirty="0" err="1">
                <a:latin typeface="Calibri" pitchFamily="34" charset="0"/>
              </a:rPr>
              <a:t>Τσιχτής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Ευάγγελος</a:t>
            </a:r>
          </a:p>
          <a:p>
            <a:pPr marL="0" indent="0" algn="ctr">
              <a:buNone/>
            </a:pPr>
            <a:endParaRPr lang="el-GR" sz="2400" dirty="0">
              <a:latin typeface="Calibri" pitchFamily="34" charset="0"/>
            </a:endParaRPr>
          </a:p>
          <a:p>
            <a:pPr marL="0" indent="0" algn="ctr">
              <a:buNone/>
            </a:pP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429000"/>
            <a:ext cx="619268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76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190</TotalTime>
  <Words>505</Words>
  <Application>Microsoft Office PowerPoint</Application>
  <PresentationFormat>Προβολή στην οθόνη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Ηλιοστάσιο</vt:lpstr>
      <vt:lpstr>ΕΚΠΑΙΔΕΥΤΙΚΟΣ ΟΜΙΛΟΣ  ΤΟΠΙΚΗΣ ΙΣΤΟΡΙΑΣ</vt:lpstr>
      <vt:lpstr>«ΚΟΙΝΟ ΤΩΝ ΘΕΣΣΑΛΩΝ»</vt:lpstr>
      <vt:lpstr>ΔΙΟΙΚΗΣΗ ΤΟΥ «ΚΟΙΝΟΥ»</vt:lpstr>
      <vt:lpstr>ΘΕΣΣΑΛΙΩΤΙΔΑ</vt:lpstr>
      <vt:lpstr>ΓΝΩΣΤΟΙ ΑΡΧΑΙΟΙ ΟΙΚΙΣΜΟΙ (1/2)</vt:lpstr>
      <vt:lpstr>ΓΝΩΣΤΟΙ ΑΡΧΑΙΟΙ ΟΙΚΙΣΜΟΙ (2/2)</vt:lpstr>
      <vt:lpstr>ΜΗΝΟΛΟΓΙΟ</vt:lpstr>
      <vt:lpstr>ΠΗΓΕΣ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vagelis</dc:creator>
  <cp:lastModifiedBy>vagelis</cp:lastModifiedBy>
  <cp:revision>28</cp:revision>
  <dcterms:created xsi:type="dcterms:W3CDTF">2024-10-05T10:18:25Z</dcterms:created>
  <dcterms:modified xsi:type="dcterms:W3CDTF">2024-11-27T17:49:51Z</dcterms:modified>
</cp:coreProperties>
</file>