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sldIdLst>
    <p:sldId id="256" r:id="rId2"/>
    <p:sldId id="279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77" r:id="rId11"/>
    <p:sldId id="278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Τίτλο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16" name="Θέση ημερομηνίας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49F3-0D3E-46FE-BC6E-8760DF2E0DE9}" type="datetimeFigureOut">
              <a:rPr lang="el-GR" smtClean="0"/>
              <a:t>10/12/2024</a:t>
            </a:fld>
            <a:endParaRPr lang="el-GR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Θέση αριθμού διαφάνειας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CDE4341-4ABB-413B-92A9-2C2DAAFCFCD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49F3-0D3E-46FE-BC6E-8760DF2E0DE9}" type="datetimeFigureOut">
              <a:rPr lang="el-GR" smtClean="0"/>
              <a:t>10/12/2024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E4341-4ABB-413B-92A9-2C2DAAFCFCD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49F3-0D3E-46FE-BC6E-8760DF2E0DE9}" type="datetimeFigureOut">
              <a:rPr lang="el-GR" smtClean="0"/>
              <a:t>10/12/2024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E4341-4ABB-413B-92A9-2C2DAAFCFCD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Τίτλο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7" name="Θέση περιεχομένου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Θέση ημερομηνίας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49F3-0D3E-46FE-BC6E-8760DF2E0DE9}" type="datetimeFigureOut">
              <a:rPr lang="el-GR" smtClean="0"/>
              <a:t>10/12/2024</a:t>
            </a:fld>
            <a:endParaRPr lang="el-GR"/>
          </a:p>
        </p:txBody>
      </p:sp>
      <p:sp>
        <p:nvSpPr>
          <p:cNvPr id="19" name="Θέση υποσέλιδου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Θέση αριθμού διαφάνειας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CDE4341-4ABB-413B-92A9-2C2DAAFCFCD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Θέση κειμένου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9" name="Θέση ημερομηνίας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49F3-0D3E-46FE-BC6E-8760DF2E0DE9}" type="datetimeFigureOut">
              <a:rPr lang="el-GR" smtClean="0"/>
              <a:t>10/12/2024</a:t>
            </a:fld>
            <a:endParaRPr lang="el-GR"/>
          </a:p>
        </p:txBody>
      </p:sp>
      <p:sp>
        <p:nvSpPr>
          <p:cNvPr id="11" name="Θέση υποσέλιδου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Θέση αριθμού διαφάνειας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E4341-4ABB-413B-92A9-2C2DAAFCFCDB}" type="slidenum">
              <a:rPr lang="el-GR" smtClean="0"/>
              <a:t>‹#›</a:t>
            </a:fld>
            <a:endParaRPr lang="el-GR"/>
          </a:p>
        </p:txBody>
      </p:sp>
      <p:sp>
        <p:nvSpPr>
          <p:cNvPr id="8" name="Τίτλο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Τίτλο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4" name="Θέση περιεχομένου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Θέση ημερομηνίας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49F3-0D3E-46FE-BC6E-8760DF2E0DE9}" type="datetimeFigureOut">
              <a:rPr lang="el-GR" smtClean="0"/>
              <a:t>10/12/2024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Θέση αριθμού διαφάνειας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E4341-4ABB-413B-92A9-2C2DAAFCFCD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Τίτλο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25" name="Θέση κειμένου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Θέση περιεχομένου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Θέση ημερομηνίας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49F3-0D3E-46FE-BC6E-8760DF2E0DE9}" type="datetimeFigureOut">
              <a:rPr lang="el-GR" smtClean="0"/>
              <a:t>10/12/2024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CDE4341-4ABB-413B-92A9-2C2DAAFCFCDB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Ευθεία γραμμή σύνδεσης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Τίτλο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2" name="Θέση ημερομηνίας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49F3-0D3E-46FE-BC6E-8760DF2E0DE9}" type="datetimeFigureOut">
              <a:rPr lang="el-GR" smtClean="0"/>
              <a:t>10/12/2024</a:t>
            </a:fld>
            <a:endParaRPr lang="el-GR"/>
          </a:p>
        </p:txBody>
      </p:sp>
      <p:sp>
        <p:nvSpPr>
          <p:cNvPr id="21" name="Θέση υποσέλιδου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E4341-4ABB-413B-92A9-2C2DAAFCFCD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49F3-0D3E-46FE-BC6E-8760DF2E0DE9}" type="datetimeFigureOut">
              <a:rPr lang="el-GR" smtClean="0"/>
              <a:t>10/12/2024</a:t>
            </a:fld>
            <a:endParaRPr lang="el-GR"/>
          </a:p>
        </p:txBody>
      </p:sp>
      <p:sp>
        <p:nvSpPr>
          <p:cNvPr id="24" name="Θέση υποσέλιδου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E4341-4ABB-413B-92A9-2C2DAAFCFCD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Τίτλο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6" name="Θέση κειμένου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4" name="Θέση περιεχομένου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Θέση ημερομηνίας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49F3-0D3E-46FE-BC6E-8760DF2E0DE9}" type="datetimeFigureOut">
              <a:rPr lang="el-GR" smtClean="0"/>
              <a:t>10/12/2024</a:t>
            </a:fld>
            <a:endParaRPr lang="el-GR"/>
          </a:p>
        </p:txBody>
      </p:sp>
      <p:sp>
        <p:nvSpPr>
          <p:cNvPr id="29" name="Θέση υποσέλιδου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E4341-4ABB-413B-92A9-2C2DAAFCFCD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Θέση εικόνας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49F3-0D3E-46FE-BC6E-8760DF2E0DE9}" type="datetimeFigureOut">
              <a:rPr lang="el-GR" smtClean="0"/>
              <a:t>10/12/2024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Θέση αριθμού διαφάνειας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E4341-4ABB-413B-92A9-2C2DAAFCFCDB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Τίτλο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6" name="Θέση κειμένου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Θέση κειμένου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Θέση ημερομηνίας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F9349F3-0D3E-46FE-BC6E-8760DF2E0DE9}" type="datetimeFigureOut">
              <a:rPr lang="el-GR" smtClean="0"/>
              <a:t>10/12/2024</a:t>
            </a:fld>
            <a:endParaRPr lang="el-GR"/>
          </a:p>
        </p:txBody>
      </p:sp>
      <p:sp>
        <p:nvSpPr>
          <p:cNvPr id="28" name="Θέση υποσέλιδου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CDE4341-4ABB-413B-92A9-2C2DAAFCFCDB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Θέση τίτλου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Ευθεία γραμμή σύνδεσης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827584" y="1916832"/>
            <a:ext cx="7992888" cy="2304256"/>
          </a:xfrm>
        </p:spPr>
        <p:txBody>
          <a:bodyPr>
            <a:normAutofit fontScale="90000"/>
          </a:bodyPr>
          <a:lstStyle/>
          <a:p>
            <a:pPr algn="ctr"/>
            <a:r>
              <a:rPr lang="el-GR" u="sng" dirty="0" smtClean="0">
                <a:latin typeface="Calibri" pitchFamily="34" charset="0"/>
              </a:rPr>
              <a:t>ΕΚΠΑΙΔΕΥΤΙΚΟΣ ΟΜΙΛΟΣ ΤΟΠΙΚΗΣ ΙΣΤΟΡΙΑΣ</a:t>
            </a:r>
            <a:br>
              <a:rPr lang="el-GR" u="sng" dirty="0" smtClean="0">
                <a:latin typeface="Calibri" pitchFamily="34" charset="0"/>
              </a:rPr>
            </a:br>
            <a:r>
              <a:rPr lang="el-GR" u="sng" dirty="0" smtClean="0">
                <a:latin typeface="Calibri" pitchFamily="34" charset="0"/>
              </a:rPr>
              <a:t/>
            </a:r>
            <a:br>
              <a:rPr lang="el-GR" u="sng" dirty="0" smtClean="0">
                <a:latin typeface="Calibri" pitchFamily="34" charset="0"/>
              </a:rPr>
            </a:br>
            <a:r>
              <a:rPr lang="el-GR" b="1" i="1" dirty="0" err="1" smtClean="0">
                <a:latin typeface="Calibri" pitchFamily="34" charset="0"/>
              </a:rPr>
              <a:t>αρχαιολογικοι</a:t>
            </a:r>
            <a:r>
              <a:rPr lang="el-GR" b="1" i="1" dirty="0" smtClean="0">
                <a:latin typeface="Calibri" pitchFamily="34" charset="0"/>
              </a:rPr>
              <a:t> </a:t>
            </a:r>
            <a:r>
              <a:rPr lang="el-GR" b="1" i="1" dirty="0" err="1" smtClean="0">
                <a:latin typeface="Calibri" pitchFamily="34" charset="0"/>
              </a:rPr>
              <a:t>χωροι</a:t>
            </a:r>
            <a:r>
              <a:rPr lang="el-GR" b="1" i="1" dirty="0" smtClean="0">
                <a:latin typeface="Calibri" pitchFamily="34" charset="0"/>
              </a:rPr>
              <a:t> στον δ. </a:t>
            </a:r>
            <a:r>
              <a:rPr lang="el-GR" b="1" i="1" dirty="0" err="1" smtClean="0">
                <a:latin typeface="Calibri" pitchFamily="34" charset="0"/>
              </a:rPr>
              <a:t>κΑΡΔΙΤΣΑΣ</a:t>
            </a:r>
            <a:endParaRPr lang="el-GR" b="1" i="1" dirty="0">
              <a:latin typeface="Calibri" pitchFamily="34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907705" y="4293096"/>
            <a:ext cx="6135464" cy="151216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l-GR" b="1" dirty="0" smtClean="0">
                <a:latin typeface="Calibri" pitchFamily="34" charset="0"/>
              </a:rPr>
              <a:t>ΚΑΠΕΤΑΝΙΟΥ ΜΑΡΙΑ ΕΛΕΝΗ</a:t>
            </a:r>
          </a:p>
          <a:p>
            <a:pPr algn="ctr"/>
            <a:r>
              <a:rPr lang="el-GR" b="1" dirty="0" smtClean="0">
                <a:latin typeface="Calibri" pitchFamily="34" charset="0"/>
              </a:rPr>
              <a:t>ΤΣΙΧΤΗΣ ΕΥΑΓΓΕΛΟΣ</a:t>
            </a:r>
          </a:p>
          <a:p>
            <a:pPr algn="ctr"/>
            <a:endParaRPr lang="el-GR" b="1" dirty="0" smtClean="0">
              <a:latin typeface="Calibri" pitchFamily="34" charset="0"/>
            </a:endParaRPr>
          </a:p>
          <a:p>
            <a:pPr algn="ctr"/>
            <a:r>
              <a:rPr lang="el-GR" b="1" dirty="0" smtClean="0">
                <a:latin typeface="Calibri" pitchFamily="34" charset="0"/>
              </a:rPr>
              <a:t>ΚΑΡΔΙΤΣΑ, ΔΕΚΕΜΒΡΙΟΣ 2024</a:t>
            </a:r>
            <a:endParaRPr lang="el-GR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27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latin typeface="Calibri" pitchFamily="34" charset="0"/>
              </a:rPr>
              <a:t>ΠΗΓΕΣ 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l-GR" dirty="0" smtClean="0">
                <a:latin typeface="Calibri" pitchFamily="34" charset="0"/>
              </a:rPr>
              <a:t>* </a:t>
            </a:r>
            <a:r>
              <a:rPr lang="el-GR" sz="3100" dirty="0" err="1" smtClean="0">
                <a:latin typeface="Calibri" pitchFamily="34" charset="0"/>
              </a:rPr>
              <a:t>Γριβέλλας</a:t>
            </a:r>
            <a:r>
              <a:rPr lang="el-GR" sz="3100" dirty="0">
                <a:latin typeface="Calibri" pitchFamily="34" charset="0"/>
              </a:rPr>
              <a:t>, Λ., </a:t>
            </a:r>
            <a:r>
              <a:rPr lang="el-GR" sz="3100" dirty="0" err="1">
                <a:latin typeface="Calibri" pitchFamily="34" charset="0"/>
              </a:rPr>
              <a:t>Καραφύλλης</a:t>
            </a:r>
            <a:r>
              <a:rPr lang="el-GR" sz="3100" dirty="0">
                <a:latin typeface="Calibri" pitchFamily="34" charset="0"/>
              </a:rPr>
              <a:t>, Ν. &amp; </a:t>
            </a:r>
            <a:r>
              <a:rPr lang="el-GR" sz="3100" dirty="0" err="1">
                <a:latin typeface="Calibri" pitchFamily="34" charset="0"/>
              </a:rPr>
              <a:t>Μαγόπουλος</a:t>
            </a:r>
            <a:r>
              <a:rPr lang="el-GR" sz="3100" dirty="0">
                <a:latin typeface="Calibri" pitchFamily="34" charset="0"/>
              </a:rPr>
              <a:t>, Β. (2006). </a:t>
            </a:r>
            <a:r>
              <a:rPr lang="el-GR" sz="3100" i="1" dirty="0">
                <a:latin typeface="Calibri" pitchFamily="34" charset="0"/>
              </a:rPr>
              <a:t>Εγχειρίδιο τοπικής ιστορίας </a:t>
            </a:r>
            <a:r>
              <a:rPr lang="el-GR" sz="3100" dirty="0">
                <a:latin typeface="Calibri" pitchFamily="34" charset="0"/>
              </a:rPr>
              <a:t>(</a:t>
            </a:r>
            <a:r>
              <a:rPr lang="el-GR" sz="3100" dirty="0" err="1">
                <a:latin typeface="Calibri" pitchFamily="34" charset="0"/>
              </a:rPr>
              <a:t>Έκδ</a:t>
            </a:r>
            <a:r>
              <a:rPr lang="el-GR" sz="3100" dirty="0">
                <a:latin typeface="Calibri" pitchFamily="34" charset="0"/>
              </a:rPr>
              <a:t>. Β΄). Καρδίτσα: Νομαρχιακή Αυτοδιοίκηση Καρδίτσας. </a:t>
            </a:r>
            <a:endParaRPr lang="el-GR" sz="3100" dirty="0" smtClean="0">
              <a:latin typeface="Calibri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3100" dirty="0" smtClean="0">
                <a:latin typeface="Calibri" pitchFamily="34" charset="0"/>
              </a:rPr>
              <a:t>* Τσαγκαράκη, Ε. (</a:t>
            </a:r>
            <a:r>
              <a:rPr lang="el-GR" sz="3100" dirty="0" err="1" smtClean="0">
                <a:latin typeface="Calibri" pitchFamily="34" charset="0"/>
              </a:rPr>
              <a:t>επιμ</a:t>
            </a:r>
            <a:r>
              <a:rPr lang="el-GR" sz="3100" dirty="0" smtClean="0">
                <a:latin typeface="Calibri" pitchFamily="34" charset="0"/>
              </a:rPr>
              <a:t>.) (2007). </a:t>
            </a:r>
            <a:r>
              <a:rPr lang="el-GR" sz="3100" i="1" dirty="0" smtClean="0">
                <a:latin typeface="Calibri" pitchFamily="34" charset="0"/>
              </a:rPr>
              <a:t>Οδοιπορικό στα μνημεία του </a:t>
            </a:r>
            <a:r>
              <a:rPr lang="el-GR" sz="3100" i="1" dirty="0">
                <a:latin typeface="Calibri" pitchFamily="34" charset="0"/>
              </a:rPr>
              <a:t>ν</a:t>
            </a:r>
            <a:r>
              <a:rPr lang="el-GR" sz="3100" i="1" dirty="0" smtClean="0">
                <a:latin typeface="Calibri" pitchFamily="34" charset="0"/>
              </a:rPr>
              <a:t>ομού Καρδίτσας</a:t>
            </a:r>
            <a:r>
              <a:rPr lang="el-GR" sz="3100" i="1" dirty="0">
                <a:latin typeface="Calibri" pitchFamily="34" charset="0"/>
              </a:rPr>
              <a:t>. </a:t>
            </a:r>
            <a:r>
              <a:rPr lang="el-GR" sz="3100" dirty="0">
                <a:latin typeface="Calibri" pitchFamily="34" charset="0"/>
              </a:rPr>
              <a:t>Καρδίτσα: Νομαρχιακή Αυτοδιοίκηση Καρδίτσας</a:t>
            </a:r>
            <a:r>
              <a:rPr lang="el-GR" sz="3100" dirty="0" smtClean="0">
                <a:latin typeface="Calibri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3100" dirty="0" smtClean="0">
                <a:latin typeface="Calibri" pitchFamily="34" charset="0"/>
              </a:rPr>
              <a:t>* odysseus.culture.gr</a:t>
            </a:r>
            <a:r>
              <a:rPr lang="el-GR" sz="3100" dirty="0" smtClean="0">
                <a:latin typeface="Calibri" pitchFamily="34" charset="0"/>
              </a:rPr>
              <a:t>.</a:t>
            </a:r>
            <a:endParaRPr lang="en-US" sz="3100" dirty="0" smtClean="0">
              <a:latin typeface="Calibri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3100" dirty="0" smtClean="0">
                <a:latin typeface="Calibri" pitchFamily="34" charset="0"/>
              </a:rPr>
              <a:t>* https</a:t>
            </a:r>
            <a:r>
              <a:rPr lang="en-US" sz="3100" dirty="0">
                <a:latin typeface="Calibri" pitchFamily="34" charset="0"/>
              </a:rPr>
              <a:t>://</a:t>
            </a:r>
            <a:r>
              <a:rPr lang="en-US" sz="3100" dirty="0" smtClean="0">
                <a:latin typeface="Calibri" pitchFamily="34" charset="0"/>
              </a:rPr>
              <a:t>dimoskarditsas.gov.gr</a:t>
            </a:r>
            <a:endParaRPr lang="el-GR" sz="3100" dirty="0" smtClean="0">
              <a:latin typeface="Calibri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l-GR" dirty="0">
              <a:latin typeface="Calibri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l-GR" dirty="0">
              <a:latin typeface="Calibri" pitchFamily="34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26995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l-GR" sz="2400" dirty="0">
              <a:latin typeface="Calibri" pitchFamily="34" charset="0"/>
            </a:endParaRPr>
          </a:p>
        </p:txBody>
      </p:sp>
      <p:sp>
        <p:nvSpPr>
          <p:cNvPr id="10" name="Θέση κειμένου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2400" b="1" dirty="0" smtClean="0">
              <a:latin typeface="Calibri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l-GR" sz="2400" b="1" dirty="0" smtClean="0">
                <a:latin typeface="Calibri" pitchFamily="34" charset="0"/>
              </a:rPr>
              <a:t>ΕΥΧΑΡΙΣΤΟΥΜΕ </a:t>
            </a:r>
            <a:r>
              <a:rPr lang="el-GR" sz="2400" b="1" dirty="0">
                <a:latin typeface="Calibri" pitchFamily="34" charset="0"/>
              </a:rPr>
              <a:t>ΠΟΛΥ ΓΙΑ ΤΗΝ ΠΡΟΣΟΧΗ ΣΑΣ!</a:t>
            </a:r>
            <a:br>
              <a:rPr lang="el-GR" sz="2400" b="1" dirty="0">
                <a:latin typeface="Calibri" pitchFamily="34" charset="0"/>
              </a:rPr>
            </a:br>
            <a:r>
              <a:rPr lang="el-GR" sz="2400" dirty="0" smtClean="0">
                <a:latin typeface="Calibri" pitchFamily="34" charset="0"/>
              </a:rPr>
              <a:t>Καπετάνιου Μαρία Ελένη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l-GR" sz="2400" dirty="0" err="1" smtClean="0">
                <a:latin typeface="Calibri" pitchFamily="34" charset="0"/>
              </a:rPr>
              <a:t>Τσιχτής</a:t>
            </a:r>
            <a:r>
              <a:rPr lang="el-GR" sz="2400" dirty="0" smtClean="0">
                <a:latin typeface="Calibri" pitchFamily="34" charset="0"/>
              </a:rPr>
              <a:t> Ευάγγελος</a:t>
            </a:r>
            <a:endParaRPr lang="en-US" sz="2400" dirty="0" smtClean="0">
              <a:latin typeface="Calibri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l-GR" sz="2400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el-GR" sz="2400" dirty="0"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933056"/>
            <a:ext cx="4176464" cy="2058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57587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latin typeface="Calibri" pitchFamily="34" charset="0"/>
              </a:rPr>
              <a:t>ΜΗΤΡΟΠΟΛΗ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5" name="Θέση περιεχομένου 4"/>
          <p:cNvSpPr>
            <a:spLocks noGrp="1"/>
          </p:cNvSpPr>
          <p:nvPr>
            <p:ph sz="half" idx="1"/>
          </p:nvPr>
        </p:nvSpPr>
        <p:spPr>
          <a:xfrm>
            <a:off x="304800" y="1268760"/>
            <a:ext cx="5203304" cy="5055840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l-GR" sz="3500" dirty="0" smtClean="0">
                <a:latin typeface="Calibri" pitchFamily="34" charset="0"/>
              </a:rPr>
              <a:t>Η αρχαία πόλη δημιουργήθηκε τον 4</a:t>
            </a:r>
            <a:r>
              <a:rPr lang="el-GR" sz="3500" baseline="30000" dirty="0" smtClean="0">
                <a:latin typeface="Calibri" pitchFamily="34" charset="0"/>
              </a:rPr>
              <a:t>ο</a:t>
            </a:r>
            <a:r>
              <a:rPr lang="el-GR" sz="3500" dirty="0" smtClean="0">
                <a:latin typeface="Calibri" pitchFamily="34" charset="0"/>
              </a:rPr>
              <a:t> αι. </a:t>
            </a:r>
            <a:r>
              <a:rPr lang="el-GR" sz="3500" dirty="0" err="1" smtClean="0">
                <a:latin typeface="Calibri" pitchFamily="34" charset="0"/>
              </a:rPr>
              <a:t>π.Χ</a:t>
            </a:r>
            <a:r>
              <a:rPr lang="el-GR" sz="3500" dirty="0" err="1" smtClean="0">
                <a:latin typeface="Calibri" pitchFamily="34" charset="0"/>
              </a:rPr>
              <a:t>.</a:t>
            </a:r>
            <a:r>
              <a:rPr lang="en-US" sz="3500" dirty="0" smtClean="0">
                <a:latin typeface="Calibri" pitchFamily="34" charset="0"/>
              </a:rPr>
              <a:t>, </a:t>
            </a:r>
            <a:r>
              <a:rPr lang="el-GR" sz="3500" dirty="0" smtClean="0">
                <a:latin typeface="Calibri" pitchFamily="34" charset="0"/>
              </a:rPr>
              <a:t>στο κέντρο της υπήρχε ιερό της </a:t>
            </a:r>
            <a:r>
              <a:rPr lang="el-GR" sz="3500" b="1" dirty="0" smtClean="0">
                <a:latin typeface="Calibri" pitchFamily="34" charset="0"/>
              </a:rPr>
              <a:t>Αφροδίτης.</a:t>
            </a:r>
            <a:r>
              <a:rPr lang="el-GR" sz="3500" dirty="0" smtClean="0">
                <a:latin typeface="Calibri" pitchFamily="34" charset="0"/>
              </a:rPr>
              <a:t> </a:t>
            </a:r>
            <a:endParaRPr lang="el-GR" sz="3500" dirty="0" smtClean="0">
              <a:latin typeface="Calibri" pitchFamily="34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el-GR" sz="3500" dirty="0" smtClean="0">
                <a:latin typeface="Calibri" pitchFamily="34" charset="0"/>
              </a:rPr>
              <a:t>Έχει αναγνωριστεί ως αρχαιολογικός χώρος από το 1964</a:t>
            </a:r>
            <a:r>
              <a:rPr lang="en-US" sz="3500" dirty="0" smtClean="0">
                <a:latin typeface="Calibri" pitchFamily="34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el-GR" sz="3500" dirty="0" smtClean="0">
                <a:latin typeface="Calibri" pitchFamily="34" charset="0"/>
              </a:rPr>
              <a:t>Αρχαιολογική σκαπάνη αποκάλυψε δυο ρωμαϊκά </a:t>
            </a:r>
            <a:r>
              <a:rPr lang="el-GR" sz="3500" dirty="0" err="1" smtClean="0">
                <a:latin typeface="Calibri" pitchFamily="34" charset="0"/>
              </a:rPr>
              <a:t>λουτρά∙</a:t>
            </a:r>
            <a:r>
              <a:rPr lang="el-GR" sz="3500" dirty="0" smtClean="0">
                <a:latin typeface="Calibri" pitchFamily="34" charset="0"/>
              </a:rPr>
              <a:t> στο ένα υπάρχει ψηφιδωτό που απεικονίζει την αρπαγή της Ευρώπης από τον Δία.</a:t>
            </a:r>
            <a:endParaRPr lang="en-US" sz="3500" dirty="0" smtClean="0">
              <a:latin typeface="Calibri" pitchFamily="34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el-GR" sz="3500" dirty="0" smtClean="0">
                <a:latin typeface="Calibri" pitchFamily="34" charset="0"/>
              </a:rPr>
              <a:t>Επίσης, βρέθηκαν οικιστικά λείψανα από την Κλασική και τη Ρωμαϊκή εποχή.</a:t>
            </a:r>
            <a:endParaRPr lang="en-US" sz="3500" dirty="0" smtClean="0">
              <a:latin typeface="Calibri" pitchFamily="34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el-GR" sz="3500" dirty="0" smtClean="0">
                <a:latin typeface="Calibri" pitchFamily="34" charset="0"/>
              </a:rPr>
              <a:t>Υπήρξε </a:t>
            </a:r>
            <a:r>
              <a:rPr lang="el-GR" sz="3500" dirty="0">
                <a:latin typeface="Calibri" pitchFamily="34" charset="0"/>
              </a:rPr>
              <a:t>κέντρο </a:t>
            </a:r>
            <a:r>
              <a:rPr lang="el-GR" sz="3500" dirty="0" smtClean="0">
                <a:latin typeface="Calibri" pitchFamily="34" charset="0"/>
              </a:rPr>
              <a:t>αγγειοπλαστικής, καθώς βρέθηκαν πολλοί κεραμικοί κλίβανοι. </a:t>
            </a:r>
            <a:endParaRPr lang="en-US" sz="3500" dirty="0" smtClean="0">
              <a:latin typeface="Calibri" pitchFamily="34" charset="0"/>
            </a:endParaRP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7" name="Θέση περιεχομένου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988840"/>
            <a:ext cx="2808312" cy="3600400"/>
          </a:xfrm>
        </p:spPr>
      </p:pic>
    </p:spTree>
    <p:extLst>
      <p:ext uri="{BB962C8B-B14F-4D97-AF65-F5344CB8AC3E}">
        <p14:creationId xmlns:p14="http://schemas.microsoft.com/office/powerpoint/2010/main" val="152124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b="1" dirty="0" smtClean="0">
                <a:effectLst/>
                <a:latin typeface="Calibri" pitchFamily="34" charset="0"/>
              </a:rPr>
              <a:t>ΑΡΧΑΪΚΟΣ ΝΑΟΣ ΤΟΥ ΑΠΟΛΛΩΝΑ</a:t>
            </a:r>
            <a:r>
              <a:rPr lang="el-GR" sz="3600" b="1" dirty="0" smtClean="0">
                <a:effectLst/>
                <a:latin typeface="Calibri" pitchFamily="34" charset="0"/>
              </a:rPr>
              <a:t> </a:t>
            </a:r>
            <a:endParaRPr lang="el-GR" sz="3600" b="1" dirty="0">
              <a:effectLst/>
              <a:latin typeface="Calibri" pitchFamily="34" charset="0"/>
            </a:endParaRPr>
          </a:p>
        </p:txBody>
      </p:sp>
      <p:sp>
        <p:nvSpPr>
          <p:cNvPr id="6" name="Θέση περιεχομένου 5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483224" cy="4724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l-GR" sz="2400" dirty="0" smtClean="0">
                <a:latin typeface="Calibri" pitchFamily="34" charset="0"/>
              </a:rPr>
              <a:t>Βρίσκεται στο χωριό Μοσχάτο, κοντά στη Μητρόπολη και δίπλα στον ποταμό </a:t>
            </a:r>
            <a:r>
              <a:rPr lang="el-GR" sz="2400" dirty="0" smtClean="0">
                <a:latin typeface="Calibri" pitchFamily="34" charset="0"/>
              </a:rPr>
              <a:t>Γαβριά</a:t>
            </a:r>
            <a:r>
              <a:rPr lang="el-GR" sz="2400" dirty="0" smtClean="0">
                <a:latin typeface="Calibri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l-GR" sz="2400" dirty="0" smtClean="0">
                <a:latin typeface="Calibri" pitchFamily="34" charset="0"/>
              </a:rPr>
              <a:t>Χρονολογείται </a:t>
            </a:r>
            <a:r>
              <a:rPr lang="el-GR" sz="2400" dirty="0">
                <a:latin typeface="Calibri" pitchFamily="34" charset="0"/>
              </a:rPr>
              <a:t>πριν τα μέσα του 6</a:t>
            </a:r>
            <a:r>
              <a:rPr lang="el-GR" sz="2400" baseline="30000" dirty="0">
                <a:latin typeface="Calibri" pitchFamily="34" charset="0"/>
              </a:rPr>
              <a:t>ου</a:t>
            </a:r>
            <a:r>
              <a:rPr lang="el-GR" sz="2400" dirty="0">
                <a:latin typeface="Calibri" pitchFamily="34" charset="0"/>
              </a:rPr>
              <a:t> αι. </a:t>
            </a:r>
            <a:r>
              <a:rPr lang="el-GR" sz="2400" dirty="0" err="1">
                <a:latin typeface="Calibri" pitchFamily="34" charset="0"/>
              </a:rPr>
              <a:t>π.Χ.</a:t>
            </a:r>
            <a:r>
              <a:rPr lang="el-GR" sz="2400" dirty="0">
                <a:latin typeface="Calibri" pitchFamily="34" charset="0"/>
              </a:rPr>
              <a:t>. </a:t>
            </a:r>
            <a:endParaRPr lang="el-GR" sz="24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2400" dirty="0" smtClean="0">
                <a:latin typeface="Calibri" pitchFamily="34" charset="0"/>
              </a:rPr>
              <a:t>Περίπτερος </a:t>
            </a:r>
            <a:r>
              <a:rPr lang="el-GR" sz="2400" dirty="0" smtClean="0">
                <a:latin typeface="Calibri" pitchFamily="34" charset="0"/>
              </a:rPr>
              <a:t>δωρικός ναός, με διαστάσεις 31μ. (11 κίονες) Χ 13,75μ. (5 κίονες).</a:t>
            </a:r>
          </a:p>
          <a:p>
            <a:pPr>
              <a:lnSpc>
                <a:spcPct val="150000"/>
              </a:lnSpc>
            </a:pPr>
            <a:r>
              <a:rPr lang="el-GR" sz="2400" dirty="0" smtClean="0">
                <a:latin typeface="Calibri" pitchFamily="34" charset="0"/>
              </a:rPr>
              <a:t>Η </a:t>
            </a:r>
            <a:r>
              <a:rPr lang="el-GR" sz="2400" dirty="0">
                <a:latin typeface="Calibri" pitchFamily="34" charset="0"/>
              </a:rPr>
              <a:t>ανασκαφή διήρκησε από το 1994 μέχρι το 1997.</a:t>
            </a:r>
          </a:p>
          <a:p>
            <a:pPr>
              <a:lnSpc>
                <a:spcPct val="150000"/>
              </a:lnSpc>
            </a:pPr>
            <a:endParaRPr lang="el-GR" sz="24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el-GR" sz="2400" dirty="0">
              <a:latin typeface="Calibri" pitchFamily="34" charset="0"/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844824"/>
            <a:ext cx="4343400" cy="4032448"/>
          </a:xfrm>
        </p:spPr>
      </p:pic>
    </p:spTree>
    <p:extLst>
      <p:ext uri="{BB962C8B-B14F-4D97-AF65-F5344CB8AC3E}">
        <p14:creationId xmlns:p14="http://schemas.microsoft.com/office/powerpoint/2010/main" val="2138022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b="1" dirty="0" smtClean="0">
                <a:effectLst/>
                <a:latin typeface="Calibri" pitchFamily="34" charset="0"/>
              </a:rPr>
              <a:t>ΕΥΡΗΜΑΤΑ στον </a:t>
            </a:r>
            <a:r>
              <a:rPr lang="el-GR" sz="3200" b="1" dirty="0" err="1" smtClean="0">
                <a:effectLst/>
                <a:latin typeface="Calibri" pitchFamily="34" charset="0"/>
              </a:rPr>
              <a:t>ναο</a:t>
            </a:r>
            <a:endParaRPr lang="el-GR" sz="3200" b="1" dirty="0">
              <a:effectLst/>
              <a:latin typeface="Calibri" pitchFamily="34" charset="0"/>
            </a:endParaRP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304800" y="1484784"/>
            <a:ext cx="4411216" cy="4839816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2400" dirty="0" smtClean="0">
                <a:latin typeface="Calibri" pitchFamily="34" charset="0"/>
              </a:rPr>
              <a:t>Καλοδιατηρημένο ακέραιο χάλκινο άγαλμα οπλίτη (ύψους 0,82μ.). Χρησιμοποιούνταν για τη λατρεία του θεού Απόλλωνα. Στα χέρια του κρατούσε μάλλον δόρυ και δάφνη.</a:t>
            </a:r>
          </a:p>
          <a:p>
            <a:pPr algn="just"/>
            <a:r>
              <a:rPr lang="el-GR" sz="2400" dirty="0" smtClean="0">
                <a:latin typeface="Calibri" pitchFamily="34" charset="0"/>
              </a:rPr>
              <a:t>Βρέθηκαν αρκετά πήλινα αγγεία, ειδώλια, πήλινο κιβώτιο, αγγεία θυσιών &amp; τμήματα χάλκινου αγάλματος.</a:t>
            </a:r>
          </a:p>
          <a:p>
            <a:pPr algn="just"/>
            <a:r>
              <a:rPr lang="el-GR" sz="2400" dirty="0" smtClean="0">
                <a:latin typeface="Calibri" pitchFamily="34" charset="0"/>
              </a:rPr>
              <a:t>Ο ναός καταστράφηκε από πυρκαγιά τον 2</a:t>
            </a:r>
            <a:r>
              <a:rPr lang="el-GR" sz="2400" baseline="30000" dirty="0" smtClean="0">
                <a:latin typeface="Calibri" pitchFamily="34" charset="0"/>
              </a:rPr>
              <a:t>ο</a:t>
            </a:r>
            <a:r>
              <a:rPr lang="el-GR" sz="2400" dirty="0" smtClean="0">
                <a:latin typeface="Calibri" pitchFamily="34" charset="0"/>
              </a:rPr>
              <a:t> αι. </a:t>
            </a:r>
            <a:r>
              <a:rPr lang="el-GR" sz="2400" dirty="0" err="1" smtClean="0">
                <a:latin typeface="Calibri" pitchFamily="34" charset="0"/>
              </a:rPr>
              <a:t>π.Χ.</a:t>
            </a:r>
            <a:r>
              <a:rPr lang="el-GR" sz="2400" dirty="0" smtClean="0">
                <a:latin typeface="Calibri" pitchFamily="34" charset="0"/>
              </a:rPr>
              <a:t>.</a:t>
            </a:r>
          </a:p>
        </p:txBody>
      </p:sp>
      <p:pic>
        <p:nvPicPr>
          <p:cNvPr id="6" name="Θέση περιεχομένου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916832"/>
            <a:ext cx="3672408" cy="3960440"/>
          </a:xfrm>
        </p:spPr>
      </p:pic>
    </p:spTree>
    <p:extLst>
      <p:ext uri="{BB962C8B-B14F-4D97-AF65-F5344CB8AC3E}">
        <p14:creationId xmlns:p14="http://schemas.microsoft.com/office/powerpoint/2010/main" val="3142627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11560"/>
          </a:xfrm>
        </p:spPr>
        <p:txBody>
          <a:bodyPr/>
          <a:lstStyle/>
          <a:p>
            <a:pPr algn="ctr"/>
            <a:r>
              <a:rPr lang="el-GR" b="1" dirty="0" smtClean="0">
                <a:latin typeface="Calibri" pitchFamily="34" charset="0"/>
              </a:rPr>
              <a:t>ΘΟΛΩΤΟΣ ΤΑΦΟΣ ΑΓΙΩΝ ΘΕΟΔΩΡΩΝ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9" name="Θέση περιεχομένου 8"/>
          <p:cNvSpPr>
            <a:spLocks noGrp="1"/>
          </p:cNvSpPr>
          <p:nvPr>
            <p:ph sz="half" idx="1"/>
          </p:nvPr>
        </p:nvSpPr>
        <p:spPr>
          <a:xfrm>
            <a:off x="304800" y="1268760"/>
            <a:ext cx="4699248" cy="505584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l-GR" sz="2400" dirty="0" smtClean="0">
                <a:latin typeface="Calibri" pitchFamily="34" charset="0"/>
              </a:rPr>
              <a:t>Βρίσκεται κοντά στο χωριό και είναι στην περιοχή του νεκροταφείου της αρχαίας πόλης </a:t>
            </a:r>
            <a:r>
              <a:rPr lang="el-GR" sz="2400" dirty="0" err="1" smtClean="0">
                <a:latin typeface="Calibri" pitchFamily="34" charset="0"/>
              </a:rPr>
              <a:t>Κιέριον</a:t>
            </a:r>
            <a:r>
              <a:rPr lang="el-GR" sz="2400" dirty="0" smtClean="0">
                <a:latin typeface="Calibri" pitchFamily="34" charset="0"/>
              </a:rPr>
              <a:t>. Αρχαιοκάπηλοι προσπάθησαν πολλές φορές να τον διαρρήξουν. </a:t>
            </a:r>
          </a:p>
          <a:p>
            <a:pPr>
              <a:spcBef>
                <a:spcPts val="0"/>
              </a:spcBef>
            </a:pPr>
            <a:r>
              <a:rPr lang="el-GR" sz="2400" dirty="0" smtClean="0">
                <a:latin typeface="Calibri" pitchFamily="34" charset="0"/>
              </a:rPr>
              <a:t>Χρονολογείται από τον 10</a:t>
            </a:r>
            <a:r>
              <a:rPr lang="el-GR" sz="2400" baseline="30000" dirty="0" smtClean="0">
                <a:latin typeface="Calibri" pitchFamily="34" charset="0"/>
              </a:rPr>
              <a:t>ο</a:t>
            </a:r>
            <a:r>
              <a:rPr lang="el-GR" sz="2400" dirty="0" smtClean="0">
                <a:latin typeface="Calibri" pitchFamily="34" charset="0"/>
              </a:rPr>
              <a:t> αι. έως το 8</a:t>
            </a:r>
            <a:r>
              <a:rPr lang="el-GR" sz="2400" baseline="30000" dirty="0" smtClean="0">
                <a:latin typeface="Calibri" pitchFamily="34" charset="0"/>
              </a:rPr>
              <a:t>ο</a:t>
            </a:r>
            <a:r>
              <a:rPr lang="el-GR" sz="2400" dirty="0" smtClean="0">
                <a:latin typeface="Calibri" pitchFamily="34" charset="0"/>
              </a:rPr>
              <a:t> αι. </a:t>
            </a:r>
            <a:r>
              <a:rPr lang="el-GR" sz="2400" dirty="0" err="1" smtClean="0">
                <a:latin typeface="Calibri" pitchFamily="34" charset="0"/>
              </a:rPr>
              <a:t>π.Χ.</a:t>
            </a:r>
            <a:r>
              <a:rPr lang="el-GR" sz="2400" dirty="0" smtClean="0">
                <a:latin typeface="Calibri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l-GR" sz="2400" dirty="0" smtClean="0">
                <a:latin typeface="Calibri" pitchFamily="34" charset="0"/>
              </a:rPr>
              <a:t>Βρέθηκαν πήλινα αγγεία, οστά, σιδερένια όπλα και κεραμίδια.</a:t>
            </a:r>
          </a:p>
          <a:p>
            <a:pPr>
              <a:spcBef>
                <a:spcPts val="0"/>
              </a:spcBef>
            </a:pPr>
            <a:r>
              <a:rPr lang="el-GR" sz="2400" dirty="0" smtClean="0">
                <a:latin typeface="Calibri" pitchFamily="34" charset="0"/>
              </a:rPr>
              <a:t>Καλύπτεται με τύμβο διαμέτρου 27μ. και ύψους 5μ. Ο τάφος έχει διάμετρο 5,5μ. και ύψος 4,1μ..</a:t>
            </a:r>
            <a:endParaRPr lang="el-GR" sz="2400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772816"/>
            <a:ext cx="3456384" cy="4176464"/>
          </a:xfrm>
        </p:spPr>
      </p:pic>
    </p:spTree>
    <p:extLst>
      <p:ext uri="{BB962C8B-B14F-4D97-AF65-F5344CB8AC3E}">
        <p14:creationId xmlns:p14="http://schemas.microsoft.com/office/powerpoint/2010/main" val="2720089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err="1" smtClean="0">
                <a:latin typeface="Calibri" pitchFamily="34" charset="0"/>
              </a:rPr>
              <a:t>ΘολΩΤΟΣ</a:t>
            </a:r>
            <a:r>
              <a:rPr lang="el-GR" b="1" dirty="0" smtClean="0">
                <a:latin typeface="Calibri" pitchFamily="34" charset="0"/>
              </a:rPr>
              <a:t> ΤΑΦΟΣ ΓΕΩΡΓΙΚΟΥ-ΞΙΝΟΝΕΡΙΟΥ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304800" y="1268760"/>
            <a:ext cx="4987280" cy="505584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l-GR" sz="2200" dirty="0" smtClean="0">
                <a:latin typeface="Calibri" pitchFamily="34" charset="0"/>
              </a:rPr>
              <a:t>Μεγάλος μυκηναϊκός τάφος, αποτελείται από: διάδρομο, στόμιο και θάλαμο. Από τα καλύτερα διατηρημένα μνημεία της Θεσσαλίας. </a:t>
            </a:r>
          </a:p>
          <a:p>
            <a:pPr algn="just">
              <a:lnSpc>
                <a:spcPct val="150000"/>
              </a:lnSpc>
            </a:pPr>
            <a:r>
              <a:rPr lang="el-GR" sz="2200" dirty="0" smtClean="0">
                <a:latin typeface="Calibri" pitchFamily="34" charset="0"/>
              </a:rPr>
              <a:t>Αποκαλύφθηκε το 1917 από οικοδόμους, ενώ έχει συληθεί.</a:t>
            </a:r>
          </a:p>
          <a:p>
            <a:pPr algn="just">
              <a:lnSpc>
                <a:spcPct val="150000"/>
              </a:lnSpc>
            </a:pPr>
            <a:r>
              <a:rPr lang="el-GR" sz="2200" dirty="0" smtClean="0">
                <a:latin typeface="Calibri" pitchFamily="34" charset="0"/>
              </a:rPr>
              <a:t>Βρέθηκαν αγγεία, ειδώλια και ένα χρυσό σφραγιστικό δαχτυλίδι.</a:t>
            </a:r>
          </a:p>
          <a:p>
            <a:pPr algn="just">
              <a:lnSpc>
                <a:spcPct val="150000"/>
              </a:lnSpc>
            </a:pPr>
            <a:r>
              <a:rPr lang="el-GR" sz="2200" dirty="0" smtClean="0">
                <a:latin typeface="Calibri" pitchFamily="34" charset="0"/>
              </a:rPr>
              <a:t>Η κατασκευή  του </a:t>
            </a:r>
            <a:r>
              <a:rPr lang="el-GR" sz="2200" dirty="0" err="1" smtClean="0">
                <a:latin typeface="Calibri" pitchFamily="34" charset="0"/>
              </a:rPr>
              <a:t>συνδεέται</a:t>
            </a:r>
            <a:r>
              <a:rPr lang="el-GR" sz="2200" dirty="0" smtClean="0">
                <a:latin typeface="Calibri" pitchFamily="34" charset="0"/>
              </a:rPr>
              <a:t> με τον </a:t>
            </a:r>
            <a:r>
              <a:rPr lang="el-GR" sz="2200" dirty="0" err="1" smtClean="0">
                <a:latin typeface="Calibri" pitchFamily="34" charset="0"/>
              </a:rPr>
              <a:t>Αίατο</a:t>
            </a:r>
            <a:r>
              <a:rPr lang="el-GR" sz="2200" dirty="0" smtClean="0">
                <a:latin typeface="Calibri" pitchFamily="34" charset="0"/>
              </a:rPr>
              <a:t>, τον πατέρα του Θεσσαλού.</a:t>
            </a:r>
            <a:endParaRPr lang="el-GR" sz="2200" dirty="0">
              <a:latin typeface="Calibri" pitchFamily="34" charset="0"/>
            </a:endParaRPr>
          </a:p>
        </p:txBody>
      </p:sp>
      <p:pic>
        <p:nvPicPr>
          <p:cNvPr id="6" name="Θέση περιεχομένου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772816"/>
            <a:ext cx="3312368" cy="3888432"/>
          </a:xfrm>
        </p:spPr>
      </p:pic>
    </p:spTree>
    <p:extLst>
      <p:ext uri="{BB962C8B-B14F-4D97-AF65-F5344CB8AC3E}">
        <p14:creationId xmlns:p14="http://schemas.microsoft.com/office/powerpoint/2010/main" val="37132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b="1" dirty="0" smtClean="0">
                <a:latin typeface="Calibri" pitchFamily="34" charset="0"/>
              </a:rPr>
              <a:t>ΠΡΟΔΡΟΜΟΣ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304800" y="1340768"/>
            <a:ext cx="4987280" cy="4983832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600" dirty="0" smtClean="0">
                <a:latin typeface="Calibri" pitchFamily="34" charset="0"/>
              </a:rPr>
              <a:t>Κάτω από δάπεδο οικίας βρέθηκαν ανθρώπινα οστά.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600" dirty="0" smtClean="0">
                <a:latin typeface="Calibri" pitchFamily="34" charset="0"/>
              </a:rPr>
              <a:t>Στέγη οικίας, από κορμούς, κλαδιά &amp; ξύλινα καρφιά.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600" dirty="0" smtClean="0">
                <a:latin typeface="Calibri" pitchFamily="34" charset="0"/>
              </a:rPr>
              <a:t>Σε άλλη θέση βρέθηκαν καμένα υπολείμματα σπιτιών, </a:t>
            </a:r>
            <a:r>
              <a:rPr lang="el-GR" sz="2600" dirty="0" smtClean="0">
                <a:latin typeface="Calibri" pitchFamily="34" charset="0"/>
              </a:rPr>
              <a:t>ειδώλια (μεταξύ τους εκείνο με τη γυναίκα που έχει θήκη στους ώμους), λίθινα εργαλεία </a:t>
            </a:r>
            <a:r>
              <a:rPr lang="el-GR" sz="2600" dirty="0" smtClean="0">
                <a:latin typeface="Calibri" pitchFamily="34" charset="0"/>
              </a:rPr>
              <a:t>&amp; αγγεία (</a:t>
            </a:r>
            <a:r>
              <a:rPr lang="el-GR" sz="2600" b="1" dirty="0" smtClean="0">
                <a:latin typeface="Calibri" pitchFamily="34" charset="0"/>
              </a:rPr>
              <a:t>Νεολιθική εποχή ή εποχή του Χαλκού).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l-GR" dirty="0"/>
          </a:p>
        </p:txBody>
      </p:sp>
      <p:pic>
        <p:nvPicPr>
          <p:cNvPr id="6" name="Θέση περιεχομένου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204864"/>
            <a:ext cx="3240360" cy="3384376"/>
          </a:xfrm>
        </p:spPr>
      </p:pic>
    </p:spTree>
    <p:extLst>
      <p:ext uri="{BB962C8B-B14F-4D97-AF65-F5344CB8AC3E}">
        <p14:creationId xmlns:p14="http://schemas.microsoft.com/office/powerpoint/2010/main" val="3886138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latin typeface="Calibri" pitchFamily="34" charset="0"/>
              </a:rPr>
              <a:t>ΜΥΡΙΝΗ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304800" y="1340768"/>
            <a:ext cx="5635352" cy="5112568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el-GR" sz="4000" dirty="0" smtClean="0">
                <a:latin typeface="Calibri" pitchFamily="34" charset="0"/>
              </a:rPr>
              <a:t>Τα </a:t>
            </a:r>
            <a:r>
              <a:rPr lang="el-GR" sz="4000" dirty="0">
                <a:latin typeface="Calibri" pitchFamily="34" charset="0"/>
              </a:rPr>
              <a:t>ευρήματα στη </a:t>
            </a:r>
            <a:r>
              <a:rPr lang="el-GR" sz="4000" dirty="0" smtClean="0">
                <a:latin typeface="Calibri" pitchFamily="34" charset="0"/>
              </a:rPr>
              <a:t>«</a:t>
            </a:r>
            <a:r>
              <a:rPr lang="el-GR" sz="4000" dirty="0" smtClean="0">
                <a:latin typeface="Calibri" pitchFamily="34" charset="0"/>
              </a:rPr>
              <a:t>Μαγούλα» (τεχνητός λόφος) </a:t>
            </a:r>
            <a:r>
              <a:rPr lang="el-GR" sz="4000" dirty="0">
                <a:latin typeface="Calibri" pitchFamily="34" charset="0"/>
              </a:rPr>
              <a:t>μαρτυρούν την κατοίκηση της περιοχής από τη </a:t>
            </a:r>
            <a:r>
              <a:rPr lang="el-GR" sz="4000" b="1" dirty="0">
                <a:latin typeface="Calibri" pitchFamily="34" charset="0"/>
              </a:rPr>
              <a:t>Νεολιθική εποχή</a:t>
            </a:r>
            <a:r>
              <a:rPr lang="el-GR" sz="4000" dirty="0">
                <a:latin typeface="Calibri" pitchFamily="34" charset="0"/>
              </a:rPr>
              <a:t>.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el-GR" sz="4000" dirty="0" smtClean="0">
                <a:latin typeface="Calibri" pitchFamily="34" charset="0"/>
              </a:rPr>
              <a:t>Ύπαρξη </a:t>
            </a:r>
            <a:r>
              <a:rPr lang="el-GR" sz="4000" dirty="0">
                <a:latin typeface="Calibri" pitchFamily="34" charset="0"/>
              </a:rPr>
              <a:t>αρχαίου οικισμού που χρονολογείται από τα αρχαϊκά ως τα ρωμαϊκά χρόνια. </a:t>
            </a:r>
            <a:endParaRPr lang="el-GR" sz="4000" dirty="0" smtClean="0">
              <a:latin typeface="Calibri" pitchFamily="34" charset="0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el-GR" sz="4000" dirty="0" smtClean="0">
                <a:latin typeface="Calibri" pitchFamily="34" charset="0"/>
              </a:rPr>
              <a:t>Οι ανασκαφές έφεραν στο φως: τμήμα </a:t>
            </a:r>
            <a:r>
              <a:rPr lang="el-GR" sz="4000" dirty="0">
                <a:latin typeface="Calibri" pitchFamily="34" charset="0"/>
              </a:rPr>
              <a:t>αρχαίου </a:t>
            </a:r>
            <a:r>
              <a:rPr lang="el-GR" sz="4000" dirty="0" smtClean="0">
                <a:latin typeface="Calibri" pitchFamily="34" charset="0"/>
              </a:rPr>
              <a:t>δρόμου </a:t>
            </a:r>
            <a:r>
              <a:rPr lang="el-GR" sz="4000" dirty="0">
                <a:latin typeface="Calibri" pitchFamily="34" charset="0"/>
              </a:rPr>
              <a:t>πλάτους 4,35 μ</a:t>
            </a:r>
            <a:r>
              <a:rPr lang="el-GR" sz="4000" dirty="0" smtClean="0">
                <a:latin typeface="Calibri" pitchFamily="34" charset="0"/>
              </a:rPr>
              <a:t>., αγγεία,</a:t>
            </a:r>
            <a:r>
              <a:rPr lang="el-GR" sz="4000" dirty="0">
                <a:latin typeface="Calibri" pitchFamily="34" charset="0"/>
              </a:rPr>
              <a:t> </a:t>
            </a:r>
            <a:r>
              <a:rPr lang="el-GR" sz="4000" dirty="0" smtClean="0">
                <a:latin typeface="Calibri" pitchFamily="34" charset="0"/>
              </a:rPr>
              <a:t>αποσπασματικά </a:t>
            </a:r>
            <a:r>
              <a:rPr lang="el-GR" sz="4000" dirty="0">
                <a:latin typeface="Calibri" pitchFamily="34" charset="0"/>
              </a:rPr>
              <a:t>οικοδομικά </a:t>
            </a:r>
            <a:r>
              <a:rPr lang="el-GR" sz="4000" dirty="0" smtClean="0">
                <a:latin typeface="Calibri" pitchFamily="34" charset="0"/>
              </a:rPr>
              <a:t>λείψανα, τμήμα </a:t>
            </a:r>
            <a:r>
              <a:rPr lang="el-GR" sz="4000" dirty="0">
                <a:latin typeface="Calibri" pitchFamily="34" charset="0"/>
              </a:rPr>
              <a:t>ψηφιδωτού </a:t>
            </a:r>
            <a:r>
              <a:rPr lang="el-GR" sz="4000" dirty="0" smtClean="0">
                <a:latin typeface="Calibri" pitchFamily="34" charset="0"/>
              </a:rPr>
              <a:t>δαπέδου κ.ά..</a:t>
            </a:r>
          </a:p>
          <a:p>
            <a:endParaRPr lang="el-GR" dirty="0"/>
          </a:p>
          <a:p>
            <a:endParaRPr lang="el-GR" dirty="0"/>
          </a:p>
        </p:txBody>
      </p:sp>
      <p:pic>
        <p:nvPicPr>
          <p:cNvPr id="6" name="Θέση περιεχομένου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700808"/>
            <a:ext cx="2448272" cy="3960440"/>
          </a:xfrm>
        </p:spPr>
      </p:pic>
    </p:spTree>
    <p:extLst>
      <p:ext uri="{BB962C8B-B14F-4D97-AF65-F5344CB8AC3E}">
        <p14:creationId xmlns:p14="http://schemas.microsoft.com/office/powerpoint/2010/main" val="3697409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latin typeface="Calibri" pitchFamily="34" charset="0"/>
              </a:rPr>
              <a:t>ΚΑΛΛΙΘΗΡΑ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304800" y="1340768"/>
            <a:ext cx="4987280" cy="4983832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l-GR" sz="3100" dirty="0">
                <a:latin typeface="Calibri" pitchFamily="34" charset="0"/>
              </a:rPr>
              <a:t>Κ</a:t>
            </a:r>
            <a:r>
              <a:rPr lang="el-GR" sz="3100" dirty="0" smtClean="0">
                <a:latin typeface="Calibri" pitchFamily="34" charset="0"/>
              </a:rPr>
              <a:t>άτω </a:t>
            </a:r>
            <a:r>
              <a:rPr lang="el-GR" sz="3100" dirty="0">
                <a:latin typeface="Calibri" pitchFamily="34" charset="0"/>
              </a:rPr>
              <a:t>από </a:t>
            </a:r>
            <a:r>
              <a:rPr lang="el-GR" sz="3100" dirty="0" smtClean="0">
                <a:latin typeface="Calibri" pitchFamily="34" charset="0"/>
              </a:rPr>
              <a:t>τον </a:t>
            </a:r>
            <a:r>
              <a:rPr lang="el-GR" sz="3100" dirty="0">
                <a:latin typeface="Calibri" pitchFamily="34" charset="0"/>
              </a:rPr>
              <a:t>σύγχρονο </a:t>
            </a:r>
            <a:r>
              <a:rPr lang="el-GR" sz="3100" dirty="0" smtClean="0">
                <a:latin typeface="Calibri" pitchFamily="34" charset="0"/>
              </a:rPr>
              <a:t>οικισμό &amp; στον ασβεστολιθικό </a:t>
            </a:r>
            <a:r>
              <a:rPr lang="el-GR" sz="3100" dirty="0">
                <a:latin typeface="Calibri" pitchFamily="34" charset="0"/>
              </a:rPr>
              <a:t>λόφο του Αγ. </a:t>
            </a:r>
            <a:r>
              <a:rPr lang="el-GR" sz="3100" dirty="0" smtClean="0">
                <a:latin typeface="Calibri" pitchFamily="34" charset="0"/>
              </a:rPr>
              <a:t>Αθανασίου υπήρχε η αρχαία πόλη </a:t>
            </a:r>
            <a:r>
              <a:rPr lang="el-GR" sz="3100" dirty="0" err="1" smtClean="0">
                <a:latin typeface="Calibri" pitchFamily="34" charset="0"/>
              </a:rPr>
              <a:t>Καλλίθηρα</a:t>
            </a:r>
            <a:r>
              <a:rPr lang="el-GR" sz="3100" dirty="0" smtClean="0">
                <a:latin typeface="Calibri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l-GR" sz="3100" dirty="0" smtClean="0">
                <a:latin typeface="Calibri" pitchFamily="34" charset="0"/>
              </a:rPr>
              <a:t>Βρέθηκαν: αρχιτεκτονικές κατασκευές και κεραμικά </a:t>
            </a:r>
            <a:r>
              <a:rPr lang="el-GR" sz="3100" dirty="0">
                <a:latin typeface="Calibri" pitchFamily="34" charset="0"/>
              </a:rPr>
              <a:t>αντικείμενα (</a:t>
            </a:r>
            <a:r>
              <a:rPr lang="el-GR" sz="3100" dirty="0" smtClean="0">
                <a:latin typeface="Calibri" pitchFamily="34" charset="0"/>
              </a:rPr>
              <a:t>μέση </a:t>
            </a:r>
            <a:r>
              <a:rPr lang="el-GR" sz="3100" dirty="0">
                <a:latin typeface="Calibri" pitchFamily="34" charset="0"/>
              </a:rPr>
              <a:t>εποχή Χ</a:t>
            </a:r>
            <a:r>
              <a:rPr lang="el-GR" sz="3100" dirty="0" smtClean="0">
                <a:latin typeface="Calibri" pitchFamily="34" charset="0"/>
              </a:rPr>
              <a:t>αλκού). Τμήματα της ακρόπολης ελληνιστικών χρόνων και του τείχους. Επιπλέον, βρέθηκαν πολλά κτερίσματα </a:t>
            </a:r>
            <a:r>
              <a:rPr lang="el-GR" sz="3100" dirty="0" err="1" smtClean="0">
                <a:latin typeface="Calibri" pitchFamily="34" charset="0"/>
              </a:rPr>
              <a:t>τάφων∙</a:t>
            </a:r>
            <a:r>
              <a:rPr lang="el-GR" sz="3100" dirty="0" smtClean="0">
                <a:latin typeface="Calibri" pitchFamily="34" charset="0"/>
              </a:rPr>
              <a:t> μεταξύ τους ένας εξαίρετος χάλκινος </a:t>
            </a:r>
            <a:r>
              <a:rPr lang="el-GR" sz="3100" dirty="0">
                <a:latin typeface="Calibri" pitchFamily="34" charset="0"/>
              </a:rPr>
              <a:t>αμφορέας με </a:t>
            </a:r>
            <a:r>
              <a:rPr lang="el-GR" sz="3100" dirty="0" smtClean="0">
                <a:latin typeface="Calibri" pitchFamily="34" charset="0"/>
              </a:rPr>
              <a:t>καπάκι.</a:t>
            </a:r>
            <a:endParaRPr lang="el-GR" sz="3100" dirty="0">
              <a:latin typeface="Calibri" pitchFamily="34" charset="0"/>
            </a:endParaRPr>
          </a:p>
          <a:p>
            <a:endParaRPr lang="el-GR" dirty="0"/>
          </a:p>
        </p:txBody>
      </p:sp>
      <p:pic>
        <p:nvPicPr>
          <p:cNvPr id="6" name="Θέση περιεχομένου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1150" y="1988840"/>
            <a:ext cx="3069282" cy="3384376"/>
          </a:xfrm>
        </p:spPr>
      </p:pic>
    </p:spTree>
    <p:extLst>
      <p:ext uri="{BB962C8B-B14F-4D97-AF65-F5344CB8AC3E}">
        <p14:creationId xmlns:p14="http://schemas.microsoft.com/office/powerpoint/2010/main" val="1050265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254</TotalTime>
  <Words>568</Words>
  <Application>Microsoft Office PowerPoint</Application>
  <PresentationFormat>Προβολή στην οθόνη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Διαστημικό</vt:lpstr>
      <vt:lpstr>ΕΚΠΑΙΔΕΥΤΙΚΟΣ ΟΜΙΛΟΣ ΤΟΠΙΚΗΣ ΙΣΤΟΡΙΑΣ  αρχαιολογικοι χωροι στον δ. κΑΡΔΙΤΣΑΣ</vt:lpstr>
      <vt:lpstr>ΜΗΤΡΟΠΟΛΗ</vt:lpstr>
      <vt:lpstr>ΑΡΧΑΪΚΟΣ ΝΑΟΣ ΤΟΥ ΑΠΟΛΛΩΝΑ </vt:lpstr>
      <vt:lpstr>ΕΥΡΗΜΑΤΑ στον ναο</vt:lpstr>
      <vt:lpstr>ΘΟΛΩΤΟΣ ΤΑΦΟΣ ΑΓΙΩΝ ΘΕΟΔΩΡΩΝ</vt:lpstr>
      <vt:lpstr>ΘολΩΤΟΣ ΤΑΦΟΣ ΓΕΩΡΓΙΚΟΥ-ΞΙΝΟΝΕΡΙΟΥ</vt:lpstr>
      <vt:lpstr>ΠΡΟΔΡΟΜΟΣ</vt:lpstr>
      <vt:lpstr>ΜΥΡΙΝΗ</vt:lpstr>
      <vt:lpstr>ΚΑΛΛΙΘΗΡΑ</vt:lpstr>
      <vt:lpstr>ΠΗΓΕΣ 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vagelis</dc:creator>
  <cp:lastModifiedBy>vagelis</cp:lastModifiedBy>
  <cp:revision>48</cp:revision>
  <dcterms:created xsi:type="dcterms:W3CDTF">2024-11-16T15:48:02Z</dcterms:created>
  <dcterms:modified xsi:type="dcterms:W3CDTF">2024-12-10T17:28:21Z</dcterms:modified>
</cp:coreProperties>
</file>