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61" r:id="rId5"/>
    <p:sldId id="258" r:id="rId6"/>
    <p:sldId id="265" r:id="rId7"/>
    <p:sldId id="266" r:id="rId8"/>
    <p:sldId id="259" r:id="rId9"/>
    <p:sldId id="264" r:id="rId10"/>
    <p:sldId id="263" r:id="rId11"/>
    <p:sldId id="262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8589-56D3-4D00-AB7B-2657CBB13D2C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8589-56D3-4D00-AB7B-2657CBB13D2C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8589-56D3-4D00-AB7B-2657CBB13D2C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8589-56D3-4D00-AB7B-2657CBB13D2C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8589-56D3-4D00-AB7B-2657CBB13D2C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8589-56D3-4D00-AB7B-2657CBB13D2C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8589-56D3-4D00-AB7B-2657CBB13D2C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8589-56D3-4D00-AB7B-2657CBB13D2C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8589-56D3-4D00-AB7B-2657CBB13D2C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8589-56D3-4D00-AB7B-2657CBB13D2C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8589-56D3-4D00-AB7B-2657CBB13D2C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FAF8589-56D3-4D00-AB7B-2657CBB13D2C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A2D9D33-B6A0-491D-A3C4-6518AFE7D8AD}" type="slidenum">
              <a:rPr lang="el-GR" smtClean="0"/>
              <a:t>‹#›</a:t>
            </a:fld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 smtClean="0"/>
              <a:t>ΕΚΠΑΙΔΕΥΤΙΚΟΣ ΟΜΙΛΟΣ</a:t>
            </a:r>
            <a:br>
              <a:rPr lang="el-GR" sz="4000" dirty="0" smtClean="0"/>
            </a:br>
            <a:r>
              <a:rPr lang="el-GR" sz="4000" dirty="0" smtClean="0"/>
              <a:t> ΤΟΠΙΚΗΣ ΙΣΤΟΡΙΑΣ</a:t>
            </a:r>
            <a:endParaRPr lang="el-GR" sz="40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533400" y="3429000"/>
            <a:ext cx="7854696" cy="1552136"/>
          </a:xfrm>
        </p:spPr>
        <p:txBody>
          <a:bodyPr/>
          <a:lstStyle/>
          <a:p>
            <a:pPr algn="ctr"/>
            <a:r>
              <a:rPr lang="el-GR" sz="2800" b="1" dirty="0" smtClean="0">
                <a:latin typeface="+mj-lt"/>
              </a:rPr>
              <a:t>Μύθοι της Θεσσαλίας</a:t>
            </a:r>
          </a:p>
          <a:p>
            <a:pPr algn="ctr"/>
            <a:endParaRPr lang="el-GR" dirty="0">
              <a:latin typeface="+mj-lt"/>
            </a:endParaRPr>
          </a:p>
          <a:p>
            <a:pPr algn="ctr"/>
            <a:r>
              <a:rPr lang="el-GR" dirty="0" smtClean="0">
                <a:latin typeface="+mj-lt"/>
              </a:rPr>
              <a:t>Καρδίτσα, </a:t>
            </a:r>
            <a:r>
              <a:rPr lang="el-GR" dirty="0" smtClean="0">
                <a:latin typeface="+mj-lt"/>
              </a:rPr>
              <a:t>Δεκέ</a:t>
            </a:r>
            <a:r>
              <a:rPr lang="el-GR" dirty="0" smtClean="0">
                <a:latin typeface="+mj-lt"/>
              </a:rPr>
              <a:t>μβριος </a:t>
            </a:r>
            <a:r>
              <a:rPr lang="el-GR" dirty="0" smtClean="0">
                <a:latin typeface="+mj-lt"/>
              </a:rPr>
              <a:t>2024</a:t>
            </a:r>
            <a:endParaRPr lang="el-G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9527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b="1" dirty="0" smtClean="0"/>
              <a:t>ΠΗΓΗ</a:t>
            </a:r>
            <a:endParaRPr lang="el-GR"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err="1" smtClean="0">
                <a:latin typeface="Calibri" pitchFamily="34" charset="0"/>
              </a:rPr>
              <a:t>Dechrame</a:t>
            </a:r>
            <a:r>
              <a:rPr lang="en-US" dirty="0" smtClean="0">
                <a:latin typeface="Calibri" pitchFamily="34" charset="0"/>
              </a:rPr>
              <a:t>, P</a:t>
            </a:r>
            <a:r>
              <a:rPr lang="el-GR" dirty="0" smtClean="0">
                <a:latin typeface="Calibri" pitchFamily="34" charset="0"/>
              </a:rPr>
              <a:t>. </a:t>
            </a:r>
            <a:r>
              <a:rPr lang="el-GR" dirty="0">
                <a:latin typeface="Calibri" pitchFamily="34" charset="0"/>
              </a:rPr>
              <a:t>(</a:t>
            </a:r>
            <a:r>
              <a:rPr lang="el-GR" dirty="0" smtClean="0">
                <a:latin typeface="Calibri" pitchFamily="34" charset="0"/>
              </a:rPr>
              <a:t>2011). </a:t>
            </a:r>
            <a:r>
              <a:rPr lang="el-GR" i="1" dirty="0" smtClean="0">
                <a:latin typeface="Calibri" pitchFamily="34" charset="0"/>
              </a:rPr>
              <a:t>Ελληνική μυθολογία </a:t>
            </a:r>
            <a:r>
              <a:rPr lang="el-GR" dirty="0" smtClean="0">
                <a:latin typeface="Calibri" pitchFamily="34" charset="0"/>
              </a:rPr>
              <a:t>(</a:t>
            </a:r>
            <a:r>
              <a:rPr lang="el-GR" dirty="0" err="1" smtClean="0">
                <a:latin typeface="Calibri" pitchFamily="34" charset="0"/>
              </a:rPr>
              <a:t>Τόμ</a:t>
            </a:r>
            <a:r>
              <a:rPr lang="el-GR" dirty="0" smtClean="0">
                <a:latin typeface="Calibri" pitchFamily="34" charset="0"/>
              </a:rPr>
              <a:t>. 1, μτφ. Κ. </a:t>
            </a:r>
            <a:r>
              <a:rPr lang="el-GR" dirty="0" err="1" smtClean="0">
                <a:latin typeface="Calibri" pitchFamily="34" charset="0"/>
              </a:rPr>
              <a:t>Ζαρούκας</a:t>
            </a:r>
            <a:r>
              <a:rPr lang="el-GR" dirty="0" smtClean="0">
                <a:latin typeface="Calibri" pitchFamily="34" charset="0"/>
              </a:rPr>
              <a:t>). Αθήνα: Εκδόσεις Μέρμηγκα.</a:t>
            </a:r>
          </a:p>
          <a:p>
            <a:pPr algn="just">
              <a:lnSpc>
                <a:spcPct val="150000"/>
              </a:lnSpc>
            </a:pPr>
            <a:endParaRPr lang="el-GR" dirty="0" smtClean="0"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140968"/>
            <a:ext cx="3888432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7267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077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2700" b="1" dirty="0"/>
              <a:t>Ευχαριστούμε πολύ για την προσοχή σας!</a:t>
            </a:r>
            <a:br>
              <a:rPr lang="el-GR" sz="2700" b="1" dirty="0"/>
            </a:br>
            <a:r>
              <a:rPr lang="el-GR" sz="2700" dirty="0"/>
              <a:t>Καπετάνιου Μαρία Ελένη</a:t>
            </a:r>
            <a:br>
              <a:rPr lang="el-GR" sz="2700" dirty="0"/>
            </a:br>
            <a:r>
              <a:rPr lang="el-GR" sz="2700" dirty="0" err="1"/>
              <a:t>Τσιχτής</a:t>
            </a:r>
            <a:r>
              <a:rPr lang="el-GR" sz="2700" dirty="0"/>
              <a:t> Ευάγγελος</a:t>
            </a:r>
            <a:br>
              <a:rPr lang="el-GR" sz="2700" dirty="0"/>
            </a:br>
            <a:endParaRPr lang="el-GR" sz="2700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204864"/>
            <a:ext cx="5832647" cy="3239467"/>
          </a:xfrm>
        </p:spPr>
      </p:pic>
    </p:spTree>
    <p:extLst>
      <p:ext uri="{BB962C8B-B14F-4D97-AF65-F5344CB8AC3E}">
        <p14:creationId xmlns:p14="http://schemas.microsoft.com/office/powerpoint/2010/main" val="4254760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b="1" dirty="0" smtClean="0"/>
              <a:t>ΚΕΝΤΑΥΡΟΣ ΧΕΙΡΩΝΑΣ</a:t>
            </a:r>
            <a:endParaRPr lang="el-GR"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l-GR" dirty="0" smtClean="0">
                <a:latin typeface="+mj-lt"/>
              </a:rPr>
              <a:t>Στα δάση του Πηλίου ζούσαν οι Κένταυροι. </a:t>
            </a:r>
          </a:p>
          <a:p>
            <a:pPr algn="just">
              <a:lnSpc>
                <a:spcPct val="150000"/>
              </a:lnSpc>
            </a:pPr>
            <a:r>
              <a:rPr lang="el-GR" dirty="0" smtClean="0">
                <a:latin typeface="+mj-lt"/>
              </a:rPr>
              <a:t>Ο Κένταυρος Χείρωνας (</a:t>
            </a:r>
            <a:r>
              <a:rPr lang="el-GR" dirty="0" err="1" smtClean="0">
                <a:latin typeface="+mj-lt"/>
              </a:rPr>
              <a:t>χειρ=χέρι</a:t>
            </a:r>
            <a:r>
              <a:rPr lang="el-GR" dirty="0" smtClean="0">
                <a:latin typeface="+mj-lt"/>
              </a:rPr>
              <a:t>). Ήξερε να θεραπεύει πληγές και να μειώνει τους πόνους με τη χρήση βοτάνων.</a:t>
            </a:r>
          </a:p>
          <a:p>
            <a:pPr algn="just">
              <a:lnSpc>
                <a:spcPct val="150000"/>
              </a:lnSpc>
            </a:pPr>
            <a:r>
              <a:rPr lang="el-GR" dirty="0" smtClean="0">
                <a:latin typeface="+mj-lt"/>
              </a:rPr>
              <a:t>Οι Κένταυροι είχαν τρομερή όψη και άγρια δύναμη. Ο Χείρωνας ήταν ήρεμος και βοηθούσε τους ανθρώπους. </a:t>
            </a:r>
          </a:p>
          <a:p>
            <a:pPr algn="just">
              <a:lnSpc>
                <a:spcPct val="150000"/>
              </a:lnSpc>
            </a:pPr>
            <a:r>
              <a:rPr lang="el-GR" dirty="0" smtClean="0">
                <a:latin typeface="+mj-lt"/>
              </a:rPr>
              <a:t>Υπήρξε δάσκαλος του Ασκληπιού και άλλων Θεσσαλών που εφάρμοζαν ιατρικές πρακτικές.</a:t>
            </a:r>
            <a:endParaRPr lang="el-G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54682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el-GR" sz="3600" b="1" dirty="0" smtClean="0"/>
              <a:t>ΠΗΛΕΑΣ - ΑΧΙΛΛΕΑΣ</a:t>
            </a:r>
            <a:endParaRPr lang="el-GR"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l-GR" sz="5100" dirty="0" smtClean="0">
                <a:latin typeface="Calibri" pitchFamily="34" charset="0"/>
              </a:rPr>
              <a:t>Ο Πηλέας είχε γυναίκα του τη Θέτιδα και γιο τον Αχιλλέα.</a:t>
            </a:r>
          </a:p>
          <a:p>
            <a:pPr algn="just">
              <a:lnSpc>
                <a:spcPct val="170000"/>
              </a:lnSpc>
            </a:pPr>
            <a:r>
              <a:rPr lang="el-GR" sz="5100" dirty="0" smtClean="0">
                <a:latin typeface="Calibri" pitchFamily="34" charset="0"/>
              </a:rPr>
              <a:t>Ο γάμος του Πηλέα με τη Θέτιδα έγιναν στο Πήλιο, στη σπηλιά του Κένταυρου Χείρωνα.</a:t>
            </a:r>
          </a:p>
          <a:p>
            <a:pPr algn="just">
              <a:lnSpc>
                <a:spcPct val="170000"/>
              </a:lnSpc>
            </a:pPr>
            <a:r>
              <a:rPr lang="el-GR" sz="5100" dirty="0" smtClean="0">
                <a:latin typeface="Calibri" pitchFamily="34" charset="0"/>
              </a:rPr>
              <a:t>Στον γάμο πήγαν οι θεοί του Ολύμπου, προσφέροντας σπουδαία δώρα. Ορισμένα χρησιμοποιήθηκαν ως όπλα του Αχιλλέα.</a:t>
            </a:r>
          </a:p>
          <a:p>
            <a:pPr algn="just">
              <a:lnSpc>
                <a:spcPct val="170000"/>
              </a:lnSpc>
            </a:pPr>
            <a:r>
              <a:rPr lang="el-GR" sz="5100" dirty="0" smtClean="0">
                <a:latin typeface="Calibri" pitchFamily="34" charset="0"/>
              </a:rPr>
              <a:t>Ο Αχιλλέας σε μικρή ηλικία εκπαιδεύτηκε από τον Κένταυρο Χείρωνα.</a:t>
            </a:r>
          </a:p>
          <a:p>
            <a:pPr algn="just">
              <a:lnSpc>
                <a:spcPct val="150000"/>
              </a:lnSpc>
            </a:pPr>
            <a:endParaRPr lang="el-GR" dirty="0" smtClean="0">
              <a:latin typeface="+mj-lt"/>
            </a:endParaRPr>
          </a:p>
          <a:p>
            <a:pPr algn="just">
              <a:lnSpc>
                <a:spcPct val="150000"/>
              </a:lnSpc>
            </a:pPr>
            <a:endParaRPr lang="el-G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77006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b="1" dirty="0" smtClean="0"/>
              <a:t>ΤΟ ΧΡΥΣΟΜΑΛΛΟ ΔΕΡΑΣ (1/2)</a:t>
            </a:r>
            <a:endParaRPr lang="el-GR"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l-GR" dirty="0" smtClean="0"/>
              <a:t>Η αρχή του μύθου είναι στην Ιωλκό της Θεσσαλίας. 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Η νέα σύζυγος του βασιλιά Αθάμα μισούσε τα παιδιά (Φρίξο και Έλλη) που είχε ο βασιλιάς από την προηγούμενη σύζυγό του.</a:t>
            </a:r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00" y="2276872"/>
            <a:ext cx="3810000" cy="3672408"/>
          </a:xfrm>
        </p:spPr>
      </p:pic>
    </p:spTree>
    <p:extLst>
      <p:ext uri="{BB962C8B-B14F-4D97-AF65-F5344CB8AC3E}">
        <p14:creationId xmlns:p14="http://schemas.microsoft.com/office/powerpoint/2010/main" val="309155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el-GR" sz="3600" b="1" dirty="0"/>
              <a:t>ΤΟ ΧΡΥΣΟΜΑΛΛΟ ΔΕΡΑΣ </a:t>
            </a:r>
            <a:r>
              <a:rPr lang="el-GR" sz="3600" b="1" dirty="0" smtClean="0"/>
              <a:t>(2/2</a:t>
            </a:r>
            <a:r>
              <a:rPr lang="el-GR" sz="3600" b="1" dirty="0"/>
              <a:t>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l-GR" dirty="0" smtClean="0">
                <a:latin typeface="+mj-lt"/>
              </a:rPr>
              <a:t>Η μητέρα τους, η Νεφέλη, για να τα προστατέψει τα έβαλε πάνω σε ένα κριάρι με χρυσό δέρμα.</a:t>
            </a:r>
          </a:p>
          <a:p>
            <a:pPr algn="just">
              <a:lnSpc>
                <a:spcPct val="150000"/>
              </a:lnSpc>
            </a:pPr>
            <a:r>
              <a:rPr lang="el-GR" dirty="0" smtClean="0">
                <a:latin typeface="+mj-lt"/>
              </a:rPr>
              <a:t>Το κριάρι σηκώθηκε στον ουρανό. Στη διάρκεια του ταξιδιού η Έλλη έπεσε στη θάλασσα, στο σημείο που ονομάστηκε Ελλήσποντος.</a:t>
            </a:r>
          </a:p>
          <a:p>
            <a:pPr algn="just">
              <a:lnSpc>
                <a:spcPct val="150000"/>
              </a:lnSpc>
            </a:pPr>
            <a:r>
              <a:rPr lang="el-GR" dirty="0" smtClean="0">
                <a:latin typeface="+mj-lt"/>
              </a:rPr>
              <a:t>Στο τέλος του ταξιδιού, ο Φρίξος θυσίασε το κριάρι και δώρισε το δέρμα του στον βασιλιά Αιήτη.</a:t>
            </a:r>
          </a:p>
        </p:txBody>
      </p:sp>
    </p:spTree>
    <p:extLst>
      <p:ext uri="{BB962C8B-B14F-4D97-AF65-F5344CB8AC3E}">
        <p14:creationId xmlns:p14="http://schemas.microsoft.com/office/powerpoint/2010/main" val="4063467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el-GR" sz="3600" b="1" dirty="0" smtClean="0"/>
              <a:t>ΙΑΣΟΝΑΣ</a:t>
            </a:r>
            <a:endParaRPr lang="el-GR"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l-GR" sz="2400" dirty="0" smtClean="0">
                <a:latin typeface="Calibri" pitchFamily="34" charset="0"/>
              </a:rPr>
              <a:t>Ήταν ανιψιός του βασιλιά της Ιωλκού, Πελία. Αυτός είχε αποσπάσει με δόλο την εξουσία από τον πατέρα του Ιάσονα, τον Αίσονα.</a:t>
            </a:r>
          </a:p>
          <a:p>
            <a:pPr algn="just">
              <a:lnSpc>
                <a:spcPct val="150000"/>
              </a:lnSpc>
            </a:pPr>
            <a:r>
              <a:rPr lang="el-GR" sz="2400" dirty="0" smtClean="0">
                <a:latin typeface="Calibri" pitchFamily="34" charset="0"/>
              </a:rPr>
              <a:t>Έλαβε εκπαίδευση από τον Κένταυρο Χείρωνα. Ο Ιάσονας θεωρούνταν ατρόμητος και δυνατός.</a:t>
            </a:r>
          </a:p>
          <a:p>
            <a:pPr algn="just">
              <a:lnSpc>
                <a:spcPct val="150000"/>
              </a:lnSpc>
            </a:pPr>
            <a:r>
              <a:rPr lang="el-GR" sz="2400" dirty="0" smtClean="0">
                <a:latin typeface="Calibri" pitchFamily="34" charset="0"/>
              </a:rPr>
              <a:t>Ο Πελίας φοβόταν τον Ιάσονα, λόγω ενός χρησμού.</a:t>
            </a:r>
          </a:p>
          <a:p>
            <a:pPr algn="just">
              <a:lnSpc>
                <a:spcPct val="150000"/>
              </a:lnSpc>
            </a:pPr>
            <a:r>
              <a:rPr lang="el-GR" sz="2400" dirty="0" smtClean="0">
                <a:latin typeface="Calibri" pitchFamily="34" charset="0"/>
              </a:rPr>
              <a:t>Ο Πελίας υποσχέθηκε να κάνει βασιλιά τον Ιάσονα, αν του έφερνε το </a:t>
            </a:r>
            <a:r>
              <a:rPr lang="el-GR" sz="2400" b="1" dirty="0" smtClean="0">
                <a:latin typeface="Calibri" pitchFamily="34" charset="0"/>
              </a:rPr>
              <a:t>χρυσόμαλλο δέρας.</a:t>
            </a:r>
          </a:p>
          <a:p>
            <a:endParaRPr lang="el-GR" b="1" dirty="0" smtClean="0"/>
          </a:p>
        </p:txBody>
      </p:sp>
    </p:spTree>
    <p:extLst>
      <p:ext uri="{BB962C8B-B14F-4D97-AF65-F5344CB8AC3E}">
        <p14:creationId xmlns:p14="http://schemas.microsoft.com/office/powerpoint/2010/main" val="298798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el-GR" sz="3600" b="1" dirty="0" smtClean="0"/>
              <a:t>ΑΡΓΟΝΑΥΤΙΚΗ ΕΚΣΤΡΑΤΕΙΑ</a:t>
            </a:r>
            <a:endParaRPr lang="el-GR"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Autofit/>
          </a:bodyPr>
          <a:lstStyle/>
          <a:p>
            <a:pPr algn="just"/>
            <a:r>
              <a:rPr lang="el-GR" sz="2400" dirty="0" smtClean="0">
                <a:latin typeface="Calibri" pitchFamily="34" charset="0"/>
              </a:rPr>
              <a:t>Ο Ιάσονας βρήκε γενναίους βοηθούς και ξεκίνησε το ταξίδι του με το πλοίο «Αργώ».</a:t>
            </a:r>
          </a:p>
          <a:p>
            <a:pPr algn="just"/>
            <a:r>
              <a:rPr lang="el-GR" sz="2400" dirty="0" smtClean="0">
                <a:latin typeface="Calibri" pitchFamily="34" charset="0"/>
              </a:rPr>
              <a:t>Ο Ιάσονας ζήτησε το χρυσόμαλλο δέρας από τον Αιήτη. Αυτός του πρότεινα ως αντάλλαγμα έναν άθλο.</a:t>
            </a:r>
          </a:p>
          <a:p>
            <a:pPr algn="just"/>
            <a:r>
              <a:rPr lang="el-GR" sz="2400" dirty="0" smtClean="0">
                <a:latin typeface="Calibri" pitchFamily="34" charset="0"/>
              </a:rPr>
              <a:t>Να σπείρει δόντια δράκοντα, με τη βοήθεια ταύρων.</a:t>
            </a:r>
          </a:p>
          <a:p>
            <a:pPr algn="just"/>
            <a:r>
              <a:rPr lang="el-GR" sz="2400" dirty="0" smtClean="0">
                <a:latin typeface="Calibri" pitchFamily="34" charset="0"/>
              </a:rPr>
              <a:t>Η Μήδεια, κόρη του Αιήτη, βοήθησε τον Ιάσονα στον άθλο, αλλά ο βασιλιάς δεν τήρησε την υπόσχεσή του.</a:t>
            </a:r>
          </a:p>
          <a:p>
            <a:pPr algn="just"/>
            <a:r>
              <a:rPr lang="el-GR" sz="2400" dirty="0" smtClean="0">
                <a:latin typeface="Calibri" pitchFamily="34" charset="0"/>
              </a:rPr>
              <a:t>Η Μήδεια, που ήταν μάγισσα, κοίμισε τον δράκο και οι Αργοναύτες κατάφεραν να πάρουν το λάφυρό τους.</a:t>
            </a:r>
          </a:p>
          <a:p>
            <a:r>
              <a:rPr lang="el-GR" sz="2400" dirty="0" smtClean="0">
                <a:latin typeface="Calibri" pitchFamily="34" charset="0"/>
              </a:rPr>
              <a:t>Με την επιστροφή στην Ιωλκό, ο Ιάσονας αφιέρωσε την Αργώ στον Ποσειδώνα και παρέδωσε το χρυσόμαλλο δέρας στον Πελία.</a:t>
            </a:r>
            <a:endParaRPr lang="el-GR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495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el-GR" sz="3600" b="1" dirty="0" smtClean="0"/>
              <a:t>ΔΥΕΚΑΛΙΩΝΑΣ (1/2)</a:t>
            </a:r>
            <a:endParaRPr lang="el-GR"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l-GR" dirty="0" smtClean="0">
                <a:latin typeface="+mj-lt"/>
              </a:rPr>
              <a:t>Στη Θεσσαλία έγινε η Τιτανομαχία. Νίκησαν οι θεοί του Ολύμπου &amp; τιμώρησαν τους Τιτάνες.</a:t>
            </a:r>
          </a:p>
          <a:p>
            <a:pPr algn="just">
              <a:lnSpc>
                <a:spcPct val="150000"/>
              </a:lnSpc>
            </a:pPr>
            <a:r>
              <a:rPr lang="el-GR" dirty="0" smtClean="0">
                <a:latin typeface="+mj-lt"/>
              </a:rPr>
              <a:t>Οι άνθρωποι έγιναν κακοί, επειδή στενοχωρήθηκαν από την ήττα των προστατών τους, των Τιτάνων.</a:t>
            </a:r>
          </a:p>
          <a:p>
            <a:pPr algn="just">
              <a:lnSpc>
                <a:spcPct val="150000"/>
              </a:lnSpc>
            </a:pPr>
            <a:r>
              <a:rPr lang="el-GR" dirty="0" smtClean="0">
                <a:latin typeface="+mj-lt"/>
              </a:rPr>
              <a:t>Ο Δίας αποφάσισε να τους εξαφανίσει με κατακλυσμό.</a:t>
            </a:r>
            <a:r>
              <a:rPr lang="el-GR" dirty="0">
                <a:latin typeface="+mj-lt"/>
              </a:rPr>
              <a:t> </a:t>
            </a:r>
            <a:r>
              <a:rPr lang="el-GR" dirty="0" smtClean="0">
                <a:latin typeface="+mj-lt"/>
              </a:rPr>
              <a:t>Ο Τιτάνας Προμηθέας συμβούλεψε τον Θεσσαλό γιο του Δευκαλίωνα να κατασκευάσει μια κιβωτό για να σωθεί.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l-GR" dirty="0">
              <a:latin typeface="+mj-lt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5450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el-GR" sz="3600" b="1" dirty="0"/>
              <a:t>ΔΥΕΚΑΛΙΩΝΑΣ </a:t>
            </a:r>
            <a:r>
              <a:rPr lang="el-GR" sz="3600" b="1" dirty="0" smtClean="0"/>
              <a:t>(2/2)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2528"/>
          </a:xfrm>
        </p:spPr>
        <p:txBody>
          <a:bodyPr>
            <a:noAutofit/>
          </a:bodyPr>
          <a:lstStyle/>
          <a:p>
            <a:pPr algn="just"/>
            <a:r>
              <a:rPr lang="el-GR" dirty="0" smtClean="0">
                <a:latin typeface="+mj-lt"/>
              </a:rPr>
              <a:t>Ο Δευκαλίωνας και η γυναίκα του, η Πύρρα, επέζησαν από την 9ήμερη καταιγίδα.</a:t>
            </a:r>
          </a:p>
          <a:p>
            <a:pPr algn="just"/>
            <a:r>
              <a:rPr lang="el-GR" dirty="0" smtClean="0">
                <a:latin typeface="+mj-lt"/>
              </a:rPr>
              <a:t>Έκαναν θυσία στον Δία, η οποία έγινε δεκτή από τον θεό.</a:t>
            </a:r>
          </a:p>
          <a:p>
            <a:pPr algn="just"/>
            <a:r>
              <a:rPr lang="el-GR" dirty="0" smtClean="0">
                <a:latin typeface="+mj-lt"/>
              </a:rPr>
              <a:t>Ο Δίας τους επέτρεψε να δημιουργήσουν κι άλλους ανθρώπους.</a:t>
            </a:r>
          </a:p>
          <a:p>
            <a:pPr algn="just"/>
            <a:r>
              <a:rPr lang="el-GR" dirty="0" smtClean="0">
                <a:latin typeface="+mj-lt"/>
              </a:rPr>
              <a:t>Προέκυψε ένας νέος λαός που θα ονομαζόταν </a:t>
            </a:r>
            <a:r>
              <a:rPr lang="el-GR" i="1" dirty="0" smtClean="0">
                <a:latin typeface="+mj-lt"/>
              </a:rPr>
              <a:t>Έλληνες</a:t>
            </a:r>
            <a:r>
              <a:rPr lang="el-GR" dirty="0" smtClean="0">
                <a:latin typeface="+mj-lt"/>
              </a:rPr>
              <a:t>.</a:t>
            </a:r>
          </a:p>
          <a:p>
            <a:pPr algn="just"/>
            <a:r>
              <a:rPr lang="el-GR" dirty="0" smtClean="0">
                <a:latin typeface="+mj-lt"/>
              </a:rPr>
              <a:t>Δευκαλίωνας και Πύρρα απέκτησαν δύο γιους, τον Έλληνα και τον Αμφικτύονα. Ο Έλληνας θεωρείται γενάρχης </a:t>
            </a:r>
            <a:r>
              <a:rPr lang="el-GR" dirty="0">
                <a:latin typeface="+mj-lt"/>
              </a:rPr>
              <a:t>των </a:t>
            </a:r>
            <a:r>
              <a:rPr lang="el-GR" dirty="0" smtClean="0">
                <a:latin typeface="+mj-lt"/>
              </a:rPr>
              <a:t>Ελλήνων.</a:t>
            </a:r>
          </a:p>
          <a:p>
            <a:pPr algn="just"/>
            <a:r>
              <a:rPr lang="el-GR" dirty="0" smtClean="0">
                <a:latin typeface="+mj-lt"/>
              </a:rPr>
              <a:t>Ο γιος του Αίολος  δημιούργησε το ελληνικό φύλο </a:t>
            </a:r>
            <a:r>
              <a:rPr lang="el-GR" i="1" dirty="0" smtClean="0">
                <a:latin typeface="+mj-lt"/>
              </a:rPr>
              <a:t>Αιολείς</a:t>
            </a:r>
            <a:r>
              <a:rPr lang="el-GR" dirty="0" smtClean="0">
                <a:latin typeface="+mj-lt"/>
              </a:rPr>
              <a:t> που κατοικούσαν στη Θεσσαλία.</a:t>
            </a:r>
            <a:endParaRPr lang="el-G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9291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145</TotalTime>
  <Words>596</Words>
  <Application>Microsoft Office PowerPoint</Application>
  <PresentationFormat>Προβολή στην οθόνη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Ροή</vt:lpstr>
      <vt:lpstr>ΕΚΠΑΙΔΕΥΤΙΚΟΣ ΟΜΙΛΟΣ  ΤΟΠΙΚΗΣ ΙΣΤΟΡΙΑΣ</vt:lpstr>
      <vt:lpstr>ΚΕΝΤΑΥΡΟΣ ΧΕΙΡΩΝΑΣ</vt:lpstr>
      <vt:lpstr>ΠΗΛΕΑΣ - ΑΧΙΛΛΕΑΣ</vt:lpstr>
      <vt:lpstr>ΤΟ ΧΡΥΣΟΜΑΛΛΟ ΔΕΡΑΣ (1/2)</vt:lpstr>
      <vt:lpstr>ΤΟ ΧΡΥΣΟΜΑΛΛΟ ΔΕΡΑΣ (2/2)</vt:lpstr>
      <vt:lpstr>ΙΑΣΟΝΑΣ</vt:lpstr>
      <vt:lpstr>ΑΡΓΟΝΑΥΤΙΚΗ ΕΚΣΤΡΑΤΕΙΑ</vt:lpstr>
      <vt:lpstr>ΔΥΕΚΑΛΙΩΝΑΣ (1/2)</vt:lpstr>
      <vt:lpstr>ΔΥΕΚΑΛΙΩΝΑΣ (2/2)</vt:lpstr>
      <vt:lpstr>ΠΗΓΗ</vt:lpstr>
      <vt:lpstr>Ευχαριστούμε πολύ για την προσοχή σας! Καπετάνιου Μαρία Ελένη Τσιχτής Ευάγγελος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vagelis</dc:creator>
  <cp:lastModifiedBy>vagelis</cp:lastModifiedBy>
  <cp:revision>24</cp:revision>
  <dcterms:created xsi:type="dcterms:W3CDTF">2024-10-05T10:18:25Z</dcterms:created>
  <dcterms:modified xsi:type="dcterms:W3CDTF">2024-12-05T13:05:00Z</dcterms:modified>
</cp:coreProperties>
</file>