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402" y="-4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8ABFC2-B75F-48E7-BCFA-328BC08E2088}" type="datetimeFigureOut">
              <a:rPr lang="en-US" smtClean="0"/>
              <a:pPr/>
              <a:t>5/12/2024</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C0FE84-86A8-4B3D-B03E-E7FB1500B3C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A3C0FE84-86A8-4B3D-B03E-E7FB1500B3C2}"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2" name="1 - Θέση υποσέλιδου"/>
          <p:cNvSpPr>
            <a:spLocks noGrp="1"/>
          </p:cNvSpPr>
          <p:nvPr>
            <p:ph type="ftr" sz="quarter" idx="11"/>
          </p:nvPr>
        </p:nvSpPr>
        <p:spPr/>
        <p:txBody>
          <a:bodyPr/>
          <a:lstStyle/>
          <a:p>
            <a:endParaRPr lang="en-US"/>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8F212990-C68E-4DDD-A94E-B8F87C537D2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19" name="18 - Θέση υποσέλιδου"/>
          <p:cNvSpPr>
            <a:spLocks noGrp="1"/>
          </p:cNvSpPr>
          <p:nvPr>
            <p:ph type="ftr" sz="quarter" idx="11"/>
          </p:nvPr>
        </p:nvSpPr>
        <p:spPr>
          <a:xfrm>
            <a:off x="3581400" y="76200"/>
            <a:ext cx="2895600" cy="288925"/>
          </a:xfrm>
        </p:spPr>
        <p:txBody>
          <a:bodyPr/>
          <a:lstStyle/>
          <a:p>
            <a:endParaRPr lang="en-US"/>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8F212990-C68E-4DDD-A94E-B8F87C537D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11" name="10 - Θέση υποσέλιδου"/>
          <p:cNvSpPr>
            <a:spLocks noGrp="1"/>
          </p:cNvSpPr>
          <p:nvPr>
            <p:ph type="ftr" sz="quarter" idx="11"/>
          </p:nvPr>
        </p:nvSpPr>
        <p:spPr/>
        <p:txBody>
          <a:bodyPr/>
          <a:lstStyle/>
          <a:p>
            <a:endParaRPr lang="en-US"/>
          </a:p>
        </p:txBody>
      </p:sp>
      <p:sp>
        <p:nvSpPr>
          <p:cNvPr id="16" name="15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10" name="9 - Θέση υποσέλιδου"/>
          <p:cNvSpPr>
            <a:spLocks noGrp="1"/>
          </p:cNvSpPr>
          <p:nvPr>
            <p:ph type="ftr" sz="quarter" idx="11"/>
          </p:nvPr>
        </p:nvSpPr>
        <p:spPr/>
        <p:txBody>
          <a:bodyPr/>
          <a:lstStyle/>
          <a:p>
            <a:endParaRPr lang="en-US"/>
          </a:p>
        </p:txBody>
      </p:sp>
      <p:sp>
        <p:nvSpPr>
          <p:cNvPr id="31" name="30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8F212990-C68E-4DDD-A94E-B8F87C537D24}" type="slidenum">
              <a:rPr lang="en-US" smtClean="0"/>
              <a:pPr/>
              <a:t>‹#›</a:t>
            </a:fld>
            <a:endParaRPr lang="en-US"/>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21" name="20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24" name="23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29" name="28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F5D70657-4F95-4879-AF00-3042E0E65C50}" type="datetimeFigureOut">
              <a:rPr lang="en-US" smtClean="0"/>
              <a:pPr/>
              <a:t>5/12/2024</a:t>
            </a:fld>
            <a:endParaRPr lang="en-US"/>
          </a:p>
        </p:txBody>
      </p:sp>
      <p:sp>
        <p:nvSpPr>
          <p:cNvPr id="5" name="4 - Θέση υποσέλιδου"/>
          <p:cNvSpPr>
            <a:spLocks noGrp="1"/>
          </p:cNvSpPr>
          <p:nvPr>
            <p:ph type="ftr" sz="quarter" idx="11"/>
          </p:nvPr>
        </p:nvSpPr>
        <p:spPr/>
        <p:txBody>
          <a:bodyPr/>
          <a:lstStyle/>
          <a:p>
            <a:endParaRPr lang="en-US"/>
          </a:p>
        </p:txBody>
      </p:sp>
      <p:sp>
        <p:nvSpPr>
          <p:cNvPr id="31" name="30 - Θέση αριθμού διαφάνειας"/>
          <p:cNvSpPr>
            <a:spLocks noGrp="1"/>
          </p:cNvSpPr>
          <p:nvPr>
            <p:ph type="sldNum" sz="quarter" idx="12"/>
          </p:nvPr>
        </p:nvSpPr>
        <p:spPr/>
        <p:txBody>
          <a:bodyPr/>
          <a:lstStyle/>
          <a:p>
            <a:fld id="{8F212990-C68E-4DDD-A94E-B8F87C537D24}" type="slidenum">
              <a:rPr lang="en-US" smtClean="0"/>
              <a:pPr/>
              <a:t>‹#›</a:t>
            </a:fld>
            <a:endParaRPr lang="en-US"/>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5D70657-4F95-4879-AF00-3042E0E65C50}" type="datetimeFigureOut">
              <a:rPr lang="en-US" smtClean="0"/>
              <a:pPr/>
              <a:t>5/12/2024</a:t>
            </a:fld>
            <a:endParaRPr lang="en-US"/>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F212990-C68E-4DDD-A94E-B8F87C537D24}" type="slidenum">
              <a:rPr lang="en-US" smtClean="0"/>
              <a:pPr/>
              <a:t>‹#›</a:t>
            </a:fld>
            <a:endParaRPr lang="en-US"/>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l.wikipedia.org/wiki/%CE%A0%CE%BF%CE%BB%CE%B9%CE%BF%CE%BC%CF%85%CE%B5%CE%BB%CE%AF%CF%84%CE%B9%CE%B4%CE%B1" TargetMode="External"/><Relationship Id="rId5" Type="http://schemas.openxmlformats.org/officeDocument/2006/relationships/hyperlink" Target="https://el.wikipedia.org/wiki/%CE%9A%CE%B1%CE%B8%CE%BF%CE%BB%CE%B9%CE%BA%CE%B9%CF%83%CE%BC%CF%8C%CF%82" TargetMode="External"/><Relationship Id="rId4" Type="http://schemas.openxmlformats.org/officeDocument/2006/relationships/hyperlink" Target="https://el.wikipedia.org/wiki/%CE%A6%CF%81%CE%AF%CE%BD%CF%84%CE%B1_%CE%9A%CE%AC%CE%BB%CE%BF"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62000" y="381000"/>
            <a:ext cx="7543800" cy="2590800"/>
          </a:xfrm>
        </p:spPr>
        <p:txBody>
          <a:bodyPr/>
          <a:lstStyle/>
          <a:p>
            <a:r>
              <a:rPr lang="el-GR" dirty="0" smtClean="0"/>
              <a:t>ΔΙΑΚΕΚΡΙΜΕΝΟΙ ΑΝΘΡΩΠΟΙ ΜΕ ΙΔΙΑΙΤΕΡΕΣ ΙΚΑΝΟΤΗΤΕΣ</a:t>
            </a:r>
            <a:endParaRPr lang="en-US" dirty="0"/>
          </a:p>
        </p:txBody>
      </p:sp>
      <p:sp>
        <p:nvSpPr>
          <p:cNvPr id="3" name="2 - Υπότιτλος"/>
          <p:cNvSpPr>
            <a:spLocks noGrp="1"/>
          </p:cNvSpPr>
          <p:nvPr>
            <p:ph type="subTitle" idx="1"/>
          </p:nvPr>
        </p:nvSpPr>
        <p:spPr>
          <a:xfrm>
            <a:off x="381000" y="3886200"/>
            <a:ext cx="8458200" cy="990600"/>
          </a:xfrm>
        </p:spPr>
        <p:txBody>
          <a:bodyPr>
            <a:normAutofit/>
          </a:bodyPr>
          <a:lstStyle/>
          <a:p>
            <a:r>
              <a:rPr lang="el-GR" dirty="0" smtClean="0"/>
              <a:t>ΟΡΙΣΜΟΣ ΚΙΝΗΤΙΚΗΣ ΑΝΑΠΗΡΙΑΣ ΟΡΙΣΜΟΣ</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Ο όρος κινητική αναπηρία, περιλαμβάνει όλα τα άτομα που παρουσιάζουν μικρή η μεγάλη δυσχέρεια στην κίνηση, κάποιου η κάποιων μελών του σώματός τους.</a:t>
            </a:r>
          </a:p>
          <a:p>
            <a:pPr>
              <a:buNone/>
            </a:pPr>
            <a:r>
              <a:rPr lang="el-GR" dirty="0" smtClean="0"/>
              <a:t>Η κινητική αναπηρία εκδηλώνεται με διάφορες μορφές . Αυτού του είδους η διαταραχή μπορεί να περιορίζει τη λειτουργία ολόκληρου του σώματος ή κάποιου μέρος του σώματος. Μπορεί να είναι προσωρινή ή μόνιμη. Είναι εκ γενετής ή άλλοτε αναπτύσσεται αργότερα.</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idx="1"/>
          </p:nvPr>
        </p:nvSpPr>
        <p:spPr>
          <a:xfrm>
            <a:off x="502920" y="530352"/>
            <a:ext cx="8183880" cy="1069848"/>
          </a:xfrm>
        </p:spPr>
        <p:txBody>
          <a:bodyPr/>
          <a:lstStyle/>
          <a:p>
            <a:pPr>
              <a:buNone/>
            </a:pPr>
            <a:r>
              <a:rPr lang="en-US" dirty="0" err="1" smtClean="0"/>
              <a:t>Frida</a:t>
            </a:r>
            <a:r>
              <a:rPr lang="en-US" dirty="0" smtClean="0"/>
              <a:t> </a:t>
            </a:r>
            <a:r>
              <a:rPr lang="en-US" dirty="0" err="1" smtClean="0"/>
              <a:t>kahlo</a:t>
            </a:r>
            <a:r>
              <a:rPr lang="en-US" dirty="0" smtClean="0"/>
              <a:t> </a:t>
            </a:r>
            <a:r>
              <a:rPr lang="el-GR" dirty="0" smtClean="0"/>
              <a:t>ΖΩΓΡΑΦΟΣ</a:t>
            </a:r>
            <a:endParaRPr lang="en-US" dirty="0"/>
          </a:p>
        </p:txBody>
      </p:sp>
      <p:pic>
        <p:nvPicPr>
          <p:cNvPr id="15362" name="Picture 2" descr="https://upload.wikimedia.org/wikipedia/commons/thumb/0/09/Frida_Kahlo%2C_by_Guillermo_Kahlo_%28cropped%29.jpg/200px-Frida_Kahlo%2C_by_Guillermo_Kahlo_%28cropped%29.jpg"/>
          <p:cNvPicPr>
            <a:picLocks noChangeAspect="1" noChangeArrowheads="1"/>
          </p:cNvPicPr>
          <p:nvPr/>
        </p:nvPicPr>
        <p:blipFill>
          <a:blip r:embed="rId3"/>
          <a:srcRect/>
          <a:stretch>
            <a:fillRect/>
          </a:stretch>
        </p:blipFill>
        <p:spPr bwMode="auto">
          <a:xfrm>
            <a:off x="304800" y="1295400"/>
            <a:ext cx="2362200" cy="5181600"/>
          </a:xfrm>
          <a:prstGeom prst="rect">
            <a:avLst/>
          </a:prstGeom>
          <a:noFill/>
        </p:spPr>
      </p:pic>
      <p:sp>
        <p:nvSpPr>
          <p:cNvPr id="5" name="4 - Ορθογώνιο"/>
          <p:cNvSpPr/>
          <p:nvPr/>
        </p:nvSpPr>
        <p:spPr>
          <a:xfrm>
            <a:off x="2743200" y="1523998"/>
            <a:ext cx="5410200" cy="4114801"/>
          </a:xfrm>
          <a:prstGeom prst="rect">
            <a:avLst/>
          </a:prstGeom>
        </p:spPr>
        <p:txBody>
          <a:bodyPr wrap="square">
            <a:spAutoFit/>
          </a:bodyPr>
          <a:lstStyle/>
          <a:p>
            <a:r>
              <a:rPr lang="el-GR" dirty="0"/>
              <a:t>Γεννήθηκε από </a:t>
            </a:r>
            <a:r>
              <a:rPr lang="el-GR" dirty="0" err="1"/>
              <a:t>γερμανοεβραίο</a:t>
            </a:r>
            <a:r>
              <a:rPr lang="el-GR" dirty="0"/>
              <a:t> πατέρα και </a:t>
            </a:r>
            <a:r>
              <a:rPr lang="el-GR" dirty="0" err="1"/>
              <a:t>ισπανομεξικάνα</a:t>
            </a:r>
            <a:r>
              <a:rPr lang="el-GR" dirty="0"/>
              <a:t> μητέρα στο (</a:t>
            </a:r>
            <a:r>
              <a:rPr lang="el-GR" dirty="0" err="1"/>
              <a:t>Κογιοακάν</a:t>
            </a:r>
            <a:r>
              <a:rPr lang="el-GR" dirty="0"/>
              <a:t>) στην Πόλη του Μεξικού. Ο πατέρας της ήταν μορφωμένος, άθεος και είχε έρθει σε νεαρή ηλικία στο Μεξικό όπου είχε γίνει φωτογράφος</a:t>
            </a:r>
            <a:r>
              <a:rPr lang="el-GR" baseline="30000" dirty="0">
                <a:hlinkClick r:id="rId4"/>
              </a:rPr>
              <a:t>[18]</a:t>
            </a:r>
            <a:r>
              <a:rPr lang="el-GR" dirty="0"/>
              <a:t> </a:t>
            </a:r>
            <a:r>
              <a:rPr lang="el-GR" baseline="30000" dirty="0">
                <a:hlinkClick r:id="rId4"/>
              </a:rPr>
              <a:t>[19]</a:t>
            </a:r>
            <a:r>
              <a:rPr lang="el-GR" dirty="0"/>
              <a:t>. Η μητέρα της ήταν </a:t>
            </a:r>
            <a:r>
              <a:rPr lang="el-GR" dirty="0">
                <a:hlinkClick r:id="rId5" tooltip="Καθολικισμός"/>
              </a:rPr>
              <a:t>Καθολική</a:t>
            </a:r>
            <a:r>
              <a:rPr lang="el-GR" baseline="30000" dirty="0">
                <a:hlinkClick r:id="rId4"/>
              </a:rPr>
              <a:t>[18]</a:t>
            </a:r>
            <a:r>
              <a:rPr lang="el-GR" dirty="0"/>
              <a:t>.</a:t>
            </a:r>
          </a:p>
          <a:p>
            <a:r>
              <a:rPr lang="el-GR" dirty="0"/>
              <a:t>Στην ηλικία των έξι</a:t>
            </a:r>
            <a:r>
              <a:rPr lang="el-GR" baseline="30000" dirty="0">
                <a:hlinkClick r:id="rId4"/>
              </a:rPr>
              <a:t>[20]</a:t>
            </a:r>
            <a:r>
              <a:rPr lang="el-GR" dirty="0"/>
              <a:t> αρρώστησε από </a:t>
            </a:r>
            <a:r>
              <a:rPr lang="el-GR" dirty="0">
                <a:hlinkClick r:id="rId6" tooltip="Πολιομυελίτιδα"/>
              </a:rPr>
              <a:t>πολιομυελίτιδα</a:t>
            </a:r>
            <a:r>
              <a:rPr lang="el-GR" baseline="30000" dirty="0">
                <a:hlinkClick r:id="rId4"/>
              </a:rPr>
              <a:t>[16]</a:t>
            </a:r>
            <a:r>
              <a:rPr lang="el-GR" dirty="0"/>
              <a:t>, με αποτέλεσμα το ένα της πόδι να είναι μικρότερο από το άλλο και </a:t>
            </a:r>
            <a:r>
              <a:rPr lang="el-GR" dirty="0" err="1"/>
              <a:t>ημιπαράλυτο</a:t>
            </a:r>
            <a:r>
              <a:rPr lang="el-GR" dirty="0"/>
              <a:t>. Παρακολούθησε την </a:t>
            </a:r>
            <a:r>
              <a:rPr lang="el-GR" dirty="0" err="1"/>
              <a:t>Escola</a:t>
            </a:r>
            <a:r>
              <a:rPr lang="el-GR" dirty="0"/>
              <a:t> </a:t>
            </a:r>
            <a:r>
              <a:rPr lang="el-GR" dirty="0" err="1"/>
              <a:t>Preparatoria</a:t>
            </a:r>
            <a:r>
              <a:rPr lang="el-GR" dirty="0"/>
              <a:t> μία από τα 35 κορίτσια ανάμεσα σε 2000 άτομα</a:t>
            </a:r>
            <a:r>
              <a:rPr lang="el-GR" baseline="30000" dirty="0">
                <a:hlinkClick r:id="rId4"/>
              </a:rPr>
              <a:t>[18]</a:t>
            </a:r>
            <a:r>
              <a:rPr lang="el-GR" dirty="0"/>
              <a:t> όπου και είδε για πρώτη φορά τον μετέπειτα σύζυγό της, τοιχογράφο Ντιέγκο Ριβέρα, ο οποίος ζωγράφιζε τους τοίχους της σχολής.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n-US" dirty="0"/>
          </a:p>
        </p:txBody>
      </p:sp>
      <p:sp>
        <p:nvSpPr>
          <p:cNvPr id="3" name="2 - Θέση περιεχομένου"/>
          <p:cNvSpPr>
            <a:spLocks noGrp="1"/>
          </p:cNvSpPr>
          <p:nvPr>
            <p:ph idx="1"/>
          </p:nvPr>
        </p:nvSpPr>
        <p:spPr/>
        <p:txBody>
          <a:bodyPr>
            <a:normAutofit fontScale="62500" lnSpcReduction="20000"/>
          </a:bodyPr>
          <a:lstStyle/>
          <a:p>
            <a:pPr>
              <a:buNone/>
            </a:pPr>
            <a:endParaRPr lang="en-US" dirty="0" smtClean="0"/>
          </a:p>
          <a:p>
            <a:pPr fontAlgn="base"/>
            <a:r>
              <a:rPr lang="el-GR" b="1" dirty="0" smtClean="0"/>
              <a:t>8. Βίνσεντ Βαν Γκογκ</a:t>
            </a:r>
            <a:endParaRPr lang="el-GR" dirty="0" smtClean="0"/>
          </a:p>
          <a:p>
            <a:pPr fontAlgn="base"/>
            <a:r>
              <a:rPr lang="el-GR" dirty="0" smtClean="0"/>
              <a:t>Ένα σπίθισμα τρόμου εμφανίστηκε στα μάτια της πόρνης όταν έπαιρνε στα χέρια ένα κομμάτι από το αυτί του Βίνσεντ Βαν Γκογκ. Στο μυαλό του ιδιοφυούς και απόλυτα συντελεστικού στην τέχνη της ζωγραφικής Βαν Γκογκ είχε βρει κατάλυμα η παράνοια, η οποία κατευναζόταν μονάχα όταν ζωγράφιζε. Στην δεκαετή του καριέρα φιλοτέχνησε περισσότερους από 900 πίνακες, οι οποίοι σήμερα κοστίζουν εκατομμύρια δολάρια. Οι «Ίριδες» στοίχισαν 53,2 εκατομμύρια δολάρια και «Το πορτρέτο του γιατρού </a:t>
            </a:r>
            <a:r>
              <a:rPr lang="el-GR" dirty="0" err="1" smtClean="0"/>
              <a:t>Γκασέ</a:t>
            </a:r>
            <a:r>
              <a:rPr lang="el-GR" dirty="0" smtClean="0"/>
              <a:t>» 82,5. Πρωτότοκος γιος πάστορα, ο Βαν Γκογκ ζωγράφιζε για να εξισορροπήσει μέσα του έναν κόσμο που έμοιαζε ξένος στα μάτια του. Βαθύτατα καταθλιπτικός επιχείρησε να βάλει τέλος στην ζωή του μετά από </a:t>
            </a:r>
            <a:r>
              <a:rPr lang="el-GR" dirty="0" err="1" smtClean="0"/>
              <a:t>ανευόδωτο</a:t>
            </a:r>
            <a:r>
              <a:rPr lang="el-GR" dirty="0" smtClean="0"/>
              <a:t> έρωτα. Με την τέχνη του κατάφερε να υπομείνει και να κάνει δικό του τον τόσο ξένο κόσμο που κινείτο. Η πολυώδυνη πορεία ζωής του σφραγίστηκε στις 29 Ιουλίου του 1890 με μερικές λέξεις. «Η λύπη θα κρατήσει για πάντα»!»</a:t>
            </a:r>
          </a:p>
          <a:p>
            <a:pPr>
              <a:buNone/>
            </a:pPr>
            <a:endParaRPr lang="en-US" dirty="0" smtClean="0"/>
          </a:p>
        </p:txBody>
      </p:sp>
      <p:pic>
        <p:nvPicPr>
          <p:cNvPr id="1026" name="Picture 2" descr="Perierga.gr - Διάσημοι με ειδικές ανάγκες"/>
          <p:cNvPicPr>
            <a:picLocks noChangeAspect="1" noChangeArrowheads="1"/>
          </p:cNvPicPr>
          <p:nvPr/>
        </p:nvPicPr>
        <p:blipFill>
          <a:blip r:embed="rId2"/>
          <a:srcRect/>
          <a:stretch>
            <a:fillRect/>
          </a:stretch>
        </p:blipFill>
        <p:spPr bwMode="auto">
          <a:xfrm>
            <a:off x="3733800" y="457200"/>
            <a:ext cx="1647825" cy="177165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8200"/>
            <a:ext cx="8686800" cy="838200"/>
          </a:xfrm>
        </p:spPr>
        <p:txBody>
          <a:bodyPr>
            <a:normAutofit/>
          </a:bodyPr>
          <a:lstStyle/>
          <a:p>
            <a:endParaRPr lang="en-US" dirty="0"/>
          </a:p>
        </p:txBody>
      </p:sp>
      <p:sp>
        <p:nvSpPr>
          <p:cNvPr id="3" name="2 - Θέση περιεχομένου"/>
          <p:cNvSpPr>
            <a:spLocks noGrp="1"/>
          </p:cNvSpPr>
          <p:nvPr>
            <p:ph idx="1"/>
          </p:nvPr>
        </p:nvSpPr>
        <p:spPr>
          <a:xfrm>
            <a:off x="533400" y="1066800"/>
            <a:ext cx="8458200" cy="5334000"/>
          </a:xfrm>
        </p:spPr>
        <p:txBody>
          <a:bodyPr>
            <a:normAutofit fontScale="55000" lnSpcReduction="20000"/>
          </a:bodyPr>
          <a:lstStyle/>
          <a:p>
            <a:pPr fontAlgn="base"/>
            <a:r>
              <a:rPr lang="el-GR" dirty="0" err="1" smtClean="0"/>
              <a:t>Μαρλα</a:t>
            </a:r>
            <a:r>
              <a:rPr lang="el-GR" dirty="0" smtClean="0"/>
              <a:t> ράνιαν</a:t>
            </a:r>
            <a:r>
              <a:rPr lang="el-GR" b="1" dirty="0" smtClean="0"/>
              <a:t>9. </a:t>
            </a:r>
            <a:r>
              <a:rPr lang="el-GR" b="1" dirty="0" err="1" smtClean="0"/>
              <a:t>Μάρλα</a:t>
            </a:r>
            <a:r>
              <a:rPr lang="el-GR" b="1" dirty="0" smtClean="0"/>
              <a:t> </a:t>
            </a:r>
            <a:r>
              <a:rPr lang="el-GR" b="1" dirty="0" err="1" smtClean="0"/>
              <a:t>Ράνιαν</a:t>
            </a:r>
            <a:endParaRPr lang="el-GR" dirty="0" smtClean="0"/>
          </a:p>
          <a:p>
            <a:pPr fontAlgn="base"/>
            <a:r>
              <a:rPr lang="el-GR" dirty="0" smtClean="0"/>
              <a:t>Διακρίνει μόνο σκιές. Στον κόσμο της τα πάντα είναι θολά και όμως η κοπέλα από το </a:t>
            </a:r>
            <a:r>
              <a:rPr lang="el-GR" dirty="0" err="1" smtClean="0"/>
              <a:t>Γιουτζίν</a:t>
            </a:r>
            <a:r>
              <a:rPr lang="el-GR" dirty="0" smtClean="0"/>
              <a:t> του Όρεγκον έγινε η πρώτη αθλήτρια με ειδικές ικανότητες που κατόρθωσε να προκριθεί στους Ολυμπιακούς Αγώνες του </a:t>
            </a:r>
            <a:r>
              <a:rPr lang="el-GR" dirty="0" err="1" smtClean="0"/>
              <a:t>Σίδνεϊ</a:t>
            </a:r>
            <a:r>
              <a:rPr lang="el-GR" dirty="0" smtClean="0"/>
              <a:t> το 2000. Η </a:t>
            </a:r>
            <a:r>
              <a:rPr lang="el-GR" dirty="0" err="1" smtClean="0"/>
              <a:t>Μάρλα</a:t>
            </a:r>
            <a:r>
              <a:rPr lang="el-GR" dirty="0" smtClean="0"/>
              <a:t> </a:t>
            </a:r>
            <a:r>
              <a:rPr lang="el-GR" dirty="0" err="1" smtClean="0"/>
              <a:t>Ράιαν</a:t>
            </a:r>
            <a:r>
              <a:rPr lang="el-GR" dirty="0" smtClean="0"/>
              <a:t> αναδείχθηκε τρεις φορές πρωταθλήτρια Αμερικής στα 5000 μέτρα, κατέκτησε 4 μετάλλια στους </a:t>
            </a:r>
            <a:r>
              <a:rPr lang="el-GR" dirty="0" err="1" smtClean="0"/>
              <a:t>Παραολυμπιακούς</a:t>
            </a:r>
            <a:r>
              <a:rPr lang="el-GR" dirty="0" smtClean="0"/>
              <a:t> Αγώνες της Βαρκελώνης το 1992 και το 1996 προσπάθησε να προκριθεί μέσω του </a:t>
            </a:r>
            <a:r>
              <a:rPr lang="el-GR" dirty="0" err="1" smtClean="0"/>
              <a:t>επτάθλου</a:t>
            </a:r>
            <a:r>
              <a:rPr lang="el-GR" dirty="0" smtClean="0"/>
              <a:t> στους Ολυμπιακούς της Ατλάντα, χωρίς όμως δεν τα καταφέρει. Το 2001 εξέδωσε την αυτοβιογραφία της: «Καμιά τελική γραμμή. Η ζωή μου όπως την βλέπω». Η </a:t>
            </a:r>
            <a:r>
              <a:rPr lang="el-GR" dirty="0" err="1" smtClean="0"/>
              <a:t>Μάρλα</a:t>
            </a:r>
            <a:r>
              <a:rPr lang="el-GR" dirty="0" smtClean="0"/>
              <a:t> </a:t>
            </a:r>
            <a:r>
              <a:rPr lang="el-GR" dirty="0" err="1" smtClean="0"/>
              <a:t>Ράνιαν</a:t>
            </a:r>
            <a:r>
              <a:rPr lang="el-GR" dirty="0" smtClean="0"/>
              <a:t> μέχρι σήμερα είναι συνεπής σε ένα στόχο. Να ξεπερνά τον εαυτό της…</a:t>
            </a:r>
          </a:p>
          <a:p>
            <a:pPr fontAlgn="base"/>
            <a:r>
              <a:rPr lang="el-GR" b="1" dirty="0" smtClean="0"/>
              <a:t>8. </a:t>
            </a:r>
            <a:endParaRPr lang="el-GR" dirty="0" smtClean="0"/>
          </a:p>
          <a:p>
            <a:pPr fontAlgn="base">
              <a:buNone/>
            </a:pPr>
            <a:endParaRPr lang="el-GR" dirty="0" smtClean="0"/>
          </a:p>
          <a:p>
            <a:pPr fontAlgn="base"/>
            <a:r>
              <a:rPr lang="el-GR" dirty="0" smtClean="0"/>
              <a:t>Διακρίνει μόνο σκιές. Στον κόσμο της τα πάντα είναι θολά και όμως η </a:t>
            </a:r>
            <a:r>
              <a:rPr lang="el-GR" dirty="0" smtClean="0"/>
              <a:t>κοπέλα </a:t>
            </a:r>
            <a:r>
              <a:rPr lang="el-GR" dirty="0" smtClean="0"/>
              <a:t>από το </a:t>
            </a:r>
            <a:r>
              <a:rPr lang="el-GR" dirty="0" err="1" smtClean="0"/>
              <a:t>Γιουτζίν</a:t>
            </a:r>
            <a:r>
              <a:rPr lang="el-GR" dirty="0" smtClean="0"/>
              <a:t> του Όρεγκον έγινε η πρώτη αθλήτρια με ειδικές ικανότητες που κατόρθωσε να προκριθεί στους Ολυμπιακούς Αγώνες του </a:t>
            </a:r>
            <a:r>
              <a:rPr lang="el-GR" dirty="0" err="1" smtClean="0"/>
              <a:t>Σίδνεϊ</a:t>
            </a:r>
            <a:r>
              <a:rPr lang="el-GR" dirty="0" smtClean="0"/>
              <a:t> το 2000. Η </a:t>
            </a:r>
            <a:r>
              <a:rPr lang="el-GR" dirty="0" err="1" smtClean="0"/>
              <a:t>Μάρλα</a:t>
            </a:r>
            <a:r>
              <a:rPr lang="el-GR" dirty="0" smtClean="0"/>
              <a:t> </a:t>
            </a:r>
            <a:r>
              <a:rPr lang="el-GR" dirty="0" err="1" smtClean="0"/>
              <a:t>Ράιαν</a:t>
            </a:r>
            <a:r>
              <a:rPr lang="el-GR" dirty="0" smtClean="0"/>
              <a:t> αναδείχθηκε τρεις φορές πρωταθλήτρια Αμερικής στα 5000 μέτρα, κατέκτησε 4 μετάλλια στους </a:t>
            </a:r>
            <a:r>
              <a:rPr lang="el-GR" dirty="0" err="1" smtClean="0"/>
              <a:t>Παραολυμπιακούς</a:t>
            </a:r>
            <a:r>
              <a:rPr lang="el-GR" dirty="0" smtClean="0"/>
              <a:t> Αγώνες της Βαρκελώνης το 1992 και το 1996 προσπάθησε να προκριθεί μέσω του </a:t>
            </a:r>
            <a:r>
              <a:rPr lang="el-GR" dirty="0" err="1" smtClean="0"/>
              <a:t>επτάθλου</a:t>
            </a:r>
            <a:r>
              <a:rPr lang="el-GR" dirty="0" smtClean="0"/>
              <a:t> στους </a:t>
            </a:r>
            <a:r>
              <a:rPr lang="el-GR" dirty="0" smtClean="0"/>
              <a:t>Ολυμπιακούς </a:t>
            </a:r>
            <a:r>
              <a:rPr lang="el-GR" dirty="0" smtClean="0"/>
              <a:t>της Ατλάντα, χωρίς όμως δεν τα καταφέρει. Το 2001 εξέδωσε την αυτοβιογραφία της: «Καμιά τελική γραμμή. Η ζωή μου όπως την βλέπω». Η </a:t>
            </a:r>
            <a:r>
              <a:rPr lang="el-GR" dirty="0" err="1" smtClean="0"/>
              <a:t>Μάρλα</a:t>
            </a:r>
            <a:r>
              <a:rPr lang="el-GR" dirty="0" smtClean="0"/>
              <a:t> </a:t>
            </a:r>
            <a:r>
              <a:rPr lang="el-GR" dirty="0" err="1" smtClean="0"/>
              <a:t>Ράνιαν</a:t>
            </a:r>
            <a:r>
              <a:rPr lang="el-GR" dirty="0" smtClean="0"/>
              <a:t> μέχρι σήμερα είναι συνεπής σε ένα στόχο. Να ξεπερνά τον εαυτό της…</a:t>
            </a:r>
          </a:p>
          <a:p>
            <a:pPr fontAlgn="base"/>
            <a:r>
              <a:rPr lang="el-GR" b="1" dirty="0" smtClean="0"/>
              <a:t>8. </a:t>
            </a:r>
            <a:endParaRPr lang="el-GR" dirty="0" smtClean="0"/>
          </a:p>
          <a:p>
            <a:endParaRPr lang="en-US" dirty="0"/>
          </a:p>
        </p:txBody>
      </p:sp>
      <p:pic>
        <p:nvPicPr>
          <p:cNvPr id="19458" name="Picture 2" descr="Perierga.gr - Διάσημοι με ειδικές ανάγκες"/>
          <p:cNvPicPr>
            <a:picLocks noChangeAspect="1" noChangeArrowheads="1"/>
          </p:cNvPicPr>
          <p:nvPr/>
        </p:nvPicPr>
        <p:blipFill>
          <a:blip r:embed="rId2"/>
          <a:srcRect/>
          <a:stretch>
            <a:fillRect/>
          </a:stretch>
        </p:blipFill>
        <p:spPr bwMode="auto">
          <a:xfrm>
            <a:off x="7239000" y="-381000"/>
            <a:ext cx="1905000" cy="1743076"/>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79</TotalTime>
  <Words>407</Words>
  <Application>Microsoft Office PowerPoint</Application>
  <PresentationFormat>Προβολή στην οθόνη (4:3)</PresentationFormat>
  <Paragraphs>17</Paragraphs>
  <Slides>5</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Διαστημικό</vt:lpstr>
      <vt:lpstr>ΔΙΑΚΕΚΡΙΜΕΝΟΙ ΑΝΘΡΩΠΟΙ ΜΕ ΙΔΙΑΙΤΕΡΕΣ ΙΚΑΝΟΤΗΤΕΣ</vt:lpstr>
      <vt:lpstr>Διαφάνεια 2</vt:lpstr>
      <vt:lpstr>Διαφάνεια 3</vt:lpstr>
      <vt:lpstr>Διαφάνεια 4</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ΔΙΑΚΕΚΡΙΜΕΝΟΙ ΑΝΘΡΩΠΟΙ ΜΕ ΙΔΙΑΙΤΕΡΕΣ ΙΚΑΝΟΤΗΤΕΣ</dc:title>
  <dc:creator>VASILIS</dc:creator>
  <cp:lastModifiedBy>VASILIS</cp:lastModifiedBy>
  <cp:revision>8</cp:revision>
  <dcterms:created xsi:type="dcterms:W3CDTF">2024-05-12T13:01:17Z</dcterms:created>
  <dcterms:modified xsi:type="dcterms:W3CDTF">2024-05-12T14:29:20Z</dcterms:modified>
</cp:coreProperties>
</file>