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1" r:id="rId5"/>
    <p:sldId id="262"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94660"/>
  </p:normalViewPr>
  <p:slideViewPr>
    <p:cSldViewPr>
      <p:cViewPr varScale="1">
        <p:scale>
          <a:sx n="69" d="100"/>
          <a:sy n="69" d="100"/>
        </p:scale>
        <p:origin x="-13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17" name="16 - Θέση υποσέλιδου"/>
          <p:cNvSpPr>
            <a:spLocks noGrp="1"/>
          </p:cNvSpPr>
          <p:nvPr>
            <p:ph type="ftr" sz="quarter" idx="11"/>
          </p:nvPr>
        </p:nvSpPr>
        <p:spPr/>
        <p:txBody>
          <a:bodyPr/>
          <a:lstStyle/>
          <a:p>
            <a:endParaRPr lang="en-US"/>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03B740EA-4028-47FC-B610-FD7BA72F10DF}" type="slidenum">
              <a:rPr lang="en-US" smtClean="0"/>
              <a:t>‹#›</a:t>
            </a:fld>
            <a:endParaRPr lang="en-US"/>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03B740EA-4028-47FC-B610-FD7BA72F10D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03B740EA-4028-47FC-B610-FD7BA72F10D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03B740EA-4028-47FC-B610-FD7BA72F10DF}" type="slidenum">
              <a:rPr lang="en-US" smtClean="0"/>
              <a:t>‹#›</a:t>
            </a:fld>
            <a:endParaRPr lang="en-US"/>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5" name="4 - Θέση υποσέλιδου"/>
          <p:cNvSpPr>
            <a:spLocks noGrp="1"/>
          </p:cNvSpPr>
          <p:nvPr>
            <p:ph type="ftr" sz="quarter" idx="11"/>
          </p:nvPr>
        </p:nvSpPr>
        <p:spPr>
          <a:xfrm>
            <a:off x="800100" y="6172200"/>
            <a:ext cx="4000500" cy="457200"/>
          </a:xfrm>
        </p:spPr>
        <p:txBody>
          <a:bodyPr/>
          <a:lstStyle/>
          <a:p>
            <a:endParaRPr lang="en-US"/>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03B740EA-4028-47FC-B610-FD7BA72F10D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03B740EA-4028-47FC-B610-FD7BA72F10DF}" type="slidenum">
              <a:rPr lang="en-US" smtClean="0"/>
              <a:t>‹#›</a:t>
            </a:fld>
            <a:endParaRPr lang="en-US"/>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03B740EA-4028-47FC-B610-FD7BA72F10DF}" type="slidenum">
              <a:rPr lang="en-US" smtClean="0"/>
              <a:t>‹#›</a:t>
            </a:fld>
            <a:endParaRPr lang="en-US"/>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03B740EA-4028-47FC-B610-FD7BA72F10D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03B740EA-4028-47FC-B610-FD7BA72F10D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03B740EA-4028-47FC-B610-FD7BA72F10DF}" type="slidenum">
              <a:rPr lang="en-US" smtClean="0"/>
              <a:t>‹#›</a:t>
            </a:fld>
            <a:endParaRPr lang="en-US"/>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72FDC80-B4F9-4903-8680-95452439F557}" type="datetimeFigureOut">
              <a:rPr lang="en-US" smtClean="0"/>
              <a:t>5/17/2024</a:t>
            </a:fld>
            <a:endParaRPr lang="en-US"/>
          </a:p>
        </p:txBody>
      </p:sp>
      <p:sp>
        <p:nvSpPr>
          <p:cNvPr id="6" name="5 - Θέση υποσέλιδου"/>
          <p:cNvSpPr>
            <a:spLocks noGrp="1"/>
          </p:cNvSpPr>
          <p:nvPr>
            <p:ph type="ftr" sz="quarter" idx="11"/>
          </p:nvPr>
        </p:nvSpPr>
        <p:spPr>
          <a:xfrm>
            <a:off x="914400" y="6172200"/>
            <a:ext cx="3886200" cy="457200"/>
          </a:xfrm>
        </p:spPr>
        <p:txBody>
          <a:bodyPr/>
          <a:lstStyle/>
          <a:p>
            <a:endParaRPr lang="en-US"/>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03B740EA-4028-47FC-B610-FD7BA72F10DF}" type="slidenum">
              <a:rPr lang="en-US" smtClean="0"/>
              <a:t>‹#›</a:t>
            </a:fld>
            <a:endParaRPr lang="en-US"/>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72FDC80-B4F9-4903-8680-95452439F557}" type="datetimeFigureOut">
              <a:rPr lang="en-US" smtClean="0"/>
              <a:t>5/17/2024</a:t>
            </a:fld>
            <a:endParaRPr lang="en-US"/>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3B740EA-4028-47FC-B610-FD7BA72F10D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ki/%CE%9C%CE%B5%CE%B3%CE%AC%CE%BB%CE%B7_%CE%A0%CE%B1%CF%81%CE%B1%CF%83%CE%BA%CE%B5%CF%85%CE%AE" TargetMode="External"/><Relationship Id="rId2" Type="http://schemas.openxmlformats.org/officeDocument/2006/relationships/hyperlink" Target="https://el.wikipedia.org/wiki/%CE%95%CF%80%CE%B9%CF%84%CE%AC%CF%86%CE%B9%CE%BF%CF%82_(%CE%A7%CF%81%CE%B9%CF%83%CF%84%CE%B9%CE%B1%CE%BD%CE%B9%CF%83%CE%BC%CF%8C%CF%82)" TargetMode="External"/><Relationship Id="rId1" Type="http://schemas.openxmlformats.org/officeDocument/2006/relationships/slideLayout" Target="../slideLayouts/slideLayout2.xml"/><Relationship Id="rId5" Type="http://schemas.openxmlformats.org/officeDocument/2006/relationships/hyperlink" Target="https://el.wikipedia.org/wiki/%CE%91%CE%B3%CE%AF%CE%B1_%CE%94%CF%89%CF%81%CE%B5%CE%AC" TargetMode="External"/><Relationship Id="rId4" Type="http://schemas.openxmlformats.org/officeDocument/2006/relationships/hyperlink" Target="https://el.wikipedia.org/wiki/%CE%94%CE%B5%CE%BA%CE%B1%CF%80%CE%B5%CE%BD%CF%84%CE%B1%CF%8D%CE%B3%CE%BF%CF%85%CF%83%CF%84%CE%B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l.wikipedia.org/wiki/%CE%95%CE%BB%CE%B5%CF%85%CF%83%CE%AF%CE%BD%CE%B9%CE%B1" TargetMode="External"/><Relationship Id="rId2" Type="http://schemas.openxmlformats.org/officeDocument/2006/relationships/hyperlink" Target="https://el.wikipedia.org/wiki/%CE%A0%CE%B1%CE%BD%CE%B1%CE%B8%CE%AE%CE%BD%CE%B1%CE%B9%CE%B1" TargetMode="External"/><Relationship Id="rId1" Type="http://schemas.openxmlformats.org/officeDocument/2006/relationships/slideLayout" Target="../slideLayouts/slideLayout2.xml"/><Relationship Id="rId4" Type="http://schemas.openxmlformats.org/officeDocument/2006/relationships/hyperlink" Target="https://el.wikipedia.org/wiki/%CE%A0%CF%81%CE%BF%CF%83%CE%B5%CF%85%CF%87%CE%A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rmAutofit fontScale="92500" lnSpcReduction="20000"/>
          </a:bodyPr>
          <a:lstStyle/>
          <a:p>
            <a:r>
              <a:rPr lang="el-GR" dirty="0" smtClean="0"/>
              <a:t>Λιτανεία ονομάζεται η πάσης φύσεως περιφορά ιερών εικόνων, του Τιμίου Σταυρού ή λειψάνων Αγίων ή και του Επιταφίου (την Μ. Παρασκευή), πάντοτε όμως εκτός του Ναού. Η Λιτανεία ανήκει στις θρησκευτικές τελετές.</a:t>
            </a:r>
            <a:endParaRPr lang="en-US" dirty="0"/>
          </a:p>
        </p:txBody>
      </p:sp>
      <p:sp>
        <p:nvSpPr>
          <p:cNvPr id="2" name="1 - Τίτλος"/>
          <p:cNvSpPr>
            <a:spLocks noGrp="1"/>
          </p:cNvSpPr>
          <p:nvPr>
            <p:ph type="ctrTitle"/>
          </p:nvPr>
        </p:nvSpPr>
        <p:spPr/>
        <p:txBody>
          <a:bodyPr/>
          <a:lstStyle/>
          <a:p>
            <a:r>
              <a:rPr lang="el-GR" smtClean="0"/>
              <a:t>[</a:t>
            </a:r>
            <a:r>
              <a:rPr lang="el-GR" smtClean="0"/>
              <a:t>ΛΙΤΑΝΕΙΑ</a:t>
            </a:r>
            <a:r>
              <a:rPr lang="el-GR"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sz="quarter" idx="1"/>
          </p:nvPr>
        </p:nvSpPr>
        <p:spPr/>
        <p:txBody>
          <a:bodyPr/>
          <a:lstStyle/>
          <a:p>
            <a:r>
              <a:rPr lang="el-GR" dirty="0" smtClean="0"/>
              <a:t>Η λιτανεία συνήθως γίνεται με πάνδημη συμμετοχή των ενοριτών και πλήθους πιστών, αντιπροσωπείες σχολείων και Ιδρυμάτων με επικεφαλής τον κλήρο και </a:t>
            </a:r>
            <a:r>
              <a:rPr lang="el-GR" dirty="0" err="1" smtClean="0"/>
              <a:t>πλαισιούμενη</a:t>
            </a:r>
            <a:r>
              <a:rPr lang="el-GR" dirty="0" smtClean="0"/>
              <a:t> κάποιες φορές και από στρατιωτικά αγήματα και μπάντα.</a:t>
            </a:r>
          </a:p>
          <a:p>
            <a:r>
              <a:rPr lang="el-GR" dirty="0" smtClean="0"/>
              <a:t>Ωστόσο δεν είναι απαραίτητη η συμμετοχή πιστών καθώς εκκλησιαστικά το νόημα της έγκειται στο γεγονός της προσεχής και ευλογίας αντίστοιχα του τόπου που λαμβάνει χώρα από το ιερό πρόσωπο στο οποίο είναι αφιερωμένη.</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OI</a:t>
            </a:r>
            <a:r>
              <a:rPr lang="el-GR" dirty="0" smtClean="0"/>
              <a:t> ΛΙΤΑΝΕΙΕΣ ΣΤΗ ΧΩΡΑ ΜΑΣ</a:t>
            </a:r>
            <a:br>
              <a:rPr lang="el-GR" dirty="0" smtClean="0"/>
            </a:br>
            <a:endParaRPr lang="en-US" dirty="0"/>
          </a:p>
        </p:txBody>
      </p:sp>
      <p:sp>
        <p:nvSpPr>
          <p:cNvPr id="3" name="2 - Θέση περιεχομένου"/>
          <p:cNvSpPr>
            <a:spLocks noGrp="1"/>
          </p:cNvSpPr>
          <p:nvPr>
            <p:ph sz="quarter" idx="1"/>
          </p:nvPr>
        </p:nvSpPr>
        <p:spPr/>
        <p:txBody>
          <a:bodyPr/>
          <a:lstStyle/>
          <a:p>
            <a:r>
              <a:rPr lang="el-GR" dirty="0" smtClean="0"/>
              <a:t>Σημαντικές και μεγάλες λιτανείες στην Ελλάδα είναι η περιφορά του </a:t>
            </a:r>
            <a:r>
              <a:rPr lang="el-GR" dirty="0" smtClean="0">
                <a:hlinkClick r:id="rId2" tooltip="Επιτάφιος (Χριστιανισμός)"/>
              </a:rPr>
              <a:t>Επιταφίου</a:t>
            </a:r>
            <a:r>
              <a:rPr lang="el-GR" dirty="0" smtClean="0"/>
              <a:t> την </a:t>
            </a:r>
            <a:r>
              <a:rPr lang="el-GR" dirty="0" smtClean="0">
                <a:hlinkClick r:id="rId3" tooltip="Μεγάλη Παρασκευή"/>
              </a:rPr>
              <a:t>Μεγάλη Παρασκευή</a:t>
            </a:r>
            <a:r>
              <a:rPr lang="el-GR" dirty="0" smtClean="0"/>
              <a:t>, οι περιφορές εικόνων της Θεοτόκου τον </a:t>
            </a:r>
            <a:r>
              <a:rPr lang="el-GR" dirty="0" smtClean="0">
                <a:hlinkClick r:id="rId4" tooltip="Δεκαπενταύγουστο"/>
              </a:rPr>
              <a:t>Δεκαπενταύγουστο</a:t>
            </a:r>
            <a:r>
              <a:rPr lang="el-GR" dirty="0" smtClean="0"/>
              <a:t> καθώς και όλες εκείνες στη μνήμη των Αγίων και Πολιούχων πόλεων με τα ονόματα των οποίων τιμώνται ιερές Μονές και Ναοί που τις εκτελούν, όπως της περιφοράς ιερών λειψάνων σε Κέρκυρα, Κεφαλονιά και Ζάκυνθο.</a:t>
            </a:r>
          </a:p>
          <a:p>
            <a:r>
              <a:rPr lang="el-GR" dirty="0" smtClean="0"/>
              <a:t>Εξίσου σημαντικές λιτανείες είναι και αυτές των Καθολικών της «</a:t>
            </a:r>
            <a:r>
              <a:rPr lang="el-GR" dirty="0" smtClean="0">
                <a:hlinkClick r:id="rId5" tooltip="Αγία Δωρεά"/>
              </a:rPr>
              <a:t>Αγίας Δωρεάς</a:t>
            </a:r>
            <a:r>
              <a:rPr lang="el-GR" dirty="0" smtClean="0"/>
              <a:t>» και της περιφοράς του Εσταυρωμένου (αντί του Επιταφίου).</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sz="quarter" idx="1"/>
          </p:nvPr>
        </p:nvSpPr>
        <p:spPr/>
        <p:txBody>
          <a:bodyPr>
            <a:normAutofit fontScale="92500" lnSpcReduction="20000"/>
          </a:bodyPr>
          <a:lstStyle/>
          <a:p>
            <a:r>
              <a:rPr lang="el-GR" u="sng" dirty="0" smtClean="0"/>
              <a:t>Ιστορικά</a:t>
            </a:r>
            <a:r>
              <a:rPr lang="el-GR" dirty="0" smtClean="0"/>
              <a:t> η λιτανεία ως τελετουργία ανάγεται στην αρχαία ελληνική «πομπή» που τελούνταν </a:t>
            </a:r>
            <a:r>
              <a:rPr lang="el-GR" dirty="0" err="1" smtClean="0"/>
              <a:t>επ΄</a:t>
            </a:r>
            <a:r>
              <a:rPr lang="el-GR" dirty="0" smtClean="0"/>
              <a:t> ευκαιρία της εορτής των διαφόρων Μυστηρίων, με χαρακτηριστικό την μεταφορά και όχι περιφορά, όπως ήταν η πομπή των </a:t>
            </a:r>
            <a:r>
              <a:rPr lang="el-GR" dirty="0" smtClean="0">
                <a:hlinkClick r:id="rId2" tooltip="Παναθήναια"/>
              </a:rPr>
              <a:t>Παναθηναίων</a:t>
            </a:r>
            <a:r>
              <a:rPr lang="el-GR" dirty="0" smtClean="0"/>
              <a:t>, των </a:t>
            </a:r>
            <a:r>
              <a:rPr lang="el-GR" dirty="0" err="1" smtClean="0">
                <a:hlinkClick r:id="rId3" tooltip="Ελευσίνια"/>
              </a:rPr>
              <a:t>Ελευσινίων</a:t>
            </a:r>
            <a:r>
              <a:rPr lang="el-GR" dirty="0" smtClean="0"/>
              <a:t> κ.λπ. ενώ η περιφορά του Επιταφίου ανάγεται περισσότερο σε εκείνη της «Κιβωτού της Διαθήκης» των Εβραίων.</a:t>
            </a:r>
          </a:p>
          <a:p>
            <a:r>
              <a:rPr lang="el-GR" u="sng" dirty="0" smtClean="0"/>
              <a:t>Ετυμολογικά</a:t>
            </a:r>
            <a:r>
              <a:rPr lang="el-GR" dirty="0" smtClean="0"/>
              <a:t> το όνομα Λιτανεία προέρχεται από την αρχαία ελληνική λέξη </a:t>
            </a:r>
            <a:r>
              <a:rPr lang="el-GR" b="1" dirty="0" smtClean="0"/>
              <a:t>λιτή</a:t>
            </a:r>
            <a:r>
              <a:rPr lang="el-GR" dirty="0" smtClean="0"/>
              <a:t> (η) (και τα ρήματα </a:t>
            </a:r>
            <a:r>
              <a:rPr lang="el-GR" dirty="0" err="1" smtClean="0"/>
              <a:t>λίσσομαι</a:t>
            </a:r>
            <a:r>
              <a:rPr lang="el-GR" dirty="0" smtClean="0"/>
              <a:t>, </a:t>
            </a:r>
            <a:r>
              <a:rPr lang="el-GR" dirty="0" err="1" smtClean="0"/>
              <a:t>λίτομαι</a:t>
            </a:r>
            <a:r>
              <a:rPr lang="el-GR" dirty="0" smtClean="0"/>
              <a:t>) που σημαίνει ικεσία, </a:t>
            </a:r>
            <a:r>
              <a:rPr lang="el-GR" dirty="0" smtClean="0">
                <a:hlinkClick r:id="rId4" tooltip="Προσευχή"/>
              </a:rPr>
              <a:t>προσευχή</a:t>
            </a:r>
            <a:r>
              <a:rPr lang="el-GR" dirty="0" smtClean="0"/>
              <a:t>. Στο πληθυντικό </a:t>
            </a:r>
            <a:r>
              <a:rPr lang="el-GR" b="1" dirty="0" err="1" smtClean="0"/>
              <a:t>Λιταί</a:t>
            </a:r>
            <a:r>
              <a:rPr lang="el-GR" dirty="0" smtClean="0"/>
              <a:t> ως κύριο όνομα σήμαιναν τη προσωποποίηση των προσευχών. Παράγωγα αυτών ήταν τα ρήματα λιτανεύω, σπανιότερα </a:t>
            </a:r>
            <a:r>
              <a:rPr lang="el-GR" dirty="0" err="1" smtClean="0"/>
              <a:t>λιταίνω</a:t>
            </a:r>
            <a:r>
              <a:rPr lang="el-GR" dirty="0" smtClean="0"/>
              <a:t>, η λιτανεία (=προσευχή-</a:t>
            </a:r>
            <a:r>
              <a:rPr lang="el-GR" dirty="0" err="1" smtClean="0"/>
              <a:t>ικεσ</a:t>
            </a:r>
            <a:r>
              <a:rPr lang="el-GR" dirty="0" smtClean="0"/>
              <a:t>ία) και το επίθετο </a:t>
            </a:r>
            <a:r>
              <a:rPr lang="el-GR" dirty="0" err="1" smtClean="0"/>
              <a:t>λιτανός</a:t>
            </a:r>
            <a:r>
              <a:rPr lang="el-GR" dirty="0" smtClean="0"/>
              <a:t> (=ικετευτικός).</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sz="quarter" idx="1"/>
          </p:nvPr>
        </p:nvSpPr>
        <p:spPr/>
        <p:txBody>
          <a:bodyPr/>
          <a:lstStyle/>
          <a:p>
            <a:endParaRPr lang="en-US" dirty="0"/>
          </a:p>
        </p:txBody>
      </p:sp>
      <p:pic>
        <p:nvPicPr>
          <p:cNvPr id="18434" name="Picture 2" descr="https://upload.wikimedia.org/wikipedia/commons/thumb/6/61/Litany_of_the_Saint_Nicolas_Icon_in_Piraeus_Greece.jpg/280px-Litany_of_the_Saint_Nicolas_Icon_in_Piraeus_Greece.jpg"/>
          <p:cNvPicPr>
            <a:picLocks noChangeAspect="1" noChangeArrowheads="1"/>
          </p:cNvPicPr>
          <p:nvPr/>
        </p:nvPicPr>
        <p:blipFill>
          <a:blip r:embed="rId2"/>
          <a:srcRect/>
          <a:stretch>
            <a:fillRect/>
          </a:stretch>
        </p:blipFill>
        <p:spPr bwMode="auto">
          <a:xfrm>
            <a:off x="1066800" y="1600200"/>
            <a:ext cx="7467600" cy="4191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pic>
        <p:nvPicPr>
          <p:cNvPr id="1026" name="Picture 2" descr="undefined"/>
          <p:cNvPicPr>
            <a:picLocks noGrp="1" noChangeAspect="1" noChangeArrowheads="1"/>
          </p:cNvPicPr>
          <p:nvPr>
            <p:ph sz="quarter" idx="1"/>
          </p:nvPr>
        </p:nvPicPr>
        <p:blipFill>
          <a:blip r:embed="rId2"/>
          <a:srcRect/>
          <a:stretch>
            <a:fillRect/>
          </a:stretch>
        </p:blipFill>
        <p:spPr bwMode="auto">
          <a:xfrm>
            <a:off x="1143000" y="1752600"/>
            <a:ext cx="7239000" cy="4876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sz="quarter" idx="1"/>
          </p:nvPr>
        </p:nvSpPr>
        <p:spPr/>
        <p:txBody>
          <a:bodyPr/>
          <a:lstStyle/>
          <a:p>
            <a:endParaRPr lang="en-US"/>
          </a:p>
        </p:txBody>
      </p:sp>
      <p:pic>
        <p:nvPicPr>
          <p:cNvPr id="17410" name="Picture 2" descr="https://upload.wikimedia.org/wikipedia/commons/thumb/9/92/Procesi%C3%B3n_del_Milagro_en_la_provincia_de_Salta_-_Argentina.jpg/280px-Procesi%C3%B3n_del_Milagro_en_la_provincia_de_Salta_-_Argentina.jpg"/>
          <p:cNvPicPr>
            <a:picLocks noChangeAspect="1" noChangeArrowheads="1"/>
          </p:cNvPicPr>
          <p:nvPr/>
        </p:nvPicPr>
        <p:blipFill>
          <a:blip r:embed="rId2"/>
          <a:srcRect/>
          <a:stretch>
            <a:fillRect/>
          </a:stretch>
        </p:blipFill>
        <p:spPr bwMode="auto">
          <a:xfrm>
            <a:off x="1447800" y="1295400"/>
            <a:ext cx="6400800" cy="4876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TotalTime>
  <Words>86</Words>
  <Application>Microsoft Office PowerPoint</Application>
  <PresentationFormat>Προβολή στην οθόνη (4:3)</PresentationFormat>
  <Paragraphs>9</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Δικαιοσύνη</vt:lpstr>
      <vt:lpstr>[ΛΙΤΑΝΕΙΑ]</vt:lpstr>
      <vt:lpstr>Παρουσίαση του PowerPoint</vt:lpstr>
      <vt:lpstr>OI ΛΙΤΑΝΕΙΕΣ ΣΤΗ ΧΩΡΑ ΜΑΣ </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[ΛΗΤΑΝΙΑ]</dc:title>
  <dc:creator>VASILIS</dc:creator>
  <cp:lastModifiedBy>User</cp:lastModifiedBy>
  <cp:revision>6</cp:revision>
  <dcterms:created xsi:type="dcterms:W3CDTF">2024-05-14T11:36:17Z</dcterms:created>
  <dcterms:modified xsi:type="dcterms:W3CDTF">2024-05-17T04:45:21Z</dcterms:modified>
</cp:coreProperties>
</file>