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AF4919F1-C59A-4B81-A1F7-0A513F81F596}" type="datetimeFigureOut">
              <a:rPr lang="el-GR" smtClean="0"/>
              <a:t>27/11/2024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5E8AB85-220D-41E0-8C99-D4220B372997}" type="slidenum">
              <a:rPr lang="el-GR" smtClean="0"/>
              <a:t>‹#›</a:t>
            </a:fld>
            <a:endParaRPr lang="el-GR"/>
          </a:p>
        </p:txBody>
      </p:sp>
    </p:spTree>
    <p:extLst>
      <p:ext uri="{BB962C8B-B14F-4D97-AF65-F5344CB8AC3E}">
        <p14:creationId xmlns:p14="http://schemas.microsoft.com/office/powerpoint/2010/main" val="103994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F4919F1-C59A-4B81-A1F7-0A513F81F596}" type="datetimeFigureOut">
              <a:rPr lang="el-GR" smtClean="0"/>
              <a:t>27/11/2024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5E8AB85-220D-41E0-8C99-D4220B372997}" type="slidenum">
              <a:rPr lang="el-GR" smtClean="0"/>
              <a:t>‹#›</a:t>
            </a:fld>
            <a:endParaRPr lang="el-GR"/>
          </a:p>
        </p:txBody>
      </p:sp>
    </p:spTree>
    <p:extLst>
      <p:ext uri="{BB962C8B-B14F-4D97-AF65-F5344CB8AC3E}">
        <p14:creationId xmlns:p14="http://schemas.microsoft.com/office/powerpoint/2010/main" val="3097985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F4919F1-C59A-4B81-A1F7-0A513F81F596}" type="datetimeFigureOut">
              <a:rPr lang="el-GR" smtClean="0"/>
              <a:t>27/11/2024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5E8AB85-220D-41E0-8C99-D4220B372997}" type="slidenum">
              <a:rPr lang="el-GR" smtClean="0"/>
              <a:t>‹#›</a:t>
            </a:fld>
            <a:endParaRPr lang="el-GR"/>
          </a:p>
        </p:txBody>
      </p:sp>
    </p:spTree>
    <p:extLst>
      <p:ext uri="{BB962C8B-B14F-4D97-AF65-F5344CB8AC3E}">
        <p14:creationId xmlns:p14="http://schemas.microsoft.com/office/powerpoint/2010/main" val="8270913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F4919F1-C59A-4B81-A1F7-0A513F81F596}" type="datetimeFigureOut">
              <a:rPr lang="el-GR" smtClean="0"/>
              <a:t>27/11/2024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5E8AB85-220D-41E0-8C99-D4220B372997}" type="slidenum">
              <a:rPr lang="el-GR" smtClean="0"/>
              <a:t>‹#›</a:t>
            </a:fld>
            <a:endParaRPr lang="el-G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310843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F4919F1-C59A-4B81-A1F7-0A513F81F596}" type="datetimeFigureOut">
              <a:rPr lang="el-GR" smtClean="0"/>
              <a:t>27/11/2024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5E8AB85-220D-41E0-8C99-D4220B372997}" type="slidenum">
              <a:rPr lang="el-GR" smtClean="0"/>
              <a:t>‹#›</a:t>
            </a:fld>
            <a:endParaRPr lang="el-GR"/>
          </a:p>
        </p:txBody>
      </p:sp>
    </p:spTree>
    <p:extLst>
      <p:ext uri="{BB962C8B-B14F-4D97-AF65-F5344CB8AC3E}">
        <p14:creationId xmlns:p14="http://schemas.microsoft.com/office/powerpoint/2010/main" val="4603688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AF4919F1-C59A-4B81-A1F7-0A513F81F596}" type="datetimeFigureOut">
              <a:rPr lang="el-GR" smtClean="0"/>
              <a:t>27/11/2024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5E8AB85-220D-41E0-8C99-D4220B372997}" type="slidenum">
              <a:rPr lang="el-GR" smtClean="0"/>
              <a:t>‹#›</a:t>
            </a:fld>
            <a:endParaRPr lang="el-GR"/>
          </a:p>
        </p:txBody>
      </p:sp>
    </p:spTree>
    <p:extLst>
      <p:ext uri="{BB962C8B-B14F-4D97-AF65-F5344CB8AC3E}">
        <p14:creationId xmlns:p14="http://schemas.microsoft.com/office/powerpoint/2010/main" val="7377697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AF4919F1-C59A-4B81-A1F7-0A513F81F596}" type="datetimeFigureOut">
              <a:rPr lang="el-GR" smtClean="0"/>
              <a:t>27/11/2024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5E8AB85-220D-41E0-8C99-D4220B372997}" type="slidenum">
              <a:rPr lang="el-GR" smtClean="0"/>
              <a:t>‹#›</a:t>
            </a:fld>
            <a:endParaRPr lang="el-GR"/>
          </a:p>
        </p:txBody>
      </p:sp>
    </p:spTree>
    <p:extLst>
      <p:ext uri="{BB962C8B-B14F-4D97-AF65-F5344CB8AC3E}">
        <p14:creationId xmlns:p14="http://schemas.microsoft.com/office/powerpoint/2010/main" val="10203135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F4919F1-C59A-4B81-A1F7-0A513F81F596}" type="datetimeFigureOut">
              <a:rPr lang="el-GR" smtClean="0"/>
              <a:t>27/11/2024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5E8AB85-220D-41E0-8C99-D4220B372997}" type="slidenum">
              <a:rPr lang="el-GR" smtClean="0"/>
              <a:t>‹#›</a:t>
            </a:fld>
            <a:endParaRPr lang="el-GR"/>
          </a:p>
        </p:txBody>
      </p:sp>
    </p:spTree>
    <p:extLst>
      <p:ext uri="{BB962C8B-B14F-4D97-AF65-F5344CB8AC3E}">
        <p14:creationId xmlns:p14="http://schemas.microsoft.com/office/powerpoint/2010/main" val="2011019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F4919F1-C59A-4B81-A1F7-0A513F81F596}" type="datetimeFigureOut">
              <a:rPr lang="el-GR" smtClean="0"/>
              <a:t>27/11/2024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5E8AB85-220D-41E0-8C99-D4220B372997}" type="slidenum">
              <a:rPr lang="el-GR" smtClean="0"/>
              <a:t>‹#›</a:t>
            </a:fld>
            <a:endParaRPr lang="el-GR"/>
          </a:p>
        </p:txBody>
      </p:sp>
    </p:spTree>
    <p:extLst>
      <p:ext uri="{BB962C8B-B14F-4D97-AF65-F5344CB8AC3E}">
        <p14:creationId xmlns:p14="http://schemas.microsoft.com/office/powerpoint/2010/main" val="12319158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572B9E-A2A4-A04E-1A08-4B93FD0380A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6F0B92D-26F6-0F3B-25D6-FEFDF33DADA7}"/>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0F280E8-90E1-6883-E407-08312B9E5BF4}"/>
              </a:ext>
            </a:extLst>
          </p:cNvPr>
          <p:cNvSpPr>
            <a:spLocks noGrp="1"/>
          </p:cNvSpPr>
          <p:nvPr>
            <p:ph type="dt" sz="half" idx="10"/>
          </p:nvPr>
        </p:nvSpPr>
        <p:spPr/>
        <p:txBody>
          <a:bodyPr/>
          <a:lstStyle/>
          <a:p>
            <a:fld id="{AF4919F1-C59A-4B81-A1F7-0A513F81F596}" type="datetimeFigureOut">
              <a:rPr lang="el-GR" smtClean="0"/>
              <a:t>27/11/2024</a:t>
            </a:fld>
            <a:endParaRPr lang="el-GR"/>
          </a:p>
        </p:txBody>
      </p:sp>
      <p:sp>
        <p:nvSpPr>
          <p:cNvPr id="5" name="Θέση υποσέλιδου 4">
            <a:extLst>
              <a:ext uri="{FF2B5EF4-FFF2-40B4-BE49-F238E27FC236}">
                <a16:creationId xmlns:a16="http://schemas.microsoft.com/office/drawing/2014/main" id="{5D6D2D7B-1B5A-E646-FCEB-D94BD6794FA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7EF46B5-5ED7-80CF-21A8-CF490732707B}"/>
              </a:ext>
            </a:extLst>
          </p:cNvPr>
          <p:cNvSpPr>
            <a:spLocks noGrp="1"/>
          </p:cNvSpPr>
          <p:nvPr>
            <p:ph type="sldNum" sz="quarter" idx="12"/>
          </p:nvPr>
        </p:nvSpPr>
        <p:spPr/>
        <p:txBody>
          <a:bodyPr/>
          <a:lstStyle/>
          <a:p>
            <a:fld id="{95E8AB85-220D-41E0-8C99-D4220B372997}" type="slidenum">
              <a:rPr lang="el-GR" smtClean="0"/>
              <a:t>‹#›</a:t>
            </a:fld>
            <a:endParaRPr lang="el-GR"/>
          </a:p>
        </p:txBody>
      </p:sp>
    </p:spTree>
    <p:extLst>
      <p:ext uri="{BB962C8B-B14F-4D97-AF65-F5344CB8AC3E}">
        <p14:creationId xmlns:p14="http://schemas.microsoft.com/office/powerpoint/2010/main" val="2578400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F4919F1-C59A-4B81-A1F7-0A513F81F596}" type="datetimeFigureOut">
              <a:rPr lang="el-GR" smtClean="0"/>
              <a:t>27/11/2024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5E8AB85-220D-41E0-8C99-D4220B372997}" type="slidenum">
              <a:rPr lang="el-GR" smtClean="0"/>
              <a:t>‹#›</a:t>
            </a:fld>
            <a:endParaRPr lang="el-GR"/>
          </a:p>
        </p:txBody>
      </p:sp>
    </p:spTree>
    <p:extLst>
      <p:ext uri="{BB962C8B-B14F-4D97-AF65-F5344CB8AC3E}">
        <p14:creationId xmlns:p14="http://schemas.microsoft.com/office/powerpoint/2010/main" val="976854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F4919F1-C59A-4B81-A1F7-0A513F81F596}" type="datetimeFigureOut">
              <a:rPr lang="el-GR" smtClean="0"/>
              <a:t>27/11/2024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5E8AB85-220D-41E0-8C99-D4220B372997}" type="slidenum">
              <a:rPr lang="el-GR" smtClean="0"/>
              <a:t>‹#›</a:t>
            </a:fld>
            <a:endParaRPr lang="el-GR"/>
          </a:p>
        </p:txBody>
      </p:sp>
    </p:spTree>
    <p:extLst>
      <p:ext uri="{BB962C8B-B14F-4D97-AF65-F5344CB8AC3E}">
        <p14:creationId xmlns:p14="http://schemas.microsoft.com/office/powerpoint/2010/main" val="3984481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l-GR"/>
              <a:t>Κάντε κλικ για να επεξεργαστείτε τον τίτλο υποδείγματος</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AF4919F1-C59A-4B81-A1F7-0A513F81F596}" type="datetimeFigureOut">
              <a:rPr lang="el-GR" smtClean="0"/>
              <a:t>27/11/2024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5E8AB85-220D-41E0-8C99-D4220B372997}" type="slidenum">
              <a:rPr lang="el-GR" smtClean="0"/>
              <a:t>‹#›</a:t>
            </a:fld>
            <a:endParaRPr lang="el-GR"/>
          </a:p>
        </p:txBody>
      </p:sp>
    </p:spTree>
    <p:extLst>
      <p:ext uri="{BB962C8B-B14F-4D97-AF65-F5344CB8AC3E}">
        <p14:creationId xmlns:p14="http://schemas.microsoft.com/office/powerpoint/2010/main" val="1389871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Content Placeholder 3"/>
          <p:cNvSpPr>
            <a:spLocks noGrp="1"/>
          </p:cNvSpPr>
          <p:nvPr>
            <p:ph sz="quarter" idx="13"/>
          </p:nvPr>
        </p:nvSpPr>
        <p:spPr>
          <a:xfrm>
            <a:off x="913774" y="3051012"/>
            <a:ext cx="5106027" cy="274018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3" name="Content Placeholder 5"/>
          <p:cNvSpPr>
            <a:spLocks noGrp="1"/>
          </p:cNvSpPr>
          <p:nvPr>
            <p:ph sz="quarter" idx="14"/>
          </p:nvPr>
        </p:nvSpPr>
        <p:spPr>
          <a:xfrm>
            <a:off x="6172200" y="3051012"/>
            <a:ext cx="5105401" cy="274018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AF4919F1-C59A-4B81-A1F7-0A513F81F596}" type="datetimeFigureOut">
              <a:rPr lang="el-GR" smtClean="0"/>
              <a:t>27/11/2024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5E8AB85-220D-41E0-8C99-D4220B372997}" type="slidenum">
              <a:rPr lang="el-GR" smtClean="0"/>
              <a:t>‹#›</a:t>
            </a:fld>
            <a:endParaRPr lang="el-GR"/>
          </a:p>
        </p:txBody>
      </p:sp>
    </p:spTree>
    <p:extLst>
      <p:ext uri="{BB962C8B-B14F-4D97-AF65-F5344CB8AC3E}">
        <p14:creationId xmlns:p14="http://schemas.microsoft.com/office/powerpoint/2010/main" val="1258598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AF4919F1-C59A-4B81-A1F7-0A513F81F596}" type="datetimeFigureOut">
              <a:rPr lang="el-GR" smtClean="0"/>
              <a:t>27/11/2024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5E8AB85-220D-41E0-8C99-D4220B372997}" type="slidenum">
              <a:rPr lang="el-GR" smtClean="0"/>
              <a:t>‹#›</a:t>
            </a:fld>
            <a:endParaRPr lang="el-GR"/>
          </a:p>
        </p:txBody>
      </p:sp>
    </p:spTree>
    <p:extLst>
      <p:ext uri="{BB962C8B-B14F-4D97-AF65-F5344CB8AC3E}">
        <p14:creationId xmlns:p14="http://schemas.microsoft.com/office/powerpoint/2010/main" val="1107429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AF4919F1-C59A-4B81-A1F7-0A513F81F596}" type="datetimeFigureOut">
              <a:rPr lang="el-GR" smtClean="0"/>
              <a:t>27/11/2024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5E8AB85-220D-41E0-8C99-D4220B372997}" type="slidenum">
              <a:rPr lang="el-GR" smtClean="0"/>
              <a:t>‹#›</a:t>
            </a:fld>
            <a:endParaRPr lang="el-GR"/>
          </a:p>
        </p:txBody>
      </p:sp>
    </p:spTree>
    <p:extLst>
      <p:ext uri="{BB962C8B-B14F-4D97-AF65-F5344CB8AC3E}">
        <p14:creationId xmlns:p14="http://schemas.microsoft.com/office/powerpoint/2010/main" val="1327517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F4919F1-C59A-4B81-A1F7-0A513F81F596}" type="datetimeFigureOut">
              <a:rPr lang="el-GR" smtClean="0"/>
              <a:t>27/11/2024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5E8AB85-220D-41E0-8C99-D4220B372997}" type="slidenum">
              <a:rPr lang="el-GR" smtClean="0"/>
              <a:t>‹#›</a:t>
            </a:fld>
            <a:endParaRPr lang="el-GR"/>
          </a:p>
        </p:txBody>
      </p:sp>
    </p:spTree>
    <p:extLst>
      <p:ext uri="{BB962C8B-B14F-4D97-AF65-F5344CB8AC3E}">
        <p14:creationId xmlns:p14="http://schemas.microsoft.com/office/powerpoint/2010/main" val="1477430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F4919F1-C59A-4B81-A1F7-0A513F81F596}" type="datetimeFigureOut">
              <a:rPr lang="el-GR" smtClean="0"/>
              <a:t>27/11/2024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5E8AB85-220D-41E0-8C99-D4220B372997}" type="slidenum">
              <a:rPr lang="el-GR" smtClean="0"/>
              <a:t>‹#›</a:t>
            </a:fld>
            <a:endParaRPr lang="el-GR"/>
          </a:p>
        </p:txBody>
      </p:sp>
    </p:spTree>
    <p:extLst>
      <p:ext uri="{BB962C8B-B14F-4D97-AF65-F5344CB8AC3E}">
        <p14:creationId xmlns:p14="http://schemas.microsoft.com/office/powerpoint/2010/main" val="15695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AF4919F1-C59A-4B81-A1F7-0A513F81F596}" type="datetimeFigureOut">
              <a:rPr lang="el-GR" smtClean="0"/>
              <a:t>27/11/2024</a:t>
            </a:fld>
            <a:endParaRPr lang="el-G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l-G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95E8AB85-220D-41E0-8C99-D4220B372997}" type="slidenum">
              <a:rPr lang="el-GR" smtClean="0"/>
              <a:t>‹#›</a:t>
            </a:fld>
            <a:endParaRPr lang="el-GR"/>
          </a:p>
        </p:txBody>
      </p:sp>
    </p:spTree>
    <p:extLst>
      <p:ext uri="{BB962C8B-B14F-4D97-AF65-F5344CB8AC3E}">
        <p14:creationId xmlns:p14="http://schemas.microsoft.com/office/powerpoint/2010/main" val="3964007817"/>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 id="2147483696" r:id="rId17"/>
    <p:sldLayoutId id="2147483697"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240949-1810-8A7F-AE50-9C6C99768787}"/>
              </a:ext>
            </a:extLst>
          </p:cNvPr>
          <p:cNvSpPr>
            <a:spLocks noGrp="1"/>
          </p:cNvSpPr>
          <p:nvPr>
            <p:ph type="ctrTitle"/>
          </p:nvPr>
        </p:nvSpPr>
        <p:spPr/>
        <p:txBody>
          <a:bodyPr/>
          <a:lstStyle/>
          <a:p>
            <a:r>
              <a:rPr lang="el-GR" dirty="0"/>
              <a:t>ΜΑΘΗΜΑΤΙΚΑ</a:t>
            </a:r>
          </a:p>
        </p:txBody>
      </p:sp>
      <p:sp>
        <p:nvSpPr>
          <p:cNvPr id="3" name="Υπότιτλος 2">
            <a:extLst>
              <a:ext uri="{FF2B5EF4-FFF2-40B4-BE49-F238E27FC236}">
                <a16:creationId xmlns:a16="http://schemas.microsoft.com/office/drawing/2014/main" id="{8E367A0F-A26C-EA77-B977-DCD73BFD52E4}"/>
              </a:ext>
            </a:extLst>
          </p:cNvPr>
          <p:cNvSpPr>
            <a:spLocks noGrp="1"/>
          </p:cNvSpPr>
          <p:nvPr>
            <p:ph type="subTitle" idx="1"/>
          </p:nvPr>
        </p:nvSpPr>
        <p:spPr>
          <a:xfrm>
            <a:off x="8574156" y="4079460"/>
            <a:ext cx="2093843" cy="2387600"/>
          </a:xfrm>
        </p:spPr>
        <p:txBody>
          <a:bodyPr/>
          <a:lstStyle/>
          <a:p>
            <a:r>
              <a:rPr lang="el-GR" dirty="0"/>
              <a:t>ΕΥΑΓΓΕΛΙΑ ΑΝΔΡΟΥΛΑ</a:t>
            </a:r>
          </a:p>
          <a:p>
            <a:r>
              <a:rPr lang="el-GR" dirty="0"/>
              <a:t>ΒΑΣΙΛΙΚΗ ΒΑΡΥΠΑΤΗ</a:t>
            </a:r>
          </a:p>
          <a:p>
            <a:r>
              <a:rPr lang="el-GR" dirty="0"/>
              <a:t>ΙΩΑΝΝΑ ΛΑΓΙΟ</a:t>
            </a:r>
          </a:p>
        </p:txBody>
      </p:sp>
    </p:spTree>
    <p:extLst>
      <p:ext uri="{BB962C8B-B14F-4D97-AF65-F5344CB8AC3E}">
        <p14:creationId xmlns:p14="http://schemas.microsoft.com/office/powerpoint/2010/main" val="1051004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600B919-B917-4093-DB5F-55F0A8ED8AE9}"/>
              </a:ext>
            </a:extLst>
          </p:cNvPr>
          <p:cNvSpPr>
            <a:spLocks noGrp="1"/>
          </p:cNvSpPr>
          <p:nvPr>
            <p:ph idx="1"/>
          </p:nvPr>
        </p:nvSpPr>
        <p:spPr>
          <a:xfrm>
            <a:off x="344557" y="490330"/>
            <a:ext cx="11009243" cy="5686633"/>
          </a:xfrm>
        </p:spPr>
        <p:txBody>
          <a:bodyPr>
            <a:normAutofit fontScale="85000" lnSpcReduction="20000"/>
          </a:bodyPr>
          <a:lstStyle/>
          <a:p>
            <a:r>
              <a:rPr lang="el-GR" sz="3600" b="1" dirty="0"/>
              <a:t>Εκδόσεις</a:t>
            </a:r>
          </a:p>
          <a:p>
            <a:r>
              <a:rPr lang="el-GR" sz="3600" dirty="0"/>
              <a:t>Σχετικά με τις εκδόσεις του Τα στοιχεία, το πρώτο συνέβη το έτος 1482, στη Βενετία της Ιταλίας. Το έργο μεταφράστηκε στα Λατινικά από το αρχικό Αραβικό.</a:t>
            </a:r>
          </a:p>
          <a:p>
            <a:endParaRPr lang="el-GR" sz="3600" dirty="0"/>
          </a:p>
          <a:p>
            <a:r>
              <a:rPr lang="el-GR" sz="3600" dirty="0"/>
              <a:t>Μετά από αυτό το θέμα έχουν εκδοθεί περισσότερες από 1000 εκδόσεις αυτού του έργου. Αυτός είναι ο λόγος Τα στοιχεία έχει έρθει να θεωρηθεί ένα από τα πιο αναγνωσμένα βιβλία στην ιστορία, με την ίδια τιμή Δον Κιχώτης ντε λα </a:t>
            </a:r>
            <a:r>
              <a:rPr lang="el-GR" sz="3600" dirty="0" err="1"/>
              <a:t>Μάντσα</a:t>
            </a:r>
            <a:r>
              <a:rPr lang="el-GR" sz="3600" dirty="0"/>
              <a:t>, από τον </a:t>
            </a:r>
            <a:r>
              <a:rPr lang="el-GR" sz="3600" dirty="0" err="1"/>
              <a:t>Miguel</a:t>
            </a:r>
            <a:r>
              <a:rPr lang="el-GR" sz="3600" dirty="0"/>
              <a:t> de </a:t>
            </a:r>
            <a:r>
              <a:rPr lang="el-GR" sz="3600" dirty="0" err="1"/>
              <a:t>Cervantes</a:t>
            </a:r>
            <a:r>
              <a:rPr lang="el-GR" sz="3600" dirty="0"/>
              <a:t> </a:t>
            </a:r>
            <a:r>
              <a:rPr lang="el-GR" sz="3600" dirty="0" err="1"/>
              <a:t>Saavedra</a:t>
            </a:r>
            <a:r>
              <a:rPr lang="el-GR" sz="3600" dirty="0"/>
              <a:t>. ή ακόμα και ταυτόχρονα με την ίδια τη Βίβλο</a:t>
            </a:r>
            <a:r>
              <a:rPr lang="el-GR" dirty="0"/>
              <a:t>.</a:t>
            </a:r>
          </a:p>
        </p:txBody>
      </p:sp>
    </p:spTree>
    <p:extLst>
      <p:ext uri="{BB962C8B-B14F-4D97-AF65-F5344CB8AC3E}">
        <p14:creationId xmlns:p14="http://schemas.microsoft.com/office/powerpoint/2010/main" val="830500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6DAC1D9-CF44-170E-F29B-5F4429624A0B}"/>
              </a:ext>
            </a:extLst>
          </p:cNvPr>
          <p:cNvSpPr>
            <a:spLocks noGrp="1"/>
          </p:cNvSpPr>
          <p:nvPr>
            <p:ph idx="1"/>
          </p:nvPr>
        </p:nvSpPr>
        <p:spPr>
          <a:xfrm>
            <a:off x="331304" y="887896"/>
            <a:ext cx="11022496" cy="5289067"/>
          </a:xfrm>
        </p:spPr>
        <p:txBody>
          <a:bodyPr>
            <a:normAutofit/>
          </a:bodyPr>
          <a:lstStyle/>
          <a:p>
            <a:r>
              <a:rPr lang="el-GR" dirty="0"/>
              <a:t> </a:t>
            </a:r>
            <a:r>
              <a:rPr lang="el-GR" b="1" dirty="0" err="1"/>
              <a:t>Στοιχεια</a:t>
            </a:r>
            <a:endParaRPr lang="el-GR" b="1" dirty="0"/>
          </a:p>
          <a:p>
            <a:r>
              <a:rPr lang="el-GR" dirty="0"/>
              <a:t>Η πλέον αναγνωρισμένη συνεισφορά του Ευκλείδη ήταν το έργο του Τα στοιχεία. Σε αυτό το έργο, ο Ευκλείδης πήρε ένα σημαντικό μέρος των μαθηματικών και γεωμετρικών εξελίξεων που έγιναν στην εποχή του.</a:t>
            </a:r>
          </a:p>
          <a:p>
            <a:endParaRPr lang="el-GR" dirty="0"/>
          </a:p>
          <a:p>
            <a:r>
              <a:rPr lang="el-GR" dirty="0"/>
              <a:t>Θεώρημα του Ευκλείδη</a:t>
            </a:r>
          </a:p>
          <a:p>
            <a:r>
              <a:rPr lang="el-GR" dirty="0"/>
              <a:t>Το θεώρημα του Ευκλείδη δείχνει τις ιδιότητες ενός ορθογωνίου τριγώνου με το σχεδιασμό μιας γραμμής που χωρίζει σε δύο νέα τρίγωνα που είναι παρόμοια και, με τη σειρά τους, είναι παρόμοια με το αρχικό τρίγωνο? τότε υπάρχει μια σχέση αναλογικότητας.</a:t>
            </a:r>
          </a:p>
        </p:txBody>
      </p:sp>
    </p:spTree>
    <p:extLst>
      <p:ext uri="{BB962C8B-B14F-4D97-AF65-F5344CB8AC3E}">
        <p14:creationId xmlns:p14="http://schemas.microsoft.com/office/powerpoint/2010/main" val="519654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C1930FB-20A8-670F-BFA1-9D675936899D}"/>
              </a:ext>
            </a:extLst>
          </p:cNvPr>
          <p:cNvSpPr>
            <a:spLocks noGrp="1"/>
          </p:cNvSpPr>
          <p:nvPr>
            <p:ph idx="1"/>
          </p:nvPr>
        </p:nvSpPr>
        <p:spPr>
          <a:xfrm>
            <a:off x="225287" y="132523"/>
            <a:ext cx="11128513" cy="5486400"/>
          </a:xfrm>
        </p:spPr>
        <p:txBody>
          <a:bodyPr>
            <a:noAutofit/>
          </a:bodyPr>
          <a:lstStyle/>
          <a:p>
            <a:r>
              <a:rPr lang="el-GR" sz="1800" b="1" dirty="0"/>
              <a:t>Ευκλείδεια γεωμετρία</a:t>
            </a:r>
          </a:p>
          <a:p>
            <a:r>
              <a:rPr lang="el-GR" sz="1800" dirty="0"/>
              <a:t>Οι συνεισφορές του Ευκλείδη έγιναν κυρίως στον τομέα της γεωμετρίας. Οι έννοιες που ανέπτυξε ο ίδιος κυριάρχησαν στη μελέτη της γεωμετρίας για σχεδόν δύο χιλιετίες.</a:t>
            </a:r>
          </a:p>
          <a:p>
            <a:endParaRPr lang="el-GR" sz="1800" dirty="0"/>
          </a:p>
          <a:p>
            <a:r>
              <a:rPr lang="el-GR" sz="1800" dirty="0"/>
              <a:t>Είναι δύσκολο να δοθεί ακριβής ορισμός της ευκλείδειας γεωμετρίας. Γενικά, αυτό αναφέρεται στη γεωμετρία που περιλαμβάνει όλες τις έννοιες της κλασικής γεωμετρίας, όχι μόνο τις εξελίξεις του Ευκλείδη, αν και ο Ευκλείδης συνέταξε και ανέπτυξε πολλές από αυτές τις έννοιες.</a:t>
            </a:r>
          </a:p>
          <a:p>
            <a:endParaRPr lang="el-GR" sz="1800" dirty="0"/>
          </a:p>
          <a:p>
            <a:r>
              <a:rPr lang="el-GR" sz="1800" dirty="0"/>
              <a:t>Μερικοί συγγραφείς επιβεβαιώνουν ότι η πτυχή στην οποία συνέβαλε περισσότερο το </a:t>
            </a:r>
            <a:r>
              <a:rPr lang="el-GR" sz="1800" dirty="0" err="1"/>
              <a:t>Euclid</a:t>
            </a:r>
            <a:r>
              <a:rPr lang="el-GR" sz="1800" dirty="0"/>
              <a:t> στη γεωμετρία ήταν το ιδανικό του να το ιδρύσει σε μια αναμφισβήτητη λογική.</a:t>
            </a:r>
          </a:p>
          <a:p>
            <a:endParaRPr lang="el-GR" sz="1800" dirty="0"/>
          </a:p>
          <a:p>
            <a:r>
              <a:rPr lang="el-GR" sz="1800" dirty="0"/>
              <a:t>Επιπλέον, λαμβάνοντας υπόψη τους περιορισμούς της γνώσης της εποχής του, οι γεωμετρικές του προσεγγίσεις είχαν αρκετές ατέλειες που αργότερα ενισχύθηκαν και άλλοι μαθηματικοί.</a:t>
            </a:r>
          </a:p>
          <a:p>
            <a:endParaRPr lang="el-GR" sz="1800" dirty="0"/>
          </a:p>
          <a:p>
            <a:r>
              <a:rPr lang="el-GR" sz="1800" b="1" dirty="0"/>
              <a:t>Επίδειξη και μαθηματικά</a:t>
            </a:r>
          </a:p>
          <a:p>
            <a:r>
              <a:rPr lang="el-GR" sz="1800" dirty="0"/>
              <a:t>Ευκλείδης, Αρχιμήδης και </a:t>
            </a:r>
            <a:r>
              <a:rPr lang="el-GR" sz="1800" dirty="0" err="1"/>
              <a:t>Apolinio</a:t>
            </a:r>
            <a:r>
              <a:rPr lang="el-GR" sz="1800" dirty="0"/>
              <a:t> Μαζί με, θεωρούνται η Τελειοποίησης της παράστασης ως επιχείρημα αλυσοδεμένος όταν φτάσετε σε ένα συμπέρασμα με κάθε σύνδεσμο δικαιολογείται.</a:t>
            </a:r>
          </a:p>
          <a:p>
            <a:endParaRPr lang="el-GR" sz="1800" dirty="0"/>
          </a:p>
          <a:p>
            <a:r>
              <a:rPr lang="el-GR" sz="1800" dirty="0"/>
              <a:t>Η επίδειξη είναι θεμελιώδης στα μαθηματικά. Θεωρείται ότι οι </a:t>
            </a:r>
            <a:r>
              <a:rPr lang="el-GR" sz="1800" dirty="0" err="1"/>
              <a:t>Ευκλείδες</a:t>
            </a:r>
            <a:r>
              <a:rPr lang="el-GR" sz="1800" dirty="0"/>
              <a:t> ανέπτυξαν τις διαδικασίες της μαθηματικής επίδειξης με τρόπο που διαρκεί μέχρι σήμερα και αυτό είναι απαραίτητο στα σύγχρονα μαθηματικά.</a:t>
            </a:r>
          </a:p>
        </p:txBody>
      </p:sp>
    </p:spTree>
    <p:extLst>
      <p:ext uri="{BB962C8B-B14F-4D97-AF65-F5344CB8AC3E}">
        <p14:creationId xmlns:p14="http://schemas.microsoft.com/office/powerpoint/2010/main" val="1151531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CD177F4-CDE2-6BEC-7C51-43ED7C5EAE17}"/>
              </a:ext>
            </a:extLst>
          </p:cNvPr>
          <p:cNvSpPr>
            <a:spLocks noGrp="1"/>
          </p:cNvSpPr>
          <p:nvPr>
            <p:ph idx="1"/>
          </p:nvPr>
        </p:nvSpPr>
        <p:spPr>
          <a:xfrm>
            <a:off x="251791" y="569843"/>
            <a:ext cx="11102009" cy="6056244"/>
          </a:xfrm>
        </p:spPr>
        <p:txBody>
          <a:bodyPr>
            <a:normAutofit fontScale="92500" lnSpcReduction="20000"/>
          </a:bodyPr>
          <a:lstStyle/>
          <a:p>
            <a:r>
              <a:rPr lang="el-GR" b="1" dirty="0"/>
              <a:t>Αξιωματικές μέθοδοι</a:t>
            </a:r>
          </a:p>
          <a:p>
            <a:r>
              <a:rPr lang="el-GR" dirty="0"/>
              <a:t>Στην παρουσίαση της γεωμετρίας που έκανε ο Ευκλείδης στο Τα στοιχεία θεωρείται ότι το </a:t>
            </a:r>
            <a:r>
              <a:rPr lang="el-GR" dirty="0" err="1"/>
              <a:t>Euclid</a:t>
            </a:r>
            <a:r>
              <a:rPr lang="el-GR" dirty="0"/>
              <a:t> διατύπωσε την πρώτη "</a:t>
            </a:r>
            <a:r>
              <a:rPr lang="el-GR" dirty="0" err="1"/>
              <a:t>axiomatization</a:t>
            </a:r>
            <a:r>
              <a:rPr lang="el-GR" dirty="0"/>
              <a:t>" με έναν πολύ διαισθητικό και ανεπίσημο τρόπο.</a:t>
            </a:r>
          </a:p>
          <a:p>
            <a:endParaRPr lang="el-GR" dirty="0"/>
          </a:p>
          <a:p>
            <a:r>
              <a:rPr lang="el-GR" dirty="0"/>
              <a:t>Τα αξιώματα είναι ορισμοί και βασικές προτάσεις που δεν απαιτούν απόδειξη. Ο τρόπος με τον οποίο ο Ευκλείδης παρουσίασε τα αξιώματα στο έργο του αργότερα εξελίχθηκε σε μια αξιωματική μέθοδο.</a:t>
            </a:r>
          </a:p>
          <a:p>
            <a:endParaRPr lang="el-GR" dirty="0"/>
          </a:p>
          <a:p>
            <a:r>
              <a:rPr lang="el-GR" dirty="0"/>
              <a:t>Στην </a:t>
            </a:r>
            <a:r>
              <a:rPr lang="el-GR" dirty="0" err="1"/>
              <a:t>axiomatic</a:t>
            </a:r>
            <a:r>
              <a:rPr lang="el-GR" dirty="0"/>
              <a:t> μέθοδο, οι ορισμοί και οι προτάσεις προτείνονται έτσι ώστε κάθε νέος όρος να μπορεί να εξαλειφθεί από προηγούμενους όρους, συμπεριλαμβανομένων αξιωμάτων, για να αποφευχθεί η άπειρη παλινδρόμηση.</a:t>
            </a:r>
          </a:p>
          <a:p>
            <a:endParaRPr lang="el-GR" dirty="0"/>
          </a:p>
          <a:p>
            <a:r>
              <a:rPr lang="el-GR" dirty="0"/>
              <a:t>Ο Ευκλείδης έθεσε έμμεσα την ανάγκη μιας παγκόσμιας αξιωματικής προοπτικής, η οποία ευνόησε την ανάπτυξη αυτού του θεμελιώδους τμήματος των σύγχρονων μαθηματικών.</a:t>
            </a:r>
          </a:p>
          <a:p>
            <a:r>
              <a:rPr lang="el-GR" b="1" dirty="0" err="1"/>
              <a:t>Πληροφοριες</a:t>
            </a:r>
            <a:r>
              <a:rPr lang="el-GR" b="1" dirty="0"/>
              <a:t>:</a:t>
            </a:r>
            <a:r>
              <a:rPr lang="en-US" b="1" dirty="0">
                <a:solidFill>
                  <a:srgbClr val="FF0000"/>
                </a:solidFill>
              </a:rPr>
              <a:t>https://el.thpanorama.com/articles/ciencia/euclides-biografa-aportes-y-obra.html</a:t>
            </a:r>
            <a:endParaRPr lang="el-GR" b="1" dirty="0">
              <a:solidFill>
                <a:srgbClr val="FF0000"/>
              </a:solidFill>
            </a:endParaRPr>
          </a:p>
        </p:txBody>
      </p:sp>
    </p:spTree>
    <p:extLst>
      <p:ext uri="{BB962C8B-B14F-4D97-AF65-F5344CB8AC3E}">
        <p14:creationId xmlns:p14="http://schemas.microsoft.com/office/powerpoint/2010/main" val="3620177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92DDC6-851F-642B-ABBD-0ACCF91AAD23}"/>
              </a:ext>
            </a:extLst>
          </p:cNvPr>
          <p:cNvSpPr>
            <a:spLocks noGrp="1"/>
          </p:cNvSpPr>
          <p:nvPr>
            <p:ph type="title"/>
          </p:nvPr>
        </p:nvSpPr>
        <p:spPr/>
        <p:txBody>
          <a:bodyPr/>
          <a:lstStyle/>
          <a:p>
            <a:r>
              <a:rPr lang="el-GR" dirty="0"/>
              <a:t>ΒΙΟΓΡΑΦΙΚΑ ΣΤΟΙΧΕΙΑ</a:t>
            </a:r>
          </a:p>
        </p:txBody>
      </p:sp>
      <p:sp>
        <p:nvSpPr>
          <p:cNvPr id="3" name="Θέση περιεχομένου 2">
            <a:extLst>
              <a:ext uri="{FF2B5EF4-FFF2-40B4-BE49-F238E27FC236}">
                <a16:creationId xmlns:a16="http://schemas.microsoft.com/office/drawing/2014/main" id="{F8A39622-546B-8F90-79D3-B13E8F0F1C92}"/>
              </a:ext>
            </a:extLst>
          </p:cNvPr>
          <p:cNvSpPr>
            <a:spLocks noGrp="1"/>
          </p:cNvSpPr>
          <p:nvPr>
            <p:ph idx="1"/>
          </p:nvPr>
        </p:nvSpPr>
        <p:spPr/>
        <p:txBody>
          <a:bodyPr>
            <a:normAutofit fontScale="77500" lnSpcReduction="20000"/>
          </a:bodyPr>
          <a:lstStyle/>
          <a:p>
            <a:r>
              <a:rPr lang="el-GR" dirty="0"/>
              <a:t>Ο Ευκλείδης από την Αλεξάνδρεια (περ. 350 π.Χ. - 270 π.Χ.) ήταν Έλληνας μαθηματικός, που δίδαξε και πέθανε στην Αλεξάνδρεια της Αιγύπτου, περίπου κατά την διάρκεια της περιόδου βασιλείας του Πτολεμαίου Α΄ (323 π.Χ. - 283 π.Χ.). Ο Ευκλείδης κατέχει μια διακεκριμένη θέση στην ιστορία των Μαθηματικών και της Λογικής, καθώς είναι ο πρώτος που στο περίφημο έργο του Στοιχεία θεμελιώνει ένα αυστηρά δομημένο και συνεκτικό σύστημα προτάσεων (θεωρημάτων και πορισμάτων) με βάση ένα σύνολο ορισμών, κοινών εννοιών και 5 μόνο αρχικών αναπόδεικτων προτάσεων (αιτήματα).</a:t>
            </a:r>
          </a:p>
          <a:p>
            <a:endParaRPr lang="el-GR" dirty="0"/>
          </a:p>
          <a:p>
            <a:r>
              <a:rPr lang="el-GR" dirty="0"/>
              <a:t>Λόγω της τεράστιας συνεισφοράς του στη μαθηματική επιστήμη είναι γνωστός ως ο «πατέρας» της Γεωμετρίας. Ο Ευκλείδης πέραν των Στοιχείων συνέγραψε τα έργα Οπτικά, Κατοπτρικά, Φαινόμενα, Δεδομένα, Κατατομή κανόνος και Εισαγωγή αρμονικής, τα οποία σώθηκαν.</a:t>
            </a:r>
          </a:p>
          <a:p>
            <a:r>
              <a:rPr lang="el-GR" dirty="0" err="1"/>
              <a:t>Πληροφοριεσ</a:t>
            </a:r>
            <a:r>
              <a:rPr lang="el-GR" dirty="0">
                <a:solidFill>
                  <a:srgbClr val="FF0000"/>
                </a:solidFill>
              </a:rPr>
              <a:t>:</a:t>
            </a:r>
            <a:r>
              <a:rPr lang="en-US" dirty="0">
                <a:solidFill>
                  <a:srgbClr val="FF0000"/>
                </a:solidFill>
              </a:rPr>
              <a:t>https://el.wikipedia.org/wiki/%CE%95%CF%85%CE%BA%CE%BB%CE%B5%CE%AF%CE%B4%CE%B7%CF%82#%CE%A4%CE%B1_%CE%A3%CF%84%CE%BF%CE%B9%CF%87%CE%B5%CE%AF%CE%B1</a:t>
            </a:r>
            <a:endParaRPr lang="el-GR" dirty="0">
              <a:solidFill>
                <a:srgbClr val="FF0000"/>
              </a:solidFill>
            </a:endParaRPr>
          </a:p>
        </p:txBody>
      </p:sp>
    </p:spTree>
    <p:extLst>
      <p:ext uri="{BB962C8B-B14F-4D97-AF65-F5344CB8AC3E}">
        <p14:creationId xmlns:p14="http://schemas.microsoft.com/office/powerpoint/2010/main" val="4055180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F37F4F5-A2CE-715A-DDB2-69A7010449F6}"/>
              </a:ext>
            </a:extLst>
          </p:cNvPr>
          <p:cNvSpPr>
            <a:spLocks noGrp="1"/>
          </p:cNvSpPr>
          <p:nvPr>
            <p:ph idx="1"/>
          </p:nvPr>
        </p:nvSpPr>
        <p:spPr>
          <a:xfrm>
            <a:off x="228600" y="765452"/>
            <a:ext cx="8372061" cy="5211278"/>
          </a:xfrm>
        </p:spPr>
        <p:txBody>
          <a:bodyPr>
            <a:normAutofit/>
          </a:bodyPr>
          <a:lstStyle/>
          <a:p>
            <a:pPr marL="0" indent="0">
              <a:buNone/>
            </a:pPr>
            <a:r>
              <a:rPr lang="el-GR" dirty="0"/>
              <a:t> Ήταν Έλληνας μαθηματικός που έθεσε σημαντικά θεμέλια για τα μαθηματικά και τη γεωμετρία. Οι συνεισφορές του </a:t>
            </a:r>
            <a:r>
              <a:rPr lang="el-GR" dirty="0" err="1"/>
              <a:t>Euclid</a:t>
            </a:r>
            <a:r>
              <a:rPr lang="el-GR" dirty="0"/>
              <a:t> σε αυτές τις επιστήμες είναι τόσο σημαντικές που μέχρι σήμερα παραμένουν έγκυρες, αφού έχουν διατυπωθεί περισσότερα από 2000 χρόνια.</a:t>
            </a:r>
          </a:p>
          <a:p>
            <a:endParaRPr lang="el-GR" dirty="0"/>
          </a:p>
          <a:p>
            <a:r>
              <a:rPr lang="el-GR" dirty="0"/>
              <a:t>Αυτός είναι ο λόγος για τον οποίο συνηθίζεται να βρεθούν τα επιστημονικά πεδία που περιέχουν το επίθετο "</a:t>
            </a:r>
            <a:r>
              <a:rPr lang="el-GR" dirty="0" err="1"/>
              <a:t>Ευκλείδιο</a:t>
            </a:r>
            <a:r>
              <a:rPr lang="el-GR" dirty="0"/>
              <a:t>" στα ονόματά τους, δεδομένου ότι βασίζουν μέρος των μελετών τους στη γεωμετρία που περιγράφεται από τον Ευκλείδη.</a:t>
            </a:r>
          </a:p>
        </p:txBody>
      </p:sp>
      <p:pic>
        <p:nvPicPr>
          <p:cNvPr id="4" name="Εικόνα 3">
            <a:extLst>
              <a:ext uri="{FF2B5EF4-FFF2-40B4-BE49-F238E27FC236}">
                <a16:creationId xmlns:a16="http://schemas.microsoft.com/office/drawing/2014/main" id="{4D042BF9-64E0-50EF-AD39-7EFDDBAD41E0}"/>
              </a:ext>
            </a:extLst>
          </p:cNvPr>
          <p:cNvPicPr>
            <a:picLocks noChangeAspect="1"/>
          </p:cNvPicPr>
          <p:nvPr/>
        </p:nvPicPr>
        <p:blipFill>
          <a:blip r:embed="rId2"/>
          <a:stretch>
            <a:fillRect/>
          </a:stretch>
        </p:blipFill>
        <p:spPr>
          <a:xfrm>
            <a:off x="8992842" y="1759364"/>
            <a:ext cx="2343150" cy="2857500"/>
          </a:xfrm>
          <a:prstGeom prst="rect">
            <a:avLst/>
          </a:prstGeom>
        </p:spPr>
      </p:pic>
    </p:spTree>
    <p:extLst>
      <p:ext uri="{BB962C8B-B14F-4D97-AF65-F5344CB8AC3E}">
        <p14:creationId xmlns:p14="http://schemas.microsoft.com/office/powerpoint/2010/main" val="1338621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1BC3A1F-36AF-D443-78FA-0380190391AF}"/>
              </a:ext>
            </a:extLst>
          </p:cNvPr>
          <p:cNvSpPr>
            <a:spLocks noGrp="1"/>
          </p:cNvSpPr>
          <p:nvPr>
            <p:ph idx="1"/>
          </p:nvPr>
        </p:nvSpPr>
        <p:spPr>
          <a:xfrm>
            <a:off x="838200" y="456563"/>
            <a:ext cx="10515600" cy="4804550"/>
          </a:xfrm>
        </p:spPr>
        <p:txBody>
          <a:bodyPr>
            <a:noAutofit/>
          </a:bodyPr>
          <a:lstStyle/>
          <a:p>
            <a:r>
              <a:rPr lang="el-GR" sz="1600" dirty="0"/>
              <a:t>Ευρετήριο</a:t>
            </a:r>
          </a:p>
          <a:p>
            <a:r>
              <a:rPr lang="el-GR" sz="1600" dirty="0"/>
              <a:t>1 Βιογραφία</a:t>
            </a:r>
          </a:p>
          <a:p>
            <a:r>
              <a:rPr lang="el-GR" sz="1600" dirty="0"/>
              <a:t>1.1 Διδασκαλία</a:t>
            </a:r>
          </a:p>
          <a:p>
            <a:r>
              <a:rPr lang="el-GR" sz="1600" dirty="0"/>
              <a:t>1.2 Προσωπικά χαρακτηριστικά</a:t>
            </a:r>
          </a:p>
          <a:p>
            <a:r>
              <a:rPr lang="el-GR" sz="1600" dirty="0"/>
              <a:t>1.3 Θάνατος</a:t>
            </a:r>
          </a:p>
          <a:p>
            <a:r>
              <a:rPr lang="el-GR" sz="1600" dirty="0"/>
              <a:t>2 Έργα</a:t>
            </a:r>
          </a:p>
          <a:p>
            <a:r>
              <a:rPr lang="el-GR" sz="1600" dirty="0"/>
              <a:t>3 Τα στοιχεία</a:t>
            </a:r>
          </a:p>
          <a:p>
            <a:r>
              <a:rPr lang="el-GR" sz="1600" dirty="0"/>
              <a:t>3.1 Υπόθεση</a:t>
            </a:r>
          </a:p>
          <a:p>
            <a:r>
              <a:rPr lang="el-GR" sz="1600" dirty="0"/>
              <a:t>3.2 Λόγοι υπερβατικότητας</a:t>
            </a:r>
          </a:p>
          <a:p>
            <a:r>
              <a:rPr lang="el-GR" sz="1600" dirty="0"/>
              <a:t>3.3 Εκδόσεις</a:t>
            </a:r>
          </a:p>
          <a:p>
            <a:r>
              <a:rPr lang="el-GR" sz="1600" dirty="0"/>
              <a:t>4 Κύριες συνεισφορές</a:t>
            </a:r>
          </a:p>
          <a:p>
            <a:r>
              <a:rPr lang="el-GR" sz="1600" dirty="0"/>
              <a:t>4.1 Στοιχεία</a:t>
            </a:r>
          </a:p>
          <a:p>
            <a:r>
              <a:rPr lang="el-GR" sz="1600" dirty="0"/>
              <a:t>4.2 Θεώρημα </a:t>
            </a:r>
            <a:r>
              <a:rPr lang="el-GR" sz="1600" dirty="0" err="1"/>
              <a:t>Euclid</a:t>
            </a:r>
            <a:endParaRPr lang="el-GR" sz="1600" dirty="0"/>
          </a:p>
          <a:p>
            <a:r>
              <a:rPr lang="el-GR" sz="1600" dirty="0"/>
              <a:t>4.3 Ευκλείδεια γεωμετρία</a:t>
            </a:r>
          </a:p>
          <a:p>
            <a:r>
              <a:rPr lang="el-GR" sz="1600" dirty="0"/>
              <a:t>4.4 Επίδειξη και μαθηματικά</a:t>
            </a:r>
          </a:p>
          <a:p>
            <a:r>
              <a:rPr lang="el-GR" sz="1600" dirty="0"/>
              <a:t>4.5 Αξιωματικές μέθοδοι</a:t>
            </a:r>
          </a:p>
          <a:p>
            <a:r>
              <a:rPr lang="el-GR" sz="1600" dirty="0"/>
              <a:t>5 Αναφορές</a:t>
            </a:r>
          </a:p>
        </p:txBody>
      </p:sp>
    </p:spTree>
    <p:extLst>
      <p:ext uri="{BB962C8B-B14F-4D97-AF65-F5344CB8AC3E}">
        <p14:creationId xmlns:p14="http://schemas.microsoft.com/office/powerpoint/2010/main" val="4047144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CF75B5-DD56-1A59-3858-5161356C9AE2}"/>
              </a:ext>
            </a:extLst>
          </p:cNvPr>
          <p:cNvSpPr>
            <a:spLocks noGrp="1"/>
          </p:cNvSpPr>
          <p:nvPr>
            <p:ph type="title"/>
          </p:nvPr>
        </p:nvSpPr>
        <p:spPr/>
        <p:txBody>
          <a:bodyPr/>
          <a:lstStyle/>
          <a:p>
            <a:r>
              <a:rPr lang="el-GR" dirty="0" err="1"/>
              <a:t>Διδασκαλια</a:t>
            </a:r>
            <a:r>
              <a:rPr lang="el-GR" dirty="0"/>
              <a:t> του </a:t>
            </a:r>
            <a:r>
              <a:rPr lang="el-GR" dirty="0" err="1"/>
              <a:t>ευακλιδη</a:t>
            </a:r>
            <a:endParaRPr lang="el-GR" dirty="0"/>
          </a:p>
        </p:txBody>
      </p:sp>
      <p:sp>
        <p:nvSpPr>
          <p:cNvPr id="3" name="Θέση περιεχομένου 2">
            <a:extLst>
              <a:ext uri="{FF2B5EF4-FFF2-40B4-BE49-F238E27FC236}">
                <a16:creationId xmlns:a16="http://schemas.microsoft.com/office/drawing/2014/main" id="{9F2931F3-C0F6-2100-DE09-5ABC9CA4203A}"/>
              </a:ext>
            </a:extLst>
          </p:cNvPr>
          <p:cNvSpPr>
            <a:spLocks noGrp="1"/>
          </p:cNvSpPr>
          <p:nvPr>
            <p:ph idx="1"/>
          </p:nvPr>
        </p:nvSpPr>
        <p:spPr/>
        <p:txBody>
          <a:bodyPr>
            <a:normAutofit fontScale="70000" lnSpcReduction="20000"/>
          </a:bodyPr>
          <a:lstStyle/>
          <a:p>
            <a:r>
              <a:rPr lang="el-GR" dirty="0"/>
              <a:t>Σε κάθε περίπτωση, είναι γνωστό ότι Ευκλείδης δίδαξε στην πόλη της Αλεξάνδρειας, όταν ήταν στις διαταγές του Πτολεμαίου Α 'Σωτήρα </a:t>
            </a:r>
            <a:r>
              <a:rPr lang="el-GR" dirty="0" err="1"/>
              <a:t>King</a:t>
            </a:r>
            <a:r>
              <a:rPr lang="el-GR" dirty="0"/>
              <a:t>, ο οποίος ίδρυσε τη δυναστεία των </a:t>
            </a:r>
            <a:r>
              <a:rPr lang="el-GR" dirty="0" err="1"/>
              <a:t>Πτολεμαίων</a:t>
            </a:r>
            <a:r>
              <a:rPr lang="el-GR" dirty="0"/>
              <a:t>. Πιστεύεται ότι ο Ευκλείδης κατοικούσε στην Αλεξάνδρεια περίπου το 300 π.Χ., και εκεί δημιούργησε ένα σχολείο αφιερωμένο στη διδασκαλία των μαθηματικών.</a:t>
            </a:r>
          </a:p>
          <a:p>
            <a:endParaRPr lang="el-GR" dirty="0"/>
          </a:p>
          <a:p>
            <a:r>
              <a:rPr lang="el-GR" dirty="0"/>
              <a:t>Την περίοδο αυτή, ο Ευκλείδης κέρδισε μεγάλη φήμη και αναγνώριση, ως συνέπεια της ικανότητάς του και των δεξιοτήτων του ως καθηγητή. να ανέκδοτο που σχετίζονται με το βασιλιά Πτολεμαίο Α είναι: κάποια αρχεία δείχνουν ότι αυτός ο βασιλιάς ζήτησε Ευκλείδης να τον διδάξει γρήγορα και συνοπτικά να κατανοήσουν τα μαθηματικά για να συλλάβει και να εφαρμόσει δύναμη.</a:t>
            </a:r>
          </a:p>
          <a:p>
            <a:endParaRPr lang="el-GR" dirty="0"/>
          </a:p>
          <a:p>
            <a:r>
              <a:rPr lang="el-GR" dirty="0"/>
              <a:t>Με δεδομένο αυτό, ο Ευκλείδης ανέφερε ότι δεν υπάρχουν πραγματικοί τρόποι για να αποκτήσουν αυτή τη γνώση. Η πρόθεση του Ευκλείδη με αυτή τη διπλή έννοια ήταν επίσης να δείξει στον βασιλιά ότι η μη ισχυρή και προνομιούχος θα μπορούσε να καταλάβει τα μαθηματικά και τη γεωμετρία.</a:t>
            </a:r>
          </a:p>
        </p:txBody>
      </p:sp>
    </p:spTree>
    <p:extLst>
      <p:ext uri="{BB962C8B-B14F-4D97-AF65-F5344CB8AC3E}">
        <p14:creationId xmlns:p14="http://schemas.microsoft.com/office/powerpoint/2010/main" val="378935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DB06D6-F773-A904-7AEE-4000C656045A}"/>
              </a:ext>
            </a:extLst>
          </p:cNvPr>
          <p:cNvSpPr>
            <a:spLocks noGrp="1"/>
          </p:cNvSpPr>
          <p:nvPr>
            <p:ph type="title"/>
          </p:nvPr>
        </p:nvSpPr>
        <p:spPr/>
        <p:txBody>
          <a:bodyPr/>
          <a:lstStyle/>
          <a:p>
            <a:r>
              <a:rPr lang="el-GR" dirty="0" err="1"/>
              <a:t>Προσωπικα</a:t>
            </a:r>
            <a:r>
              <a:rPr lang="el-GR" dirty="0"/>
              <a:t> </a:t>
            </a:r>
            <a:r>
              <a:rPr lang="el-GR" dirty="0" err="1"/>
              <a:t>στοιχεια</a:t>
            </a:r>
            <a:r>
              <a:rPr lang="el-GR" dirty="0"/>
              <a:t> </a:t>
            </a:r>
          </a:p>
        </p:txBody>
      </p:sp>
      <p:sp>
        <p:nvSpPr>
          <p:cNvPr id="3" name="Θέση περιεχομένου 2">
            <a:extLst>
              <a:ext uri="{FF2B5EF4-FFF2-40B4-BE49-F238E27FC236}">
                <a16:creationId xmlns:a16="http://schemas.microsoft.com/office/drawing/2014/main" id="{71D46EDE-C965-CD7F-71BB-C515F25DE26A}"/>
              </a:ext>
            </a:extLst>
          </p:cNvPr>
          <p:cNvSpPr>
            <a:spLocks noGrp="1"/>
          </p:cNvSpPr>
          <p:nvPr>
            <p:ph idx="1"/>
          </p:nvPr>
        </p:nvSpPr>
        <p:spPr/>
        <p:txBody>
          <a:bodyPr>
            <a:normAutofit fontScale="62500" lnSpcReduction="20000"/>
          </a:bodyPr>
          <a:lstStyle/>
          <a:p>
            <a:r>
              <a:rPr lang="el-GR" dirty="0"/>
              <a:t>Σε γενικές γραμμές, ο Ευκλείδης έχει απεικονιστεί στην ιστορία ως ένα ήρεμο, πολύ ευγενικό και μέτριο πρόσωπο. Λέγεται επίσης ότι ο Ευκλείδης κατανόησε πλήρως την τεράστια αξία των μαθηματικών και ότι ήταν πεπεισμένος ότι η γνώση από μόνη της είναι ανεκτίμητη.</a:t>
            </a:r>
          </a:p>
          <a:p>
            <a:endParaRPr lang="el-GR" dirty="0"/>
          </a:p>
          <a:p>
            <a:r>
              <a:rPr lang="el-GR" dirty="0"/>
              <a:t>Στην πραγματικότητα, υπάρχει ένα άλλο ανέκδοτο </a:t>
            </a:r>
            <a:r>
              <a:rPr lang="el-GR" dirty="0" err="1"/>
              <a:t>γι</a:t>
            </a:r>
            <a:r>
              <a:rPr lang="el-GR" dirty="0"/>
              <a:t> 'αυτό που ξεπέρασε το χρόνο Προφανώς, κατά τη διάρκεια μιας τάξης </a:t>
            </a:r>
            <a:r>
              <a:rPr lang="el-GR" dirty="0" err="1"/>
              <a:t>Euclid</a:t>
            </a:r>
            <a:r>
              <a:rPr lang="el-GR" dirty="0"/>
              <a:t> στην οποία αντιμετωπίστηκε το θέμα της γεωμετρίας, ένας μαθητής τον ρώτησε ποιο είναι το όφελος που θα βρει με την απόκτηση αυτής της γνώσης. Ο Ευκλείδης του απάντησε σταθερά, εξηγώντας ότι η γνώση από μόνη της είναι το πιο ανεκτίμητο στοιχείο που υπάρχει.</a:t>
            </a:r>
          </a:p>
          <a:p>
            <a:endParaRPr lang="el-GR" dirty="0"/>
          </a:p>
          <a:p>
            <a:r>
              <a:rPr lang="el-GR" dirty="0"/>
              <a:t>Καθώς ο μαθητής προφανώς δεν κατάλαβε ή αποσπώνται τα λόγια του δασκάλου του, του Ευκλείδη είπε δούλο του να του δώσει κάποια χρυσά νομίσματα, τονίζοντας το όφελος της γεωμετρίας ήταν πολύ πιο σημαντικό και πιο βαθιά από ό, τι μια ανταμοιβή σε μετρητά. χάρη στο </a:t>
            </a:r>
            <a:r>
              <a:rPr lang="el-GR" dirty="0" err="1"/>
              <a:t>dojographer</a:t>
            </a:r>
            <a:r>
              <a:rPr lang="el-GR" dirty="0"/>
              <a:t> </a:t>
            </a:r>
            <a:r>
              <a:rPr lang="el-GR" dirty="0" err="1"/>
              <a:t>Juan</a:t>
            </a:r>
            <a:r>
              <a:rPr lang="el-GR" dirty="0"/>
              <a:t> de </a:t>
            </a:r>
            <a:r>
              <a:rPr lang="el-GR" dirty="0" err="1"/>
              <a:t>Estobeo</a:t>
            </a:r>
            <a:r>
              <a:rPr lang="el-GR" dirty="0"/>
              <a:t>. Επιπλέον, ο μαθηματικός έδειξε ότι δεν ήταν απαραίτητο να αποκομίσει κέρδος από κάθε γνώση που αποκτήθηκε στη ζωή. το γεγονός της απόκτησης γνώσεων είναι από μόνο του το μεγαλύτερο κέρδος. Αυτό ήταν το όραμα του Ευκλείδη σε σχέση με τα μαθηματικά και συγκεκριμένα με τη γεωμετρία.</a:t>
            </a:r>
          </a:p>
        </p:txBody>
      </p:sp>
    </p:spTree>
    <p:extLst>
      <p:ext uri="{BB962C8B-B14F-4D97-AF65-F5344CB8AC3E}">
        <p14:creationId xmlns:p14="http://schemas.microsoft.com/office/powerpoint/2010/main" val="578944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BC8354-3192-71F0-FBC4-26202E8DA87B}"/>
              </a:ext>
            </a:extLst>
          </p:cNvPr>
          <p:cNvSpPr>
            <a:spLocks noGrp="1"/>
          </p:cNvSpPr>
          <p:nvPr>
            <p:ph type="title"/>
          </p:nvPr>
        </p:nvSpPr>
        <p:spPr>
          <a:xfrm>
            <a:off x="838200" y="365126"/>
            <a:ext cx="10515600" cy="315912"/>
          </a:xfrm>
        </p:spPr>
        <p:txBody>
          <a:bodyPr>
            <a:normAutofit fontScale="90000"/>
          </a:bodyPr>
          <a:lstStyle/>
          <a:p>
            <a:br>
              <a:rPr lang="el-GR" dirty="0"/>
            </a:br>
            <a:endParaRPr lang="el-GR" dirty="0"/>
          </a:p>
        </p:txBody>
      </p:sp>
      <p:sp>
        <p:nvSpPr>
          <p:cNvPr id="3" name="Θέση περιεχομένου 2">
            <a:extLst>
              <a:ext uri="{FF2B5EF4-FFF2-40B4-BE49-F238E27FC236}">
                <a16:creationId xmlns:a16="http://schemas.microsoft.com/office/drawing/2014/main" id="{C2F686DE-EF78-11D4-D059-2D151E323A51}"/>
              </a:ext>
            </a:extLst>
          </p:cNvPr>
          <p:cNvSpPr>
            <a:spLocks noGrp="1"/>
          </p:cNvSpPr>
          <p:nvPr>
            <p:ph idx="1"/>
          </p:nvPr>
        </p:nvSpPr>
        <p:spPr>
          <a:xfrm>
            <a:off x="225287" y="106017"/>
            <a:ext cx="11128513" cy="6386857"/>
          </a:xfrm>
        </p:spPr>
        <p:txBody>
          <a:bodyPr>
            <a:normAutofit fontScale="25000" lnSpcReduction="20000"/>
          </a:bodyPr>
          <a:lstStyle/>
          <a:p>
            <a:pPr marL="0" indent="0">
              <a:buNone/>
            </a:pPr>
            <a:endParaRPr lang="el-GR" sz="4900" dirty="0"/>
          </a:p>
          <a:p>
            <a:r>
              <a:rPr lang="el-GR" sz="5500" b="1" dirty="0"/>
              <a:t>Έργα</a:t>
            </a:r>
          </a:p>
          <a:p>
            <a:r>
              <a:rPr lang="el-GR" sz="5500" b="1" dirty="0"/>
              <a:t>Τα στοιχεία</a:t>
            </a:r>
          </a:p>
          <a:p>
            <a:r>
              <a:rPr lang="el-GR" sz="5500" b="1" dirty="0"/>
              <a:t>Το πιο εμβληματικό έργο του Ευκλείδη είναι Τα στοιχεία, που αποτελείται από 13 τόμους στους οποίους συζητά θέματα όπως η γεωμετρία του χώρου, τα ανυπολόγιστα μεγέθη, οι αναλογίες στο γενικό πεδίο, η επίπεδη γεωμετρία και οι αριθμητικές ιδιότητες.</a:t>
            </a:r>
          </a:p>
          <a:p>
            <a:endParaRPr lang="el-GR" sz="5500" b="1" dirty="0"/>
          </a:p>
          <a:p>
            <a:r>
              <a:rPr lang="el-GR" sz="5500" b="1" dirty="0"/>
              <a:t>Είναι μια μαθηματική πραγματεία ευρείας επέκτασης που είχε μεγάλη σημασία στην ιστορία των μαθηματικών. Ακόμη και η σκέψη του Ευκλείδη διδάχθηκε μέχρι τον δέκατο όγδοο αιώνα, πολύ καιρό μετά την εποχή του, κατά την οποία προέκυψαν οι αποκαλούμενες μη-Ευκλείδεια γεωμετρίες, εκείνες που έρχονταν σε αντίθεση με τα αξιώματα του Ευκλείδη.</a:t>
            </a:r>
          </a:p>
          <a:p>
            <a:endParaRPr lang="el-GR" sz="5500" b="1" dirty="0"/>
          </a:p>
          <a:p>
            <a:endParaRPr lang="el-GR" sz="5500" b="1" dirty="0"/>
          </a:p>
          <a:p>
            <a:r>
              <a:rPr lang="el-GR" sz="5500" b="1" dirty="0"/>
              <a:t>Οι πρώτοι έξι όγκοι του Τα στοιχεία ασχολούνται με τη λεγόμενη στοιχειώδη γεωμετρία, αναπτύσσουν θέματα σχετικά με τις αναλογίες και τις τεχνικές γεωμετρίας που χρησιμοποιούνται για την επίλυση τετραγωνικών και γραμμικών εξισώσεων.</a:t>
            </a:r>
          </a:p>
          <a:p>
            <a:endParaRPr lang="el-GR" sz="5500" b="1" dirty="0"/>
          </a:p>
          <a:p>
            <a:r>
              <a:rPr lang="el-GR" sz="5500" b="1" dirty="0"/>
              <a:t>Τα βιβλία 7, 8, 9 και 10 είναι αφιερωμένα αποκλειστικά στην επίλυση αριθμητικών προβλημάτων και οι τρεις τελευταίοι τόμοι επικεντρώνονται στη γεωμετρία των στερεών στοιχείων. Στο τέλος, έχει σχεδιαστεί ως αποτέλεσμα η διαμόρφωση πέντε </a:t>
            </a:r>
            <a:r>
              <a:rPr lang="el-GR" sz="5500" b="1" dirty="0" err="1"/>
              <a:t>πολυεδρών</a:t>
            </a:r>
            <a:r>
              <a:rPr lang="el-GR" sz="5500" b="1" dirty="0"/>
              <a:t> σε τακτική βάση, καθώς και οι οριοθετημένες σφαίρες τους.</a:t>
            </a:r>
          </a:p>
          <a:p>
            <a:endParaRPr lang="el-GR" sz="5500" b="1" dirty="0"/>
          </a:p>
          <a:p>
            <a:r>
              <a:rPr lang="el-GR" sz="5500" b="1" dirty="0"/>
              <a:t>Το ίδιο το έργο είναι μια μεγάλη συλλογή από έννοιες των προηγούμενων επιστημόνων, οργανωμένη, δομημένη και συστηματοποιημένη με τέτοιο τρόπο που επέτρεψε τη δημιουργία μιας νέας και υπερβατικής γνώσης.</a:t>
            </a:r>
          </a:p>
          <a:p>
            <a:endParaRPr lang="el-GR" b="1" dirty="0"/>
          </a:p>
        </p:txBody>
      </p:sp>
    </p:spTree>
    <p:extLst>
      <p:ext uri="{BB962C8B-B14F-4D97-AF65-F5344CB8AC3E}">
        <p14:creationId xmlns:p14="http://schemas.microsoft.com/office/powerpoint/2010/main" val="549321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BDD5E12-2884-79A4-CA30-F2E3EBF77E60}"/>
              </a:ext>
            </a:extLst>
          </p:cNvPr>
          <p:cNvSpPr>
            <a:spLocks noGrp="1"/>
          </p:cNvSpPr>
          <p:nvPr>
            <p:ph idx="1"/>
          </p:nvPr>
        </p:nvSpPr>
        <p:spPr>
          <a:xfrm>
            <a:off x="838200" y="331304"/>
            <a:ext cx="10515600" cy="5845659"/>
          </a:xfrm>
        </p:spPr>
        <p:txBody>
          <a:bodyPr>
            <a:noAutofit/>
          </a:bodyPr>
          <a:lstStyle/>
          <a:p>
            <a:r>
              <a:rPr lang="el-GR" sz="1800" b="1" dirty="0"/>
              <a:t>Προσωπικά</a:t>
            </a:r>
          </a:p>
          <a:p>
            <a:r>
              <a:rPr lang="el-GR" sz="1800" dirty="0"/>
              <a:t>Στο Τα στοιχεία Ο Ευκλείδης προτείνει 5 αξιώματα, τα οποία είναι τα εξής:</a:t>
            </a:r>
          </a:p>
          <a:p>
            <a:endParaRPr lang="el-GR" sz="1800" dirty="0"/>
          </a:p>
          <a:p>
            <a:r>
              <a:rPr lang="el-GR" sz="1800" dirty="0"/>
              <a:t>1- Η ύπαρξη δύο σημείων μπορεί να οδηγήσει σε μια γραμμή.</a:t>
            </a:r>
          </a:p>
          <a:p>
            <a:endParaRPr lang="el-GR" sz="1800" dirty="0"/>
          </a:p>
          <a:p>
            <a:r>
              <a:rPr lang="el-GR" sz="1800" dirty="0"/>
              <a:t>2- Είναι δυνατό για οποιοδήποτε τμήμα να εκτείνεται συνεχώς σε μια απεριόριστη ευθεία γραμμή προς την ίδια κατεύθυνση.</a:t>
            </a:r>
          </a:p>
          <a:p>
            <a:endParaRPr lang="el-GR" sz="1800" dirty="0"/>
          </a:p>
          <a:p>
            <a:r>
              <a:rPr lang="el-GR" sz="1800" dirty="0"/>
              <a:t>3- Είναι δυνατόν να σχεδιάσετε έναν κεντρικό κύκλο σε οποιοδήποτε σημείο και σε οποιαδήποτε ακτίνα.</a:t>
            </a:r>
          </a:p>
          <a:p>
            <a:endParaRPr lang="el-GR" sz="1800" dirty="0"/>
          </a:p>
          <a:p>
            <a:r>
              <a:rPr lang="el-GR" sz="1800" dirty="0"/>
              <a:t>4- Το σύνολο των σωστών γωνιών είναι ίσο.</a:t>
            </a:r>
          </a:p>
          <a:p>
            <a:endParaRPr lang="el-GR" sz="1800" dirty="0"/>
          </a:p>
          <a:p>
            <a:r>
              <a:rPr lang="el-GR" sz="1800" dirty="0"/>
              <a:t>5- Εάν μια γραμμή που κόβει δύο άλλα δημιουργεί γωνίες μικρότερες από τις ευθείες στην ίδια πλευρά, αυτές οι γραμμές που επεκτείνονται </a:t>
            </a:r>
            <a:r>
              <a:rPr lang="el-GR" sz="1800" dirty="0" err="1"/>
              <a:t>επ</a:t>
            </a:r>
            <a:r>
              <a:rPr lang="el-GR" sz="1800" dirty="0"/>
              <a:t> '</a:t>
            </a:r>
            <a:r>
              <a:rPr lang="el-GR" sz="1800" dirty="0" err="1"/>
              <a:t>αόριστον</a:t>
            </a:r>
            <a:r>
              <a:rPr lang="el-GR" sz="1800" dirty="0"/>
              <a:t> κόβονται στην περιοχή όπου είναι αυτές οι δευτερεύουσες γωνίες..</a:t>
            </a:r>
          </a:p>
          <a:p>
            <a:endParaRPr lang="el-GR" sz="1800" dirty="0"/>
          </a:p>
          <a:p>
            <a:r>
              <a:rPr lang="el-GR" sz="1800" dirty="0"/>
              <a:t>Το πέμπτο </a:t>
            </a:r>
            <a:r>
              <a:rPr lang="el-GR" sz="1800" dirty="0" err="1"/>
              <a:t>postulate</a:t>
            </a:r>
            <a:r>
              <a:rPr lang="el-GR" sz="1800" dirty="0"/>
              <a:t> έγινε με διαφορετικό τρόπο αργότερα: αφού υπάρχει ένα σημείο έξω από μια ευθεία γραμμή, μπορεί να τραβηχτεί μόνο ένας παράλληλος.</a:t>
            </a:r>
          </a:p>
        </p:txBody>
      </p:sp>
    </p:spTree>
    <p:extLst>
      <p:ext uri="{BB962C8B-B14F-4D97-AF65-F5344CB8AC3E}">
        <p14:creationId xmlns:p14="http://schemas.microsoft.com/office/powerpoint/2010/main" val="3212999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E21F01-16C8-8CDB-915B-BC96D89CC5E2}"/>
              </a:ext>
            </a:extLst>
          </p:cNvPr>
          <p:cNvSpPr>
            <a:spLocks noGrp="1"/>
          </p:cNvSpPr>
          <p:nvPr>
            <p:ph type="title"/>
          </p:nvPr>
        </p:nvSpPr>
        <p:spPr/>
        <p:txBody>
          <a:bodyPr>
            <a:normAutofit/>
          </a:bodyPr>
          <a:lstStyle/>
          <a:p>
            <a:r>
              <a:rPr lang="el-GR" b="1" dirty="0"/>
              <a:t>Λόγοι υπερβατικότητας</a:t>
            </a:r>
          </a:p>
        </p:txBody>
      </p:sp>
      <p:sp>
        <p:nvSpPr>
          <p:cNvPr id="3" name="Θέση περιεχομένου 2">
            <a:extLst>
              <a:ext uri="{FF2B5EF4-FFF2-40B4-BE49-F238E27FC236}">
                <a16:creationId xmlns:a16="http://schemas.microsoft.com/office/drawing/2014/main" id="{2D72413D-ED61-5F63-F9CD-5938D799B467}"/>
              </a:ext>
            </a:extLst>
          </p:cNvPr>
          <p:cNvSpPr>
            <a:spLocks noGrp="1"/>
          </p:cNvSpPr>
          <p:nvPr>
            <p:ph idx="1"/>
          </p:nvPr>
        </p:nvSpPr>
        <p:spPr/>
        <p:txBody>
          <a:bodyPr>
            <a:normAutofit fontScale="62500" lnSpcReduction="20000"/>
          </a:bodyPr>
          <a:lstStyle/>
          <a:p>
            <a:r>
              <a:rPr lang="el-GR" dirty="0"/>
              <a:t>Αυτό το έργο του Ευκλείδη είχε μεγάλη σημασία για διάφορους λόγους. Πρώτον, η ποιότητα της γνώσης που αντανακλάται εκεί έκανε το κείμενο που χρησιμοποιήθηκε για τη διδασκαλία των μαθηματικών και της γεωμετρίας σε επίπεδα βασικής εκπαίδευσης.</a:t>
            </a:r>
          </a:p>
          <a:p>
            <a:endParaRPr lang="el-GR" dirty="0"/>
          </a:p>
          <a:p>
            <a:r>
              <a:rPr lang="el-GR" dirty="0"/>
              <a:t>Όπως αναφέρθηκε προηγουμένως, το βιβλίο αυτό συνέχισε να χρησιμοποιείται στον ακαδημαϊκό τομέα μέχρι τον 18ο αιώνα. δηλαδή ότι ισχύει για περίπου 2000 χρόνια.</a:t>
            </a:r>
          </a:p>
          <a:p>
            <a:endParaRPr lang="el-GR" dirty="0"/>
          </a:p>
          <a:p>
            <a:r>
              <a:rPr lang="el-GR" dirty="0"/>
              <a:t>Η δουλειά Τα στοιχεία Ήταν το πρώτο κείμενο μέσω του οποίου ήταν δυνατή η είσοδος στο πεδίο της γεωμετρίας. Μέσα από αυτό το κείμενο, θα μπορούσε να γίνει για πρώτη φορά ένας βαθύς συλλογισμός βασισμένος σε μεθόδους και θεωρήματα.</a:t>
            </a:r>
          </a:p>
          <a:p>
            <a:endParaRPr lang="el-GR" dirty="0"/>
          </a:p>
          <a:p>
            <a:r>
              <a:rPr lang="el-GR" dirty="0"/>
              <a:t>Δεύτερον, ο τρόπος με τον οποίο ο Ευκλείδης διοργάνωσε τις πληροφορίες στο έργο του ήταν επίσης πολύτιμος και υπερβατικός. Η δομή αυτή συνίστατο σε μια δήλωση που έφτασε ως συνέπεια της ύπαρξης αρκετών αρχών, που είχαν γίνει αποδεκτές. Το μοντέλο αυτό υιοθετήθηκε και στους τομείς της δεοντολογίας και της ιατρικής.</a:t>
            </a:r>
          </a:p>
        </p:txBody>
      </p:sp>
    </p:spTree>
    <p:extLst>
      <p:ext uri="{BB962C8B-B14F-4D97-AF65-F5344CB8AC3E}">
        <p14:creationId xmlns:p14="http://schemas.microsoft.com/office/powerpoint/2010/main" val="3701257041"/>
      </p:ext>
    </p:extLst>
  </p:cSld>
  <p:clrMapOvr>
    <a:masterClrMapping/>
  </p:clrMapOvr>
</p:sld>
</file>

<file path=ppt/theme/theme1.xml><?xml version="1.0" encoding="utf-8"?>
<a:theme xmlns:a="http://schemas.openxmlformats.org/drawingml/2006/main" name="Σταγονίδιο">
  <a:themeElements>
    <a:clrScheme name="Σταγονίδιο">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Σταγονίδιο">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Σταγονίδιο">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TM04033925[[fn=Σταγονίδιο]]</Template>
  <TotalTime>14470</TotalTime>
  <Words>1775</Words>
  <Application>Microsoft Office PowerPoint</Application>
  <PresentationFormat>Ευρεία οθόνη</PresentationFormat>
  <Paragraphs>108</Paragraphs>
  <Slides>13</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13</vt:i4>
      </vt:variant>
    </vt:vector>
  </HeadingPairs>
  <TitlesOfParts>
    <vt:vector size="16" baseType="lpstr">
      <vt:lpstr>Arial</vt:lpstr>
      <vt:lpstr>Tw Cen MT</vt:lpstr>
      <vt:lpstr>Σταγονίδιο</vt:lpstr>
      <vt:lpstr>ΜΑΘΗΜΑΤΙΚΑ</vt:lpstr>
      <vt:lpstr>ΒΙΟΓΡΑΦΙΚΑ ΣΤΟΙΧΕΙΑ</vt:lpstr>
      <vt:lpstr>Παρουσίαση του PowerPoint</vt:lpstr>
      <vt:lpstr>Παρουσίαση του PowerPoint</vt:lpstr>
      <vt:lpstr>Διδασκαλια του ευακλιδη</vt:lpstr>
      <vt:lpstr>Προσωπικα στοιχεια </vt:lpstr>
      <vt:lpstr> </vt:lpstr>
      <vt:lpstr>Παρουσίαση του PowerPoint</vt:lpstr>
      <vt:lpstr>Λόγοι υπερβατικότητας</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petrosandroulas@gmail.com</dc:creator>
  <cp:lastModifiedBy>petrosandroulas@gmail.com</cp:lastModifiedBy>
  <cp:revision>2</cp:revision>
  <dcterms:created xsi:type="dcterms:W3CDTF">2024-10-19T16:39:57Z</dcterms:created>
  <dcterms:modified xsi:type="dcterms:W3CDTF">2024-11-27T17:34:08Z</dcterms:modified>
</cp:coreProperties>
</file>