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69" r:id="rId4"/>
    <p:sldId id="262" r:id="rId5"/>
    <p:sldId id="258" r:id="rId6"/>
    <p:sldId id="266" r:id="rId7"/>
    <p:sldId id="265" r:id="rId8"/>
    <p:sldId id="259" r:id="rId9"/>
    <p:sldId id="267" r:id="rId10"/>
    <p:sldId id="268"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43AA159-6EB1-4AB8-985A-B5BAB39FCB77}" type="datetimeFigureOut">
              <a:rPr lang="el-GR" smtClean="0"/>
              <a:t>5/2/2023</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307253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43AA159-6EB1-4AB8-985A-B5BAB39FCB77}" type="datetimeFigureOut">
              <a:rPr lang="el-GR" smtClean="0"/>
              <a:t>5/2/2023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253107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43AA159-6EB1-4AB8-985A-B5BAB39FCB77}" type="datetimeFigureOut">
              <a:rPr lang="el-GR" smtClean="0"/>
              <a:t>5/2/2023</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189926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43AA159-6EB1-4AB8-985A-B5BAB39FCB77}" type="datetimeFigureOut">
              <a:rPr lang="el-GR" smtClean="0"/>
              <a:t>5/2/2023</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61FD38B9-25A2-4DE0-BA16-8D5050001B90}"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3385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43AA159-6EB1-4AB8-985A-B5BAB39FCB77}" type="datetimeFigureOut">
              <a:rPr lang="el-GR" smtClean="0"/>
              <a:t>5/2/2023</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263175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D43AA159-6EB1-4AB8-985A-B5BAB39FCB77}" type="datetimeFigureOut">
              <a:rPr lang="el-GR" smtClean="0"/>
              <a:t>5/2/2023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1420582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D43AA159-6EB1-4AB8-985A-B5BAB39FCB77}" type="datetimeFigureOut">
              <a:rPr lang="el-GR" smtClean="0"/>
              <a:t>5/2/2023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2308715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43AA159-6EB1-4AB8-985A-B5BAB39FCB77}" type="datetimeFigureOut">
              <a:rPr lang="el-GR" smtClean="0"/>
              <a:t>5/2/2023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4111876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43AA159-6EB1-4AB8-985A-B5BAB39FCB77}" type="datetimeFigureOut">
              <a:rPr lang="el-GR" smtClean="0"/>
              <a:t>5/2/2023</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184860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43AA159-6EB1-4AB8-985A-B5BAB39FCB77}" type="datetimeFigureOut">
              <a:rPr lang="el-GR" smtClean="0"/>
              <a:t>5/2/2023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236961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43AA159-6EB1-4AB8-985A-B5BAB39FCB77}" type="datetimeFigureOut">
              <a:rPr lang="el-GR" smtClean="0"/>
              <a:t>5/2/2023</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327708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D43AA159-6EB1-4AB8-985A-B5BAB39FCB77}" type="datetimeFigureOut">
              <a:rPr lang="el-GR" smtClean="0"/>
              <a:t>5/2/2023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224915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D43AA159-6EB1-4AB8-985A-B5BAB39FCB77}" type="datetimeFigureOut">
              <a:rPr lang="el-GR" smtClean="0"/>
              <a:t>5/2/2023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126690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43AA159-6EB1-4AB8-985A-B5BAB39FCB77}" type="datetimeFigureOut">
              <a:rPr lang="el-GR" smtClean="0"/>
              <a:t>5/2/2023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2428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AA159-6EB1-4AB8-985A-B5BAB39FCB77}" type="datetimeFigureOut">
              <a:rPr lang="el-GR" smtClean="0"/>
              <a:t>5/2/2023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399324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43AA159-6EB1-4AB8-985A-B5BAB39FCB77}" type="datetimeFigureOut">
              <a:rPr lang="el-GR" smtClean="0"/>
              <a:t>5/2/2023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402890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43AA159-6EB1-4AB8-985A-B5BAB39FCB77}" type="datetimeFigureOut">
              <a:rPr lang="el-GR" smtClean="0"/>
              <a:t>5/2/2023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FD38B9-25A2-4DE0-BA16-8D5050001B90}" type="slidenum">
              <a:rPr lang="el-GR" smtClean="0"/>
              <a:t>‹#›</a:t>
            </a:fld>
            <a:endParaRPr lang="el-GR"/>
          </a:p>
        </p:txBody>
      </p:sp>
    </p:spTree>
    <p:extLst>
      <p:ext uri="{BB962C8B-B14F-4D97-AF65-F5344CB8AC3E}">
        <p14:creationId xmlns:p14="http://schemas.microsoft.com/office/powerpoint/2010/main" val="308402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43AA159-6EB1-4AB8-985A-B5BAB39FCB77}" type="datetimeFigureOut">
              <a:rPr lang="el-GR" smtClean="0"/>
              <a:t>5/2/2023</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FD38B9-25A2-4DE0-BA16-8D5050001B90}" type="slidenum">
              <a:rPr lang="el-GR" smtClean="0"/>
              <a:t>‹#›</a:t>
            </a:fld>
            <a:endParaRPr lang="el-GR"/>
          </a:p>
        </p:txBody>
      </p:sp>
    </p:spTree>
    <p:extLst>
      <p:ext uri="{BB962C8B-B14F-4D97-AF65-F5344CB8AC3E}">
        <p14:creationId xmlns:p14="http://schemas.microsoft.com/office/powerpoint/2010/main" val="1005042879"/>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fif"/><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8B2C2D-FCD3-425E-903C-0C5F1A01812E}"/>
              </a:ext>
            </a:extLst>
          </p:cNvPr>
          <p:cNvSpPr>
            <a:spLocks noGrp="1"/>
          </p:cNvSpPr>
          <p:nvPr>
            <p:ph type="ctrTitle"/>
          </p:nvPr>
        </p:nvSpPr>
        <p:spPr>
          <a:xfrm>
            <a:off x="1371600" y="1289305"/>
            <a:ext cx="9448800" cy="713231"/>
          </a:xfrm>
        </p:spPr>
        <p:txBody>
          <a:bodyPr anchor="ctr">
            <a:normAutofit/>
          </a:bodyPr>
          <a:lstStyle/>
          <a:p>
            <a:pPr algn="ctr"/>
            <a:r>
              <a:rPr lang="el-GR" sz="2400" dirty="0">
                <a:latin typeface="Calibri" panose="020F0502020204030204" pitchFamily="34" charset="0"/>
                <a:cs typeface="Calibri" panose="020F0502020204030204" pitchFamily="34" charset="0"/>
              </a:rPr>
              <a:t>Μ</a:t>
            </a:r>
            <a:r>
              <a:rPr lang="el-GR" sz="2400" cap="none" dirty="0">
                <a:latin typeface="Calibri" panose="020F0502020204030204" pitchFamily="34" charset="0"/>
                <a:cs typeface="Calibri" panose="020F0502020204030204" pitchFamily="34" charset="0"/>
              </a:rPr>
              <a:t>ονάδες μέτρησης και η ιστορία τους</a:t>
            </a:r>
          </a:p>
        </p:txBody>
      </p:sp>
      <p:sp>
        <p:nvSpPr>
          <p:cNvPr id="3" name="Υπότιτλος 2">
            <a:extLst>
              <a:ext uri="{FF2B5EF4-FFF2-40B4-BE49-F238E27FC236}">
                <a16:creationId xmlns:a16="http://schemas.microsoft.com/office/drawing/2014/main" id="{FEA6BB57-996E-4B0A-B191-1013A55638B5}"/>
              </a:ext>
            </a:extLst>
          </p:cNvPr>
          <p:cNvSpPr>
            <a:spLocks noGrp="1"/>
          </p:cNvSpPr>
          <p:nvPr>
            <p:ph type="subTitle" idx="1"/>
          </p:nvPr>
        </p:nvSpPr>
        <p:spPr>
          <a:xfrm>
            <a:off x="1371600" y="2167128"/>
            <a:ext cx="9448800" cy="2578608"/>
          </a:xfrm>
        </p:spPr>
        <p:txBody>
          <a:bodyPr anchor="ctr">
            <a:normAutofit/>
          </a:bodyPr>
          <a:lstStyle/>
          <a:p>
            <a:pPr lvl="1">
              <a:lnSpc>
                <a:spcPct val="110000"/>
              </a:lnSpc>
            </a:pPr>
            <a:r>
              <a:rPr lang="el-GR" sz="1800" dirty="0">
                <a:latin typeface="Calibri" panose="020F0502020204030204" pitchFamily="34" charset="0"/>
                <a:cs typeface="Calibri" panose="020F0502020204030204" pitchFamily="34" charset="0"/>
              </a:rPr>
              <a:t>Μαθήτριες: Πισλή Ηλέκτρα</a:t>
            </a:r>
          </a:p>
          <a:p>
            <a:pPr lvl="1">
              <a:lnSpc>
                <a:spcPct val="110000"/>
              </a:lnSpc>
            </a:pPr>
            <a:r>
              <a:rPr lang="el-GR" sz="1800" dirty="0">
                <a:latin typeface="Calibri" panose="020F0502020204030204" pitchFamily="34" charset="0"/>
                <a:cs typeface="Calibri" panose="020F0502020204030204" pitchFamily="34" charset="0"/>
              </a:rPr>
              <a:t>                         Πουθενά Ιωάννα</a:t>
            </a:r>
          </a:p>
          <a:p>
            <a:pPr lvl="1">
              <a:lnSpc>
                <a:spcPct val="110000"/>
              </a:lnSpc>
            </a:pPr>
            <a:r>
              <a:rPr lang="el-GR" sz="1800" dirty="0">
                <a:latin typeface="Calibri" panose="020F0502020204030204" pitchFamily="34" charset="0"/>
                <a:cs typeface="Calibri" panose="020F0502020204030204" pitchFamily="34" charset="0"/>
              </a:rPr>
              <a:t>                       Τόλια Δέσποινα</a:t>
            </a:r>
          </a:p>
          <a:p>
            <a:pPr lvl="1">
              <a:lnSpc>
                <a:spcPct val="110000"/>
              </a:lnSpc>
            </a:pPr>
            <a:r>
              <a:rPr lang="el-GR" sz="1800" dirty="0">
                <a:latin typeface="Calibri" panose="020F0502020204030204" pitchFamily="34" charset="0"/>
                <a:cs typeface="Calibri" panose="020F0502020204030204" pitchFamily="34" charset="0"/>
              </a:rPr>
              <a:t>                                     Τσοπάνογλου Δήμητρα</a:t>
            </a:r>
          </a:p>
          <a:p>
            <a:pPr lvl="1">
              <a:lnSpc>
                <a:spcPct val="110000"/>
              </a:lnSpc>
            </a:pPr>
            <a:r>
              <a:rPr lang="el-GR" sz="1800" dirty="0">
                <a:latin typeface="Calibri" panose="020F0502020204030204" pitchFamily="34" charset="0"/>
                <a:cs typeface="Calibri" panose="020F0502020204030204" pitchFamily="34" charset="0"/>
              </a:rPr>
              <a:t>Τάξη: Α₂ Γυμνασίου Μώλου - 2023</a:t>
            </a:r>
          </a:p>
          <a:p>
            <a:pPr lvl="1">
              <a:lnSpc>
                <a:spcPct val="110000"/>
              </a:lnSpc>
            </a:pPr>
            <a:r>
              <a:rPr lang="el-GR" sz="1800" dirty="0">
                <a:latin typeface="Calibri" panose="020F0502020204030204" pitchFamily="34" charset="0"/>
                <a:cs typeface="Calibri" panose="020F0502020204030204" pitchFamily="34" charset="0"/>
              </a:rPr>
              <a:t>Καθηγήτρια: κα. Παπαδοπούλου Αναστασία </a:t>
            </a:r>
          </a:p>
        </p:txBody>
      </p:sp>
    </p:spTree>
    <p:extLst>
      <p:ext uri="{BB962C8B-B14F-4D97-AF65-F5344CB8AC3E}">
        <p14:creationId xmlns:p14="http://schemas.microsoft.com/office/powerpoint/2010/main" val="3574540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0105" y="762000"/>
            <a:ext cx="10591791" cy="1295400"/>
          </a:xfrm>
        </p:spPr>
        <p:txBody>
          <a:bodyPr>
            <a:normAutofit/>
          </a:bodyPr>
          <a:lstStyle/>
          <a:p>
            <a:pPr algn="ctr"/>
            <a:r>
              <a:rPr lang="el-GR" sz="2400" dirty="0">
                <a:latin typeface="Calibri" panose="020F0502020204030204" pitchFamily="34" charset="0"/>
                <a:cs typeface="Calibri" panose="020F0502020204030204" pitchFamily="34" charset="0"/>
              </a:rPr>
              <a:t>Ν</a:t>
            </a:r>
            <a:r>
              <a:rPr lang="el-GR" sz="2400" cap="none" dirty="0">
                <a:latin typeface="Calibri" panose="020F0502020204030204" pitchFamily="34" charset="0"/>
                <a:cs typeface="Calibri" panose="020F0502020204030204" pitchFamily="34" charset="0"/>
              </a:rPr>
              <a:t>εοέλληνες</a:t>
            </a:r>
            <a:r>
              <a:rPr lang="el-GR" sz="2400" dirty="0">
                <a:latin typeface="Calibri" panose="020F0502020204030204" pitchFamily="34" charset="0"/>
                <a:cs typeface="Calibri" panose="020F0502020204030204" pitchFamily="34" charset="0"/>
              </a:rPr>
              <a:t> </a:t>
            </a:r>
          </a:p>
        </p:txBody>
      </p:sp>
      <p:sp>
        <p:nvSpPr>
          <p:cNvPr id="3" name="Θέση κειμένου 2"/>
          <p:cNvSpPr>
            <a:spLocks noGrp="1"/>
          </p:cNvSpPr>
          <p:nvPr>
            <p:ph type="body" idx="1"/>
          </p:nvPr>
        </p:nvSpPr>
        <p:spPr>
          <a:xfrm>
            <a:off x="1060264" y="2025251"/>
            <a:ext cx="4562847" cy="447394"/>
          </a:xfrm>
        </p:spPr>
        <p:txBody>
          <a:bodyPr>
            <a:normAutofit/>
          </a:bodyPr>
          <a:lstStyle/>
          <a:p>
            <a:pPr algn="ctr"/>
            <a:r>
              <a:rPr lang="el-GR" sz="2000" dirty="0">
                <a:latin typeface="Calibri" panose="020F0502020204030204" pitchFamily="34" charset="0"/>
                <a:cs typeface="Calibri" panose="020F0502020204030204" pitchFamily="34" charset="0"/>
              </a:rPr>
              <a:t>Μονάδα μέτρησης μάζας</a:t>
            </a:r>
          </a:p>
        </p:txBody>
      </p:sp>
      <p:sp>
        <p:nvSpPr>
          <p:cNvPr id="4" name="Θέση περιεχομένου 3"/>
          <p:cNvSpPr>
            <a:spLocks noGrp="1"/>
          </p:cNvSpPr>
          <p:nvPr>
            <p:ph sz="half" idx="2"/>
          </p:nvPr>
        </p:nvSpPr>
        <p:spPr>
          <a:xfrm>
            <a:off x="685800" y="2887890"/>
            <a:ext cx="5311775" cy="3086019"/>
          </a:xfrm>
        </p:spPr>
        <p:txBody>
          <a:bodyPr>
            <a:noAutofit/>
          </a:bodyPr>
          <a:lstStyle/>
          <a:p>
            <a:pPr marL="0" indent="0" algn="just">
              <a:buNone/>
            </a:pPr>
            <a:r>
              <a:rPr lang="el-GR" sz="1400" dirty="0">
                <a:latin typeface="Calibri" panose="020F0502020204030204" pitchFamily="34" charset="0"/>
              </a:rPr>
              <a:t>Η οκά  ήταν Οθωμανική μονάδα μέτρησης μάζας. Ύστερα από την κατάρρευση της Οθωμανικής αυτοκρατορίας, συνέχισε να χρησιμοποιείται στα κράτη που προέκυψαν από τη διάλυσή της, συνήθως με τις μονάδες του μετρικού συστήματος. Η οκά υποδιαιρούνταν σε 400 δράμια μάζας 3,20725 γραμμαρίων. Τα πολλαπλάσιά της ήταν το καντάρι ίσο με 44 οκάδες (=56,4476 χιλιόγραμμα) και το τσεκί ίσο με 4 καντάρια (=225,7904 χιλιόγραμμα). Στην Ελλάδα η οκά αντιστοιχούσε σε 1.282 γραμμάρια και το δράμι σε 3,205 γραμμάρια και παρέμεινε σε παράλληλη χρήση με τις μονάδες του μετρικού συστήματος οι οποίες είχαν υιοθετηθεί από το 1876. Ειδικά για τη μέτρηση υγρών οι αντιστοιχίες ήταν 1 οκά = 1.280 </a:t>
            </a:r>
            <a:r>
              <a:rPr lang="el-GR" sz="1400" dirty="0" err="1">
                <a:latin typeface="Calibri" panose="020F0502020204030204" pitchFamily="34" charset="0"/>
              </a:rPr>
              <a:t>γρ</a:t>
            </a:r>
            <a:r>
              <a:rPr lang="el-GR" sz="1400" dirty="0">
                <a:latin typeface="Calibri" panose="020F0502020204030204" pitchFamily="34" charset="0"/>
              </a:rPr>
              <a:t>. και 1 δράμι = 3,2 </a:t>
            </a:r>
            <a:r>
              <a:rPr lang="el-GR" sz="1400" dirty="0" err="1">
                <a:latin typeface="Calibri" panose="020F0502020204030204" pitchFamily="34" charset="0"/>
              </a:rPr>
              <a:t>γρ</a:t>
            </a:r>
            <a:r>
              <a:rPr lang="el-GR" sz="1400" dirty="0">
                <a:latin typeface="Calibri" panose="020F0502020204030204" pitchFamily="34" charset="0"/>
              </a:rPr>
              <a:t>. Η επίσημη κατάργηση όλων των παλαιών μέτρων και σταθμών έγινε στις 31 Μαρτίου του 1959. Παρ' όλα αυτά, η χρήση της επέζησε έως τη δεκαετία του 1990 στις συσκευασίες εμφιάλωσης του ούζου, του τσίπουρου και των συναφών ποτών.</a:t>
            </a:r>
          </a:p>
        </p:txBody>
      </p:sp>
      <p:sp>
        <p:nvSpPr>
          <p:cNvPr id="5" name="Θέση κειμένου 4"/>
          <p:cNvSpPr>
            <a:spLocks noGrp="1"/>
          </p:cNvSpPr>
          <p:nvPr>
            <p:ph type="body" sz="quarter" idx="3"/>
          </p:nvPr>
        </p:nvSpPr>
        <p:spPr>
          <a:xfrm>
            <a:off x="6286500" y="1894959"/>
            <a:ext cx="5105400" cy="577686"/>
          </a:xfrm>
        </p:spPr>
        <p:txBody>
          <a:bodyPr>
            <a:normAutofit/>
          </a:bodyPr>
          <a:lstStyle/>
          <a:p>
            <a:pPr algn="ctr"/>
            <a:r>
              <a:rPr lang="el-GR" sz="1600" dirty="0">
                <a:latin typeface="Calibri" panose="020F0502020204030204" pitchFamily="34" charset="0"/>
                <a:cs typeface="Calibri" panose="020F0502020204030204" pitchFamily="34" charset="0"/>
              </a:rPr>
              <a:t>Μονάδα μέτρησης βάρους</a:t>
            </a:r>
          </a:p>
        </p:txBody>
      </p:sp>
      <p:sp>
        <p:nvSpPr>
          <p:cNvPr id="6" name="Θέση περιεχομένου 5"/>
          <p:cNvSpPr>
            <a:spLocks noGrp="1"/>
          </p:cNvSpPr>
          <p:nvPr>
            <p:ph sz="quarter" idx="4"/>
          </p:nvPr>
        </p:nvSpPr>
        <p:spPr>
          <a:xfrm>
            <a:off x="6172200" y="2887890"/>
            <a:ext cx="5334000" cy="3601142"/>
          </a:xfrm>
        </p:spPr>
        <p:txBody>
          <a:bodyPr>
            <a:normAutofit/>
          </a:bodyPr>
          <a:lstStyle/>
          <a:p>
            <a:pPr marL="0" indent="0" algn="just">
              <a:buNone/>
            </a:pPr>
            <a:r>
              <a:rPr lang="el-GR" sz="1600" dirty="0">
                <a:latin typeface="Calibri" panose="020F0502020204030204" pitchFamily="34" charset="0"/>
              </a:rPr>
              <a:t>Το δράμι είναι μονάδα μέτρησης βάρους που χρησιμοποιούταν στην Ελλάδα μέχρι το 1959.</a:t>
            </a:r>
          </a:p>
          <a:p>
            <a:pPr marL="0" indent="0" algn="just">
              <a:buNone/>
            </a:pPr>
            <a:r>
              <a:rPr lang="el-GR" sz="1600" dirty="0">
                <a:latin typeface="Calibri" panose="020F0502020204030204" pitchFamily="34" charset="0"/>
              </a:rPr>
              <a:t>Ένα δράμι στην Ελλάδα ήταν ισοδύναμο με 3,203 γραμμάρια, 400 δράμια ισοδυναμούσαν με μια οκά. Η λέξη χρησιμοποιείται και μεταφορικά για να δείξει την πολύ μικρή ποσότητα, όπως στην έκφραση «δεν έχει δράμι μυαλό», δηλαδή  δεν έχει σχεδόν καθόλου μυαλό. </a:t>
            </a:r>
          </a:p>
          <a:p>
            <a:pPr marL="0" indent="0" algn="just">
              <a:buNone/>
            </a:pPr>
            <a:r>
              <a:rPr lang="el-GR" sz="1600" dirty="0">
                <a:latin typeface="Calibri" panose="020F0502020204030204" pitchFamily="34" charset="0"/>
              </a:rPr>
              <a:t>                     </a:t>
            </a:r>
          </a:p>
        </p:txBody>
      </p:sp>
      <p:pic>
        <p:nvPicPr>
          <p:cNvPr id="12" name="Εικόνα 11">
            <a:extLst>
              <a:ext uri="{FF2B5EF4-FFF2-40B4-BE49-F238E27FC236}">
                <a16:creationId xmlns:a16="http://schemas.microsoft.com/office/drawing/2014/main" id="{D39F170F-2BC5-4EEC-A550-9DB9F10A4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8841" y="4667250"/>
            <a:ext cx="1428750" cy="1428750"/>
          </a:xfrm>
          <a:prstGeom prst="rect">
            <a:avLst/>
          </a:prstGeom>
        </p:spPr>
      </p:pic>
      <p:sp>
        <p:nvSpPr>
          <p:cNvPr id="13" name="TextBox 12">
            <a:extLst>
              <a:ext uri="{FF2B5EF4-FFF2-40B4-BE49-F238E27FC236}">
                <a16:creationId xmlns:a16="http://schemas.microsoft.com/office/drawing/2014/main" id="{209DEF8A-D0F1-4298-A8F6-233B49493BBC}"/>
              </a:ext>
            </a:extLst>
          </p:cNvPr>
          <p:cNvSpPr txBox="1"/>
          <p:nvPr/>
        </p:nvSpPr>
        <p:spPr>
          <a:xfrm>
            <a:off x="9734537" y="6126563"/>
            <a:ext cx="1657359" cy="307777"/>
          </a:xfrm>
          <a:prstGeom prst="rect">
            <a:avLst/>
          </a:prstGeom>
          <a:noFill/>
        </p:spPr>
        <p:txBody>
          <a:bodyPr wrap="square" rtlCol="0">
            <a:spAutoFit/>
          </a:bodyPr>
          <a:lstStyle/>
          <a:p>
            <a:pPr algn="ctr"/>
            <a:r>
              <a:rPr lang="el-GR" sz="1400" dirty="0">
                <a:latin typeface="Calibri" panose="020F0502020204030204" pitchFamily="34" charset="0"/>
                <a:cs typeface="Calibri" panose="020F0502020204030204" pitchFamily="34" charset="0"/>
              </a:rPr>
              <a:t>Ζυγαριά και ζύγια</a:t>
            </a:r>
          </a:p>
        </p:txBody>
      </p:sp>
    </p:spTree>
    <p:extLst>
      <p:ext uri="{BB962C8B-B14F-4D97-AF65-F5344CB8AC3E}">
        <p14:creationId xmlns:p14="http://schemas.microsoft.com/office/powerpoint/2010/main" val="392029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31B141-98C5-4713-905A-386232CE66A7}"/>
              </a:ext>
            </a:extLst>
          </p:cNvPr>
          <p:cNvSpPr>
            <a:spLocks noGrp="1"/>
          </p:cNvSpPr>
          <p:nvPr>
            <p:ph type="title"/>
          </p:nvPr>
        </p:nvSpPr>
        <p:spPr>
          <a:xfrm>
            <a:off x="1089660" y="764373"/>
            <a:ext cx="10012680" cy="1293028"/>
          </a:xfrm>
        </p:spPr>
        <p:txBody>
          <a:bodyPr>
            <a:normAutofit/>
          </a:bodyPr>
          <a:lstStyle/>
          <a:p>
            <a:pPr algn="ctr"/>
            <a:r>
              <a:rPr lang="el-GR" sz="2400" b="1" cap="none" dirty="0">
                <a:latin typeface="Calibri" panose="020F0502020204030204" pitchFamily="34" charset="0"/>
                <a:cs typeface="Calibri" panose="020F0502020204030204" pitchFamily="34" charset="0"/>
              </a:rPr>
              <a:t>Διεθνές γραφείο μέτρων και σταθμών</a:t>
            </a:r>
            <a:endParaRPr lang="el-GR" sz="2400" cap="none" dirty="0">
              <a:latin typeface="Calibri" panose="020F0502020204030204" pitchFamily="34" charset="0"/>
              <a:cs typeface="Calibri" panose="020F0502020204030204" pitchFamily="34" charset="0"/>
            </a:endParaRPr>
          </a:p>
        </p:txBody>
      </p:sp>
      <p:sp>
        <p:nvSpPr>
          <p:cNvPr id="5" name="Θέση περιεχομένου 4">
            <a:extLst>
              <a:ext uri="{FF2B5EF4-FFF2-40B4-BE49-F238E27FC236}">
                <a16:creationId xmlns:a16="http://schemas.microsoft.com/office/drawing/2014/main" id="{03805112-CE2E-40AB-8BA5-FF7EA56803D2}"/>
              </a:ext>
            </a:extLst>
          </p:cNvPr>
          <p:cNvSpPr>
            <a:spLocks noGrp="1"/>
          </p:cNvSpPr>
          <p:nvPr>
            <p:ph idx="1"/>
          </p:nvPr>
        </p:nvSpPr>
        <p:spPr>
          <a:xfrm>
            <a:off x="685800" y="2194560"/>
            <a:ext cx="10820400" cy="4024125"/>
          </a:xfrm>
        </p:spPr>
        <p:txBody>
          <a:bodyPr>
            <a:normAutofit fontScale="85000" lnSpcReduction="20000"/>
          </a:bodyPr>
          <a:lstStyle/>
          <a:p>
            <a:pPr marL="0" indent="0" algn="just">
              <a:buNone/>
            </a:pPr>
            <a:r>
              <a:rPr lang="el-GR" sz="2000" dirty="0">
                <a:latin typeface="Calibri" panose="020F0502020204030204" pitchFamily="34" charset="0"/>
                <a:cs typeface="Calibri" panose="020F0502020204030204" pitchFamily="34" charset="0"/>
              </a:rPr>
              <a:t>Το Διεθνές Γραφείο Μέτρων και Σταθμών διεθνώς καλούμενο με το γαλλικό αρκτικόλεξο BIPM (Bureau international des poids et mesures) είναι ένας διεθνής οργανισμός τυποποίησης </a:t>
            </a:r>
            <a:r>
              <a:rPr lang="el-GR" dirty="0">
                <a:latin typeface="Calibri" panose="020F0502020204030204" pitchFamily="34" charset="0"/>
                <a:cs typeface="Calibri" panose="020F0502020204030204" pitchFamily="34" charset="0"/>
              </a:rPr>
              <a:t>στη Σεβρ στο Παρίσι.</a:t>
            </a:r>
            <a:r>
              <a:rPr lang="el-GR" sz="2000" dirty="0">
                <a:latin typeface="Calibri" panose="020F0502020204030204" pitchFamily="34" charset="0"/>
                <a:cs typeface="Calibri" panose="020F0502020204030204" pitchFamily="34" charset="0"/>
              </a:rPr>
              <a:t> Βασικό έργο του BIPM είναι η εξασφάλιση παγκόσμιας ομοιομορφίας των μετρήσεων και της ιχνηλασιμότητας αυτών στο Διεθνές </a:t>
            </a:r>
            <a:r>
              <a:rPr lang="el-GR" sz="2000">
                <a:latin typeface="Calibri" panose="020F0502020204030204" pitchFamily="34" charset="0"/>
                <a:cs typeface="Calibri" panose="020F0502020204030204" pitchFamily="34" charset="0"/>
              </a:rPr>
              <a:t>Σύστημα Μονάδων (</a:t>
            </a:r>
            <a:r>
              <a:rPr lang="el-GR" sz="2000" dirty="0">
                <a:latin typeface="Calibri" panose="020F0502020204030204" pitchFamily="34" charset="0"/>
                <a:cs typeface="Calibri" panose="020F0502020204030204" pitchFamily="34" charset="0"/>
              </a:rPr>
              <a:t>SI). Αυτό ξεκίνησε ουσιαστικά μετά την υπογραφή της Συνθήκης του μέτρου στις 20 Μαΐου του 1875 όπου και θεωρείται η ημερομηνία της δημιουργίας της ΒΙΡΜ. Τη συνθήκη αυτή έχουν συνομολογήσει και εισχωρήσει 55 χώρες.</a:t>
            </a:r>
          </a:p>
          <a:p>
            <a:pPr marL="0" indent="0" algn="just">
              <a:buNone/>
            </a:pPr>
            <a:r>
              <a:rPr lang="el-GR" sz="2000" dirty="0">
                <a:latin typeface="Calibri" panose="020F0502020204030204" pitchFamily="34" charset="0"/>
                <a:cs typeface="Calibri" panose="020F0502020204030204" pitchFamily="34" charset="0"/>
              </a:rPr>
              <a:t>Το Διεθνές Γραφείο Μέτρων και Σταθμών διαθέτει πλείστα εργαστήρια μετρολογίας εξοπλισμένα με κατάλληλα όργανα τα οποία επανδρώνονται από ένα μεγάλο αριθμό μετρολόγων ερευνητών κατανεμημένοι σε μια σειρά συμβουλευτικών επιτροπών. Στις δράσεις του οργανισμού μεταξύ άλλων εκτός των σχετικών ερευνών και των προτύπων μέτρων που διατηρεί, περιλαμβάνονται διεθνείς συναντήσεις διακριβώσεις σε κράτη μέλη και σχετικές δημοσιεύσεις. Η χρηματοδότησή του γίνεται βασικά από το γαλλικό κράτος. </a:t>
            </a:r>
          </a:p>
          <a:p>
            <a:pPr marL="0" indent="0" algn="just">
              <a:buNone/>
            </a:pPr>
            <a:r>
              <a:rPr lang="el-GR" sz="2000" dirty="0">
                <a:latin typeface="Calibri" panose="020F0502020204030204" pitchFamily="34" charset="0"/>
                <a:cs typeface="Calibri" panose="020F0502020204030204" pitchFamily="34" charset="0"/>
              </a:rPr>
              <a:t>Το 1791 η Γαλλική Ακαδημία ανέθεσε σε μια ομάδα επιστημόνων, απ' όλες τις χώρες της Ευρώπης, να βρουν ένα απλό σύστημα μονάδων μέτρησης. Οι μονάδες που υιοθετήθηκαν τελικά πάρθηκαν από τη φύση και για παράδειγμα η μέτρηση του μήκους καθιερώθηκε να έχει μονάδα το "μέτρο" που είναι το 1 από τα 40000000 ίσα κομμάτια που χωρίστηκε ο γήινος μεσημβρινός που διέρχεται από το Παρίσι. Το σύστημα μονάδων ακολουθεί το δεκαδικό σύστημα αρίθμησης, δηλαδή είναι ένα δεκαδικό μετρικό σύστημα. Στο Διεθνές Γραφείο Μέτρων και Σταθμών φυλάσσονται τα κατασκευασμένα από πλατίνα πρότυπα "μέτρο" και "χιλιόγραμμο". Το σύστημα αυτό των μονάδων δεν υιοθετήθηκε αμέσως απ' όλους τους λαούς, που προτίμησαν να χρησιμοποιούν τα δικά τους συστήματα, όπως τα είχαν συνηθίσει, παρόλο που ήταν πιο πολύπλοκα. Στην Ελλάδα καθιερώθηκε με νόμο, το 1959, το δεκαδικό μετρικό σύστημα και ισχύει μέχρι σήμερα.</a:t>
            </a:r>
          </a:p>
          <a:p>
            <a:pPr marL="0" indent="0" algn="just">
              <a:buNone/>
            </a:pPr>
            <a:endParaRPr lang="el-GR" sz="2000" dirty="0">
              <a:latin typeface="Calibri" panose="020F0502020204030204" pitchFamily="34" charset="0"/>
              <a:cs typeface="Calibri" panose="020F0502020204030204" pitchFamily="34" charset="0"/>
            </a:endParaRPr>
          </a:p>
          <a:p>
            <a:pPr marL="0" indent="0" algn="just">
              <a:buNone/>
            </a:pPr>
            <a:endParaRPr lang="el-GR" sz="2000" dirty="0">
              <a:latin typeface="Calibri" panose="020F0502020204030204" pitchFamily="34" charset="0"/>
              <a:cs typeface="Calibri" panose="020F0502020204030204" pitchFamily="34" charset="0"/>
            </a:endParaRPr>
          </a:p>
        </p:txBody>
      </p:sp>
      <p:pic>
        <p:nvPicPr>
          <p:cNvPr id="4" name="Εικόνα 3">
            <a:extLst>
              <a:ext uri="{FF2B5EF4-FFF2-40B4-BE49-F238E27FC236}">
                <a16:creationId xmlns:a16="http://schemas.microsoft.com/office/drawing/2014/main" id="{EF52B15D-CA44-45D5-B15A-6CA2B4BC6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998" y="0"/>
            <a:ext cx="1621536" cy="1621536"/>
          </a:xfrm>
          <a:prstGeom prst="rect">
            <a:avLst/>
          </a:prstGeom>
        </p:spPr>
      </p:pic>
      <p:sp>
        <p:nvSpPr>
          <p:cNvPr id="6" name="TextBox 5">
            <a:extLst>
              <a:ext uri="{FF2B5EF4-FFF2-40B4-BE49-F238E27FC236}">
                <a16:creationId xmlns:a16="http://schemas.microsoft.com/office/drawing/2014/main" id="{CBEE366C-783E-4962-8BBB-C66D938D64D4}"/>
              </a:ext>
            </a:extLst>
          </p:cNvPr>
          <p:cNvSpPr txBox="1"/>
          <p:nvPr/>
        </p:nvSpPr>
        <p:spPr>
          <a:xfrm>
            <a:off x="0" y="1621536"/>
            <a:ext cx="2415533" cy="307777"/>
          </a:xfrm>
          <a:prstGeom prst="rect">
            <a:avLst/>
          </a:prstGeom>
          <a:noFill/>
        </p:spPr>
        <p:txBody>
          <a:bodyPr wrap="none" rtlCol="0">
            <a:spAutoFit/>
          </a:bodyPr>
          <a:lstStyle/>
          <a:p>
            <a:r>
              <a:rPr lang="el-GR" sz="1400" dirty="0">
                <a:latin typeface="Calibri" panose="020F0502020204030204" pitchFamily="34" charset="0"/>
                <a:cs typeface="Calibri" panose="020F0502020204030204" pitchFamily="34" charset="0"/>
              </a:rPr>
              <a:t>Μουσείο μέτρων και σταθμών</a:t>
            </a:r>
          </a:p>
        </p:txBody>
      </p:sp>
    </p:spTree>
    <p:extLst>
      <p:ext uri="{BB962C8B-B14F-4D97-AF65-F5344CB8AC3E}">
        <p14:creationId xmlns:p14="http://schemas.microsoft.com/office/powerpoint/2010/main" val="317929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A2D141-2BE3-400A-BCF2-0A059584B242}"/>
              </a:ext>
            </a:extLst>
          </p:cNvPr>
          <p:cNvSpPr>
            <a:spLocks noGrp="1"/>
          </p:cNvSpPr>
          <p:nvPr>
            <p:ph type="ctrTitle"/>
          </p:nvPr>
        </p:nvSpPr>
        <p:spPr>
          <a:xfrm>
            <a:off x="1371600" y="2324613"/>
            <a:ext cx="9448800" cy="1104387"/>
          </a:xfrm>
        </p:spPr>
        <p:txBody>
          <a:bodyPr>
            <a:normAutofit/>
          </a:bodyPr>
          <a:lstStyle/>
          <a:p>
            <a:pPr algn="ctr"/>
            <a:r>
              <a:rPr lang="el-GR" sz="2800" dirty="0">
                <a:latin typeface="Calibri" panose="020F0502020204030204" pitchFamily="34" charset="0"/>
                <a:cs typeface="Calibri" panose="020F0502020204030204" pitchFamily="34" charset="0"/>
              </a:rPr>
              <a:t>σ</a:t>
            </a:r>
            <a:r>
              <a:rPr lang="el-GR" sz="2800" cap="none" dirty="0">
                <a:latin typeface="Calibri" panose="020F0502020204030204" pitchFamily="34" charset="0"/>
                <a:cs typeface="Calibri" panose="020F0502020204030204" pitchFamily="34" charset="0"/>
              </a:rPr>
              <a:t>ας ευχαριστούμε</a:t>
            </a:r>
            <a:r>
              <a:rPr lang="el-GR"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3723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372B55-D0AA-4946-B3E6-052E3083F570}"/>
              </a:ext>
            </a:extLst>
          </p:cNvPr>
          <p:cNvSpPr>
            <a:spLocks noGrp="1"/>
          </p:cNvSpPr>
          <p:nvPr>
            <p:ph type="title"/>
          </p:nvPr>
        </p:nvSpPr>
        <p:spPr>
          <a:xfrm>
            <a:off x="734545" y="1170433"/>
            <a:ext cx="4114800" cy="448055"/>
          </a:xfrm>
        </p:spPr>
        <p:txBody>
          <a:bodyPr>
            <a:noAutofit/>
          </a:bodyPr>
          <a:lstStyle/>
          <a:p>
            <a:pPr algn="ctr"/>
            <a:r>
              <a:rPr lang="el-GR" sz="2400" dirty="0">
                <a:latin typeface="Calibri" panose="020F0502020204030204" pitchFamily="34" charset="0"/>
                <a:cs typeface="Calibri" panose="020F0502020204030204" pitchFamily="34" charset="0"/>
              </a:rPr>
              <a:t>Μ</a:t>
            </a:r>
            <a:r>
              <a:rPr lang="el-GR" sz="2400" cap="none" dirty="0">
                <a:latin typeface="Calibri" panose="020F0502020204030204" pitchFamily="34" charset="0"/>
                <a:cs typeface="Calibri" panose="020F0502020204030204" pitchFamily="34" charset="0"/>
              </a:rPr>
              <a:t>ετρολογία</a:t>
            </a:r>
          </a:p>
        </p:txBody>
      </p:sp>
      <p:sp>
        <p:nvSpPr>
          <p:cNvPr id="4" name="Θέση κειμένου 3">
            <a:extLst>
              <a:ext uri="{FF2B5EF4-FFF2-40B4-BE49-F238E27FC236}">
                <a16:creationId xmlns:a16="http://schemas.microsoft.com/office/drawing/2014/main" id="{AEAB6407-0D7F-4F7A-A46B-B6831F945709}"/>
              </a:ext>
            </a:extLst>
          </p:cNvPr>
          <p:cNvSpPr>
            <a:spLocks noGrp="1"/>
          </p:cNvSpPr>
          <p:nvPr>
            <p:ph type="body" sz="half" idx="2"/>
          </p:nvPr>
        </p:nvSpPr>
        <p:spPr>
          <a:xfrm>
            <a:off x="734545" y="1764792"/>
            <a:ext cx="4114800" cy="4536187"/>
          </a:xfrm>
        </p:spPr>
        <p:txBody>
          <a:bodyPr>
            <a:normAutofit fontScale="92500" lnSpcReduction="10000"/>
          </a:bodyPr>
          <a:lstStyle/>
          <a:p>
            <a:pPr algn="ctr"/>
            <a:r>
              <a:rPr lang="el-GR" dirty="0">
                <a:latin typeface="Calibri" panose="020F0502020204030204" pitchFamily="34" charset="0"/>
              </a:rPr>
              <a:t>Η Μετρολογία είναι η επιστήμη που ασχολείται με τις μετρήσεις, τα όργανα μέτρησης, την αξιοπιστία των οργάνων και των μετρήσεων, τις μονάδες μέτρησης και γενικότερα με ότι αφορά στον ακριβή και αποδεκτό προσδιορισμό των τιμών των μεγεθών που προσδιορίζουν τις ιδιότητες των σωμάτων ή των συστημάτων. Οι αρχές της βρίσκουν εφαρμογή σε όλες τις επιστήμες που χρησιμοποιούν τη μέτρηση αλλά και σε τομείς της καθημερινής ζωής, όπως  στις συναλλαγές, στη βιομηχανία, στην ασφάλεια, στην υγεία, στον έλεγχο ποιότητας κ.ά. Η επιστήμη και η βιομηχανία δεν μπορούν να υπάρξουν χωρίς τις μετρήσεις. Κάθε δευτερόλεπτο στον κόσμο πραγματοποιούνται δισεκατομμύρια μετρήσεις τα αποτελέσματα των οποίων χρησιμοποιούνται για την εξασφάλιση της απαιτούμενης ποιότητας και του απαραίτητου τεχνικού επιπέδου των παραγόμενων προϊόντων. Πρακτικά δεν υπάρχει πεδίο της ανθρώπινης δραστηριότητας στο οποίο να μην χρησιμοποιούνται εντατικά οι μετρήσεις, οι δοκιμές και οι έλεγχοι. Γίνεται επομένως ολοφάνερη η τεράστια κοινωνική σημασία  των αποτελεσμάτων των μετρήσεων.</a:t>
            </a:r>
            <a:endParaRPr lang="el-GR" dirty="0">
              <a:latin typeface="Calibri" panose="020F0502020204030204" pitchFamily="34" charset="0"/>
              <a:cs typeface="Calibri" panose="020F0502020204030204" pitchFamily="34" charset="0"/>
            </a:endParaRPr>
          </a:p>
        </p:txBody>
      </p:sp>
      <p:sp>
        <p:nvSpPr>
          <p:cNvPr id="6" name="Θέση περιεχομένου 5">
            <a:extLst>
              <a:ext uri="{FF2B5EF4-FFF2-40B4-BE49-F238E27FC236}">
                <a16:creationId xmlns:a16="http://schemas.microsoft.com/office/drawing/2014/main" id="{A1F44569-15C9-4687-9436-1ED5C387073F}"/>
              </a:ext>
            </a:extLst>
          </p:cNvPr>
          <p:cNvSpPr>
            <a:spLocks noGrp="1"/>
          </p:cNvSpPr>
          <p:nvPr>
            <p:ph idx="1"/>
          </p:nvPr>
        </p:nvSpPr>
        <p:spPr>
          <a:xfrm>
            <a:off x="4995582" y="966215"/>
            <a:ext cx="6510618" cy="5471925"/>
          </a:xfrm>
        </p:spPr>
        <p:txBody>
          <a:bodyPr>
            <a:normAutofit/>
          </a:bodyPr>
          <a:lstStyle/>
          <a:p>
            <a:pPr marL="0" indent="0" algn="ctr">
              <a:buNone/>
            </a:pPr>
            <a:r>
              <a:rPr lang="el-GR" sz="2400" dirty="0">
                <a:latin typeface="Calibri" panose="020F0502020204030204" pitchFamily="34" charset="0"/>
                <a:cs typeface="Calibri" panose="020F0502020204030204" pitchFamily="34" charset="0"/>
              </a:rPr>
              <a:t>Ορισμοί</a:t>
            </a:r>
          </a:p>
          <a:p>
            <a:pPr algn="just"/>
            <a:r>
              <a:rPr lang="el-GR" sz="1800" b="1" dirty="0">
                <a:latin typeface="Calibri" panose="020F0502020204030204" pitchFamily="34" charset="0"/>
                <a:cs typeface="Calibri" panose="020F0502020204030204" pitchFamily="34" charset="0"/>
              </a:rPr>
              <a:t>Μήκος</a:t>
            </a:r>
            <a:r>
              <a:rPr lang="el-GR" sz="1800" dirty="0">
                <a:latin typeface="Calibri" panose="020F0502020204030204" pitchFamily="34" charset="0"/>
                <a:cs typeface="Calibri" panose="020F0502020204030204" pitchFamily="34" charset="0"/>
              </a:rPr>
              <a:t> ενός ευθύγραμμου τμήματος ονομάζεται η  απόσταση μεταξύ των δύο άκρων του.  </a:t>
            </a:r>
          </a:p>
          <a:p>
            <a:pPr algn="just"/>
            <a:r>
              <a:rPr lang="el-GR" sz="1800" b="1" dirty="0">
                <a:latin typeface="Calibri" panose="020F0502020204030204" pitchFamily="34" charset="0"/>
                <a:cs typeface="Calibri" panose="020F0502020204030204" pitchFamily="34" charset="0"/>
              </a:rPr>
              <a:t>Επιφάνεια</a:t>
            </a:r>
            <a:r>
              <a:rPr lang="el-GR" sz="1800" dirty="0">
                <a:latin typeface="Calibri" panose="020F0502020204030204" pitchFamily="34" charset="0"/>
                <a:cs typeface="Calibri" panose="020F0502020204030204" pitchFamily="34" charset="0"/>
              </a:rPr>
              <a:t> είναι μια γενίκευση ενός επιπέδου, του οποίου όμως η καμπυλότητα δεν είναι απαραιτήτως μηδέν. </a:t>
            </a:r>
          </a:p>
          <a:p>
            <a:pPr algn="just"/>
            <a:r>
              <a:rPr lang="el-GR" sz="1800" b="1" dirty="0">
                <a:latin typeface="Calibri" panose="020F0502020204030204" pitchFamily="34" charset="0"/>
                <a:cs typeface="Calibri" panose="020F0502020204030204" pitchFamily="34" charset="0"/>
              </a:rPr>
              <a:t>Όγκος </a:t>
            </a:r>
            <a:r>
              <a:rPr lang="el-GR" sz="1800" dirty="0">
                <a:latin typeface="Calibri" panose="020F0502020204030204" pitchFamily="34" charset="0"/>
                <a:cs typeface="Calibri" panose="020F0502020204030204" pitchFamily="34" charset="0"/>
              </a:rPr>
              <a:t>είναι η ποσότητα του χώρου που καταλαμβάνει ένα αντικείμενο.</a:t>
            </a:r>
          </a:p>
          <a:p>
            <a:pPr algn="just"/>
            <a:r>
              <a:rPr lang="el-GR" sz="1800" b="1" dirty="0">
                <a:latin typeface="Calibri" panose="020F0502020204030204" pitchFamily="34" charset="0"/>
                <a:cs typeface="Calibri" panose="020F0502020204030204" pitchFamily="34" charset="0"/>
              </a:rPr>
              <a:t>Χρόνος</a:t>
            </a:r>
            <a:r>
              <a:rPr lang="el-GR" sz="1800" dirty="0">
                <a:latin typeface="Calibri" panose="020F0502020204030204" pitchFamily="34" charset="0"/>
                <a:cs typeface="Calibri" panose="020F0502020204030204" pitchFamily="34" charset="0"/>
              </a:rPr>
              <a:t> εννοείται η ακαθόριστη κίνηση της ύπαρξης και των γεγονότων στο παρελθόν, το παρόν, και το μέλλον θεωρούμενη ως σύνολο.</a:t>
            </a:r>
          </a:p>
          <a:p>
            <a:pPr algn="just"/>
            <a:r>
              <a:rPr lang="el-GR" sz="1800" b="1" dirty="0">
                <a:latin typeface="Calibri" panose="020F0502020204030204" pitchFamily="34" charset="0"/>
                <a:cs typeface="Calibri" panose="020F0502020204030204" pitchFamily="34" charset="0"/>
              </a:rPr>
              <a:t>Βάρος</a:t>
            </a:r>
            <a:r>
              <a:rPr lang="el-GR" sz="1800" dirty="0">
                <a:latin typeface="Calibri" panose="020F0502020204030204" pitchFamily="34" charset="0"/>
                <a:cs typeface="Calibri" panose="020F0502020204030204" pitchFamily="34" charset="0"/>
              </a:rPr>
              <a:t> ενός αντικειμένου λαμβάνεται συνήθως ως η δύναμη του αντικειμένου που οφείλεται στη βαρύτητα. Το βάρος είναι ένα διάνυσμα και η μονάδα μέτρησης του βάρους είναι το Νιούτον (N).</a:t>
            </a:r>
          </a:p>
          <a:p>
            <a:pPr algn="just"/>
            <a:r>
              <a:rPr lang="el-GR" sz="1800" b="1" dirty="0">
                <a:latin typeface="Calibri" panose="020F0502020204030204" pitchFamily="34" charset="0"/>
                <a:cs typeface="Calibri" panose="020F0502020204030204" pitchFamily="34" charset="0"/>
              </a:rPr>
              <a:t>Μάζα</a:t>
            </a:r>
            <a:r>
              <a:rPr lang="el-GR" sz="1800" dirty="0">
                <a:latin typeface="Calibri" panose="020F0502020204030204" pitchFamily="34" charset="0"/>
                <a:cs typeface="Calibri" panose="020F0502020204030204" pitchFamily="34" charset="0"/>
              </a:rPr>
              <a:t> είναι εγγενής ιδιότητα των φυσικών σωμάτων και  είναι η ποσότητα της ύλης που περιέχεται σε ένα σώμα.</a:t>
            </a:r>
          </a:p>
        </p:txBody>
      </p:sp>
    </p:spTree>
    <p:extLst>
      <p:ext uri="{BB962C8B-B14F-4D97-AF65-F5344CB8AC3E}">
        <p14:creationId xmlns:p14="http://schemas.microsoft.com/office/powerpoint/2010/main" val="41944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68F4FA-B615-437A-B72E-6B0B8EADCE28}"/>
              </a:ext>
            </a:extLst>
          </p:cNvPr>
          <p:cNvSpPr>
            <a:spLocks noGrp="1"/>
          </p:cNvSpPr>
          <p:nvPr>
            <p:ph type="title"/>
          </p:nvPr>
        </p:nvSpPr>
        <p:spPr>
          <a:xfrm>
            <a:off x="2109216" y="764373"/>
            <a:ext cx="7973568" cy="1000419"/>
          </a:xfrm>
        </p:spPr>
        <p:txBody>
          <a:bodyPr>
            <a:normAutofit/>
          </a:bodyPr>
          <a:lstStyle/>
          <a:p>
            <a:pPr algn="ctr"/>
            <a:r>
              <a:rPr lang="el-GR" sz="2400" dirty="0">
                <a:latin typeface="Calibri" panose="020F0502020204030204" pitchFamily="34" charset="0"/>
                <a:cs typeface="Calibri" panose="020F0502020204030204" pitchFamily="34" charset="0"/>
              </a:rPr>
              <a:t>Δ</a:t>
            </a:r>
            <a:r>
              <a:rPr lang="el-GR" sz="2400" cap="none" dirty="0">
                <a:latin typeface="Calibri" panose="020F0502020204030204" pitchFamily="34" charset="0"/>
                <a:cs typeface="Calibri" panose="020F0502020204030204" pitchFamily="34" charset="0"/>
              </a:rPr>
              <a:t>ιάφορα εργαλεία μέτρησης</a:t>
            </a:r>
            <a:endParaRPr lang="el-GR" sz="2400" dirty="0">
              <a:latin typeface="Calibri" panose="020F0502020204030204" pitchFamily="34" charset="0"/>
              <a:cs typeface="Calibri" panose="020F0502020204030204" pitchFamily="34" charset="0"/>
            </a:endParaRPr>
          </a:p>
        </p:txBody>
      </p:sp>
      <p:pic>
        <p:nvPicPr>
          <p:cNvPr id="9" name="Θέση περιεχομένου 8">
            <a:extLst>
              <a:ext uri="{FF2B5EF4-FFF2-40B4-BE49-F238E27FC236}">
                <a16:creationId xmlns:a16="http://schemas.microsoft.com/office/drawing/2014/main" id="{BA13198D-9B80-4EEE-AE1E-CB33142661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1383594" y="1819339"/>
            <a:ext cx="1301496" cy="1952245"/>
          </a:xfrm>
        </p:spPr>
      </p:pic>
      <p:pic>
        <p:nvPicPr>
          <p:cNvPr id="11" name="Εικόνα 10">
            <a:extLst>
              <a:ext uri="{FF2B5EF4-FFF2-40B4-BE49-F238E27FC236}">
                <a16:creationId xmlns:a16="http://schemas.microsoft.com/office/drawing/2014/main" id="{0C5D91BE-C752-4844-9201-6523BFB1453C}"/>
              </a:ext>
            </a:extLst>
          </p:cNvPr>
          <p:cNvPicPr>
            <a:picLocks noChangeAspect="1"/>
          </p:cNvPicPr>
          <p:nvPr/>
        </p:nvPicPr>
        <p:blipFill>
          <a:blip r:embed="rId3"/>
          <a:stretch>
            <a:fillRect/>
          </a:stretch>
        </p:blipFill>
        <p:spPr>
          <a:xfrm>
            <a:off x="9072768" y="1663781"/>
            <a:ext cx="1778328" cy="2343427"/>
          </a:xfrm>
          <a:prstGeom prst="rect">
            <a:avLst/>
          </a:prstGeom>
        </p:spPr>
      </p:pic>
      <p:sp>
        <p:nvSpPr>
          <p:cNvPr id="12" name="TextBox 11">
            <a:extLst>
              <a:ext uri="{FF2B5EF4-FFF2-40B4-BE49-F238E27FC236}">
                <a16:creationId xmlns:a16="http://schemas.microsoft.com/office/drawing/2014/main" id="{0ACE199A-AEE1-4646-BA1D-E6F27DB05AE9}"/>
              </a:ext>
            </a:extLst>
          </p:cNvPr>
          <p:cNvSpPr txBox="1"/>
          <p:nvPr/>
        </p:nvSpPr>
        <p:spPr>
          <a:xfrm>
            <a:off x="1383594" y="3900861"/>
            <a:ext cx="1301496" cy="307777"/>
          </a:xfrm>
          <a:prstGeom prst="rect">
            <a:avLst/>
          </a:prstGeom>
          <a:noFill/>
        </p:spPr>
        <p:txBody>
          <a:bodyPr wrap="square" rtlCol="0">
            <a:spAutoFit/>
          </a:bodyPr>
          <a:lstStyle/>
          <a:p>
            <a:pPr algn="ctr"/>
            <a:r>
              <a:rPr lang="el-GR" sz="1400" dirty="0">
                <a:latin typeface="Calibri" panose="020F0502020204030204" pitchFamily="34" charset="0"/>
                <a:cs typeface="Calibri" panose="020F0502020204030204" pitchFamily="34" charset="0"/>
              </a:rPr>
              <a:t>Μέτρο</a:t>
            </a:r>
          </a:p>
        </p:txBody>
      </p:sp>
      <p:sp>
        <p:nvSpPr>
          <p:cNvPr id="14" name="TextBox 13">
            <a:extLst>
              <a:ext uri="{FF2B5EF4-FFF2-40B4-BE49-F238E27FC236}">
                <a16:creationId xmlns:a16="http://schemas.microsoft.com/office/drawing/2014/main" id="{D5A0E1AD-1EFA-4E60-8187-D7B22F22A710}"/>
              </a:ext>
            </a:extLst>
          </p:cNvPr>
          <p:cNvSpPr txBox="1"/>
          <p:nvPr/>
        </p:nvSpPr>
        <p:spPr>
          <a:xfrm>
            <a:off x="9072768" y="3900861"/>
            <a:ext cx="1778328" cy="307777"/>
          </a:xfrm>
          <a:prstGeom prst="rect">
            <a:avLst/>
          </a:prstGeom>
          <a:noFill/>
        </p:spPr>
        <p:txBody>
          <a:bodyPr wrap="square" rtlCol="0">
            <a:spAutoFit/>
          </a:bodyPr>
          <a:lstStyle/>
          <a:p>
            <a:pPr algn="ctr"/>
            <a:r>
              <a:rPr lang="el-GR" sz="1400" dirty="0">
                <a:latin typeface="Calibri" panose="020F0502020204030204" pitchFamily="34" charset="0"/>
                <a:cs typeface="Calibri" panose="020F0502020204030204" pitchFamily="34" charset="0"/>
              </a:rPr>
              <a:t>Πλάστιγγα</a:t>
            </a:r>
          </a:p>
        </p:txBody>
      </p:sp>
      <p:pic>
        <p:nvPicPr>
          <p:cNvPr id="16" name="Εικόνα 15">
            <a:extLst>
              <a:ext uri="{FF2B5EF4-FFF2-40B4-BE49-F238E27FC236}">
                <a16:creationId xmlns:a16="http://schemas.microsoft.com/office/drawing/2014/main" id="{7E6A36BF-0292-4379-B2CE-8FB1CA00C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950" y="4314985"/>
            <a:ext cx="1700784" cy="1944563"/>
          </a:xfrm>
          <a:prstGeom prst="rect">
            <a:avLst/>
          </a:prstGeom>
        </p:spPr>
      </p:pic>
      <p:sp>
        <p:nvSpPr>
          <p:cNvPr id="17" name="TextBox 16">
            <a:extLst>
              <a:ext uri="{FF2B5EF4-FFF2-40B4-BE49-F238E27FC236}">
                <a16:creationId xmlns:a16="http://schemas.microsoft.com/office/drawing/2014/main" id="{7AAB33D9-9397-45B9-B2F4-E9EE7C26AE59}"/>
              </a:ext>
            </a:extLst>
          </p:cNvPr>
          <p:cNvSpPr txBox="1"/>
          <p:nvPr/>
        </p:nvSpPr>
        <p:spPr>
          <a:xfrm>
            <a:off x="1183950" y="6212006"/>
            <a:ext cx="1700784" cy="307777"/>
          </a:xfrm>
          <a:prstGeom prst="rect">
            <a:avLst/>
          </a:prstGeom>
          <a:noFill/>
        </p:spPr>
        <p:txBody>
          <a:bodyPr wrap="square" rtlCol="0">
            <a:spAutoFit/>
          </a:bodyPr>
          <a:lstStyle/>
          <a:p>
            <a:pPr algn="ctr"/>
            <a:r>
              <a:rPr lang="el-GR" sz="1400" dirty="0">
                <a:latin typeface="Calibri" panose="020F0502020204030204" pitchFamily="34" charset="0"/>
                <a:cs typeface="Calibri" panose="020F0502020204030204" pitchFamily="34" charset="0"/>
              </a:rPr>
              <a:t>Μεζούρες</a:t>
            </a:r>
          </a:p>
        </p:txBody>
      </p:sp>
      <p:pic>
        <p:nvPicPr>
          <p:cNvPr id="19" name="Εικόνα 18">
            <a:extLst>
              <a:ext uri="{FF2B5EF4-FFF2-40B4-BE49-F238E27FC236}">
                <a16:creationId xmlns:a16="http://schemas.microsoft.com/office/drawing/2014/main" id="{72BFA8A7-509F-4AC0-89A2-CE4516620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856" y="4517890"/>
            <a:ext cx="2304288" cy="1538752"/>
          </a:xfrm>
          <a:prstGeom prst="rect">
            <a:avLst/>
          </a:prstGeom>
        </p:spPr>
      </p:pic>
      <p:sp>
        <p:nvSpPr>
          <p:cNvPr id="20" name="TextBox 19">
            <a:extLst>
              <a:ext uri="{FF2B5EF4-FFF2-40B4-BE49-F238E27FC236}">
                <a16:creationId xmlns:a16="http://schemas.microsoft.com/office/drawing/2014/main" id="{351382A4-F1A3-45F7-B85E-CD14F6A00BE9}"/>
              </a:ext>
            </a:extLst>
          </p:cNvPr>
          <p:cNvSpPr txBox="1"/>
          <p:nvPr/>
        </p:nvSpPr>
        <p:spPr>
          <a:xfrm>
            <a:off x="4943856" y="6212006"/>
            <a:ext cx="2304288" cy="307777"/>
          </a:xfrm>
          <a:prstGeom prst="rect">
            <a:avLst/>
          </a:prstGeom>
          <a:noFill/>
        </p:spPr>
        <p:txBody>
          <a:bodyPr wrap="square" rtlCol="0">
            <a:spAutoFit/>
          </a:bodyPr>
          <a:lstStyle/>
          <a:p>
            <a:pPr algn="ctr"/>
            <a:r>
              <a:rPr lang="el-GR" sz="1400" dirty="0">
                <a:latin typeface="Calibri" panose="020F0502020204030204" pitchFamily="34" charset="0"/>
                <a:cs typeface="Calibri" panose="020F0502020204030204" pitchFamily="34" charset="0"/>
              </a:rPr>
              <a:t>Ογκομετρικός κύλινδρος</a:t>
            </a:r>
          </a:p>
        </p:txBody>
      </p:sp>
      <p:pic>
        <p:nvPicPr>
          <p:cNvPr id="22" name="Εικόνα 21">
            <a:extLst>
              <a:ext uri="{FF2B5EF4-FFF2-40B4-BE49-F238E27FC236}">
                <a16:creationId xmlns:a16="http://schemas.microsoft.com/office/drawing/2014/main" id="{F3A9A80C-0ADC-4E4C-A42C-7A96284F08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5814" y="4503688"/>
            <a:ext cx="2092236" cy="1567157"/>
          </a:xfrm>
          <a:prstGeom prst="rect">
            <a:avLst/>
          </a:prstGeom>
        </p:spPr>
      </p:pic>
      <p:sp>
        <p:nvSpPr>
          <p:cNvPr id="23" name="TextBox 22">
            <a:extLst>
              <a:ext uri="{FF2B5EF4-FFF2-40B4-BE49-F238E27FC236}">
                <a16:creationId xmlns:a16="http://schemas.microsoft.com/office/drawing/2014/main" id="{00B1D9C7-4B59-49BB-962F-0809659E9593}"/>
              </a:ext>
            </a:extLst>
          </p:cNvPr>
          <p:cNvSpPr txBox="1"/>
          <p:nvPr/>
        </p:nvSpPr>
        <p:spPr>
          <a:xfrm>
            <a:off x="8915814" y="6212006"/>
            <a:ext cx="2092236" cy="307777"/>
          </a:xfrm>
          <a:prstGeom prst="rect">
            <a:avLst/>
          </a:prstGeom>
          <a:noFill/>
        </p:spPr>
        <p:txBody>
          <a:bodyPr wrap="square" rtlCol="0">
            <a:spAutoFit/>
          </a:bodyPr>
          <a:lstStyle/>
          <a:p>
            <a:pPr algn="ctr"/>
            <a:r>
              <a:rPr lang="el-GR" sz="1400" dirty="0">
                <a:latin typeface="Calibri" panose="020F0502020204030204" pitchFamily="34" charset="0"/>
                <a:cs typeface="Calibri" panose="020F0502020204030204" pitchFamily="34" charset="0"/>
              </a:rPr>
              <a:t>Παλαιά ζυγαριά</a:t>
            </a:r>
          </a:p>
        </p:txBody>
      </p:sp>
      <p:pic>
        <p:nvPicPr>
          <p:cNvPr id="1026" name="Picture 2" descr="M o m e n t s b o o k . c o m: Τα παλιά ζύγια απέκτησαν πρόσθετο βάρος...  Μπήκαν κι αυτά στο παραμύθι του χιονιού! (Γενάρης 2017)">
            <a:extLst>
              <a:ext uri="{FF2B5EF4-FFF2-40B4-BE49-F238E27FC236}">
                <a16:creationId xmlns:a16="http://schemas.microsoft.com/office/drawing/2014/main" id="{4BBFE451-D5A1-479A-A273-DFE5F5752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6313" y="1928810"/>
            <a:ext cx="2619375" cy="18133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C2B04BF-3806-4017-BA04-C186AC698791}"/>
              </a:ext>
            </a:extLst>
          </p:cNvPr>
          <p:cNvSpPr txBox="1"/>
          <p:nvPr/>
        </p:nvSpPr>
        <p:spPr>
          <a:xfrm>
            <a:off x="4786313" y="3900861"/>
            <a:ext cx="2619374" cy="307777"/>
          </a:xfrm>
          <a:prstGeom prst="rect">
            <a:avLst/>
          </a:prstGeom>
          <a:noFill/>
        </p:spPr>
        <p:txBody>
          <a:bodyPr wrap="square" rtlCol="0">
            <a:spAutoFit/>
          </a:bodyPr>
          <a:lstStyle/>
          <a:p>
            <a:pPr algn="ctr"/>
            <a:r>
              <a:rPr lang="el-GR" sz="1400" dirty="0">
                <a:latin typeface="Calibri" panose="020F0502020204030204" pitchFamily="34" charset="0"/>
                <a:cs typeface="Calibri" panose="020F0502020204030204" pitchFamily="34" charset="0"/>
              </a:rPr>
              <a:t>Ζύγια</a:t>
            </a:r>
          </a:p>
        </p:txBody>
      </p:sp>
    </p:spTree>
    <p:extLst>
      <p:ext uri="{BB962C8B-B14F-4D97-AF65-F5344CB8AC3E}">
        <p14:creationId xmlns:p14="http://schemas.microsoft.com/office/powerpoint/2010/main" val="46818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08484" y="764373"/>
            <a:ext cx="8775032" cy="1293028"/>
          </a:xfrm>
        </p:spPr>
        <p:txBody>
          <a:bodyPr>
            <a:normAutofit/>
          </a:bodyPr>
          <a:lstStyle/>
          <a:p>
            <a:pPr algn="ctr"/>
            <a:r>
              <a:rPr lang="el-GR" sz="2400" dirty="0">
                <a:latin typeface="Calibri" panose="020F0502020204030204" pitchFamily="34" charset="0"/>
                <a:cs typeface="Calibri" panose="020F0502020204030204" pitchFamily="34" charset="0"/>
              </a:rPr>
              <a:t>Ι</a:t>
            </a:r>
            <a:r>
              <a:rPr lang="el-GR" sz="2400" cap="none" dirty="0">
                <a:latin typeface="Calibri" panose="020F0502020204030204" pitchFamily="34" charset="0"/>
                <a:cs typeface="Calibri" panose="020F0502020204030204" pitchFamily="34" charset="0"/>
              </a:rPr>
              <a:t>στορία των μετρήσεων</a:t>
            </a:r>
          </a:p>
        </p:txBody>
      </p:sp>
      <p:sp>
        <p:nvSpPr>
          <p:cNvPr id="3" name="Θέση περιεχομένου 2"/>
          <p:cNvSpPr>
            <a:spLocks noGrp="1"/>
          </p:cNvSpPr>
          <p:nvPr>
            <p:ph sz="half" idx="1"/>
          </p:nvPr>
        </p:nvSpPr>
        <p:spPr>
          <a:xfrm>
            <a:off x="685800" y="2194559"/>
            <a:ext cx="5334000" cy="4024125"/>
          </a:xfrm>
        </p:spPr>
        <p:txBody>
          <a:bodyPr>
            <a:normAutofit fontScale="70000" lnSpcReduction="20000"/>
          </a:bodyPr>
          <a:lstStyle/>
          <a:p>
            <a:pPr marL="0" indent="0" algn="just">
              <a:lnSpc>
                <a:spcPct val="120000"/>
              </a:lnSpc>
              <a:buNone/>
            </a:pPr>
            <a:r>
              <a:rPr lang="el-GR" dirty="0">
                <a:latin typeface="Calibri" panose="020F0502020204030204" pitchFamily="34" charset="0"/>
              </a:rPr>
              <a:t>Από τα πολύ παλιά χρόνια οι ανάγκες της ζωής υποχρέωσαν τους ανθρώπους να μετρήσουν διάφορα μεγέθη. Για να εξυπηρετούν οι μετρήσεις αυτές έπρεπε να χρησιμοποιηθούν σταθερά υποδείγματα, τα οποία να διαθέτει ο καθένας οποιαδήποτε στιγμή τα χρειαζόταν. Αρχικά στη μέτρηση χρησιμοποιήθηκαν τα μέλη του ανθρώπινου σώματος,</a:t>
            </a:r>
            <a:r>
              <a:rPr lang="en-US" dirty="0">
                <a:latin typeface="Calibri" panose="020F0502020204030204" pitchFamily="34" charset="0"/>
              </a:rPr>
              <a:t> </a:t>
            </a:r>
            <a:r>
              <a:rPr lang="el-GR" dirty="0">
                <a:latin typeface="Calibri" panose="020F0502020204030204" pitchFamily="34" charset="0"/>
              </a:rPr>
              <a:t>όπως  δάκτυλα, παλάμη, βραχίονας, αλλά και ο βηματισμός, το άνοιγμα των χεριών και το ύψος. Έτσι, δημιουργήθηκαν οι πρώτες μονάδες. Οι μονάδες αυτές, αν και πολύ χρήσιμες, άρχισαν να χάνουν την αξία τους, διότι δεν είναι ακριβείς, αφού όλοι οι άνθρωποι δεν έχουν το ίδιο ύψος, την ίδια παλάμη, το ίδιο πάχος δακτύλων και το ίδιο άνοιγμα στο βήμα τους. Όταν αναπτύχθηκε η επικοινωνία λαών και κρατών, με τα ταξίδια και το εμπόριο, δημιουργήθηκε η ανάγκη να καθιερωθούν κοινές μονάδες μέτρησης για καλύτερη συνεννόηση και αποφυγή της ταλαιπωρίας των μετατροπών απ' τη μία μονάδα στην άλλη.</a:t>
            </a:r>
          </a:p>
        </p:txBody>
      </p:sp>
      <p:pic>
        <p:nvPicPr>
          <p:cNvPr id="6" name="Θέση περιεχομένου 5">
            <a:extLst>
              <a:ext uri="{FF2B5EF4-FFF2-40B4-BE49-F238E27FC236}">
                <a16:creationId xmlns:a16="http://schemas.microsoft.com/office/drawing/2014/main" id="{5A8D4838-1B74-4764-BD6B-15BFAEE58D2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2276856"/>
            <a:ext cx="5334000" cy="2304288"/>
          </a:xfrm>
        </p:spPr>
      </p:pic>
      <p:sp>
        <p:nvSpPr>
          <p:cNvPr id="7" name="TextBox 6">
            <a:extLst>
              <a:ext uri="{FF2B5EF4-FFF2-40B4-BE49-F238E27FC236}">
                <a16:creationId xmlns:a16="http://schemas.microsoft.com/office/drawing/2014/main" id="{465F5556-85A5-4063-96F2-55618B14FB18}"/>
              </a:ext>
            </a:extLst>
          </p:cNvPr>
          <p:cNvSpPr txBox="1"/>
          <p:nvPr/>
        </p:nvSpPr>
        <p:spPr>
          <a:xfrm>
            <a:off x="7367016" y="4837176"/>
            <a:ext cx="2944368" cy="369332"/>
          </a:xfrm>
          <a:prstGeom prst="rect">
            <a:avLst/>
          </a:prstGeom>
          <a:noFill/>
        </p:spPr>
        <p:txBody>
          <a:bodyPr wrap="square" rtlCol="0">
            <a:spAutoFit/>
          </a:bodyPr>
          <a:lstStyle/>
          <a:p>
            <a:r>
              <a:rPr lang="el-GR" dirty="0">
                <a:latin typeface="Calibri" panose="020F0502020204030204" pitchFamily="34" charset="0"/>
                <a:cs typeface="Calibri" panose="020F0502020204030204" pitchFamily="34" charset="0"/>
              </a:rPr>
              <a:t>Μέτρηση υλικών με το ζυγό</a:t>
            </a:r>
          </a:p>
        </p:txBody>
      </p:sp>
    </p:spTree>
    <p:extLst>
      <p:ext uri="{BB962C8B-B14F-4D97-AF65-F5344CB8AC3E}">
        <p14:creationId xmlns:p14="http://schemas.microsoft.com/office/powerpoint/2010/main" val="116456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85310581-C133-403A-BB2A-CE7CA84210F3}"/>
              </a:ext>
            </a:extLst>
          </p:cNvPr>
          <p:cNvSpPr>
            <a:spLocks noGrp="1"/>
          </p:cNvSpPr>
          <p:nvPr>
            <p:ph type="body" idx="1"/>
          </p:nvPr>
        </p:nvSpPr>
        <p:spPr>
          <a:xfrm>
            <a:off x="1507078" y="1459992"/>
            <a:ext cx="3451582" cy="328863"/>
          </a:xfrm>
        </p:spPr>
        <p:txBody>
          <a:bodyPr/>
          <a:lstStyle/>
          <a:p>
            <a:pPr algn="ctr"/>
            <a:r>
              <a:rPr lang="el-GR" dirty="0">
                <a:latin typeface="Calibri" panose="020F0502020204030204" pitchFamily="34" charset="0"/>
                <a:cs typeface="Calibri" panose="020F0502020204030204" pitchFamily="34" charset="0"/>
              </a:rPr>
              <a:t>Αιγύπτιοι</a:t>
            </a:r>
          </a:p>
        </p:txBody>
      </p:sp>
      <p:sp>
        <p:nvSpPr>
          <p:cNvPr id="5" name="Θέση κειμένου 4">
            <a:extLst>
              <a:ext uri="{FF2B5EF4-FFF2-40B4-BE49-F238E27FC236}">
                <a16:creationId xmlns:a16="http://schemas.microsoft.com/office/drawing/2014/main" id="{4C4E7160-67A2-4080-84C6-4ED66D21D676}"/>
              </a:ext>
            </a:extLst>
          </p:cNvPr>
          <p:cNvSpPr>
            <a:spLocks noGrp="1"/>
          </p:cNvSpPr>
          <p:nvPr>
            <p:ph type="body" sz="half" idx="18"/>
          </p:nvPr>
        </p:nvSpPr>
        <p:spPr>
          <a:xfrm>
            <a:off x="677567" y="1859120"/>
            <a:ext cx="5110604" cy="4477671"/>
          </a:xfrm>
        </p:spPr>
        <p:txBody>
          <a:bodyPr>
            <a:noAutofit/>
          </a:bodyPr>
          <a:lstStyle/>
          <a:p>
            <a:pPr algn="just"/>
            <a:r>
              <a:rPr lang="el-GR" dirty="0">
                <a:latin typeface="Calibri" panose="020F0502020204030204" pitchFamily="34" charset="0"/>
                <a:cs typeface="Calibri" panose="020F0502020204030204" pitchFamily="34" charset="0"/>
              </a:rPr>
              <a:t>Οι αρχαίοι Αιγύπτιοι χρησιμοποίησαν ένα αριθμητικό σύστημα για τη μέτρηση και την επίλυση γραπτών μαθηματικών προβλημάτων, που  συχνά περιλαμβάνουν πολλαπλασιασμό και κλάσματα. Τα αποδεικτικά στοιχεία για τα αιγυπτιακά μαθηματικά περιορίζονται σε μια σπάνια ποσότητα επιζώντων πηγών γραμμένων στον πάπυρο. Από αυτά τα κείμενα είναι γνωστό ότι οι αρχαίοι Αιγύπτιοι κατανοούσαν έννοιες της γεωμετρίας, όπως τον προσδιορισμό της επιφάνειας και του όγκου των τρισδιάστατων σχημάτων χρήσιμων για την αρχιτεκτονική μηχανική καθώς και έννοιες της άλγεβρας, όπως η μέθοδος ψευδούς θέσης (</a:t>
            </a:r>
            <a:r>
              <a:rPr lang="el-GR" i="1" dirty="0" err="1">
                <a:latin typeface="Calibri" panose="020F0502020204030204" pitchFamily="34" charset="0"/>
                <a:cs typeface="Calibri" panose="020F0502020204030204" pitchFamily="34" charset="0"/>
              </a:rPr>
              <a:t>Regula</a:t>
            </a:r>
            <a:r>
              <a:rPr lang="el-GR" i="1" dirty="0">
                <a:latin typeface="Calibri" panose="020F0502020204030204" pitchFamily="34" charset="0"/>
                <a:cs typeface="Calibri" panose="020F0502020204030204" pitchFamily="34" charset="0"/>
              </a:rPr>
              <a:t> </a:t>
            </a:r>
            <a:r>
              <a:rPr lang="el-GR" i="1" dirty="0" err="1">
                <a:latin typeface="Calibri" panose="020F0502020204030204" pitchFamily="34" charset="0"/>
                <a:cs typeface="Calibri" panose="020F0502020204030204" pitchFamily="34" charset="0"/>
              </a:rPr>
              <a:t>falsi</a:t>
            </a:r>
            <a:r>
              <a:rPr lang="el-GR" i="1" dirty="0">
                <a:latin typeface="Calibri" panose="020F0502020204030204" pitchFamily="34" charset="0"/>
                <a:cs typeface="Calibri" panose="020F0502020204030204" pitchFamily="34" charset="0"/>
              </a:rPr>
              <a:t>, μέθοδος επίλυσης γραμμικών εξισώσεων δια δοκιμής και σφάλματος)</a:t>
            </a:r>
            <a:r>
              <a:rPr lang="el-GR" dirty="0">
                <a:latin typeface="Calibri" panose="020F0502020204030204" pitchFamily="34" charset="0"/>
                <a:cs typeface="Calibri" panose="020F0502020204030204" pitchFamily="34" charset="0"/>
              </a:rPr>
              <a:t> και οι τετραγωνικές εξισώσεις.</a:t>
            </a:r>
            <a:r>
              <a:rPr lang="el-GR" dirty="0">
                <a:latin typeface="Calibri" panose="020F0502020204030204" pitchFamily="34" charset="0"/>
              </a:rPr>
              <a:t> Στην αρχαία Αίγυπτο, μετά από κάθε πλημμύρα του Νείλου, η λάσπη κάλυπτε τα σύνορα των κτημάτων. Υπήρχαν τότε ειδικοί υπάλληλοι, οι </a:t>
            </a:r>
            <a:r>
              <a:rPr lang="el-GR" dirty="0" err="1">
                <a:latin typeface="Calibri" panose="020F0502020204030204" pitchFamily="34" charset="0"/>
              </a:rPr>
              <a:t>αρπεδονάπτες</a:t>
            </a:r>
            <a:r>
              <a:rPr lang="el-GR" dirty="0">
                <a:latin typeface="Calibri" panose="020F0502020204030204" pitchFamily="34" charset="0"/>
              </a:rPr>
              <a:t>, οι οποίοι επόπτευαν την τήρηση του διαχωρισμού των εκτάσεων. Τις καταμετρήσεις αυτές λέγεται ότι έκαναν μ' ένα ειδικό σχοινί με κόμπους, την "</a:t>
            </a:r>
            <a:r>
              <a:rPr lang="el-GR" dirty="0" err="1">
                <a:latin typeface="Calibri" panose="020F0502020204030204" pitchFamily="34" charset="0"/>
              </a:rPr>
              <a:t>αρπεδόνη</a:t>
            </a:r>
            <a:r>
              <a:rPr lang="el-GR" dirty="0">
                <a:latin typeface="Calibri" panose="020F0502020204030204" pitchFamily="34" charset="0"/>
              </a:rPr>
              <a:t>". Οι αρχαίοι Αιγύπτιοι, από την εποχή του βασιλέα </a:t>
            </a:r>
            <a:r>
              <a:rPr lang="el-GR" dirty="0" err="1">
                <a:latin typeface="Calibri" panose="020F0502020204030204" pitchFamily="34" charset="0"/>
              </a:rPr>
              <a:t>Σέσωστρη</a:t>
            </a:r>
            <a:r>
              <a:rPr lang="el-GR" dirty="0">
                <a:latin typeface="Calibri" panose="020F0502020204030204" pitchFamily="34" charset="0"/>
              </a:rPr>
              <a:t>, κατά τον Ηρόδοτο, τηρούσαν στοιχεία μέτρησης των εκτάσεων που καλλιεργούσαν για να τα ξαναβρίσκουν μετά τις εποχιακές πλημμύρες του Νείλου ποταμού.</a:t>
            </a:r>
            <a:endParaRPr lang="el-GR" dirty="0">
              <a:latin typeface="Calibri" panose="020F0502020204030204" pitchFamily="34" charset="0"/>
              <a:cs typeface="Calibri" panose="020F0502020204030204" pitchFamily="34" charset="0"/>
            </a:endParaRPr>
          </a:p>
        </p:txBody>
      </p:sp>
      <p:sp>
        <p:nvSpPr>
          <p:cNvPr id="8" name="Θέση κειμένου 7">
            <a:extLst>
              <a:ext uri="{FF2B5EF4-FFF2-40B4-BE49-F238E27FC236}">
                <a16:creationId xmlns:a16="http://schemas.microsoft.com/office/drawing/2014/main" id="{CA74CB2B-ED6E-4033-B94C-F0FA9CB07977}"/>
              </a:ext>
            </a:extLst>
          </p:cNvPr>
          <p:cNvSpPr>
            <a:spLocks noGrp="1"/>
          </p:cNvSpPr>
          <p:nvPr>
            <p:ph type="body" sz="half" idx="19"/>
          </p:nvPr>
        </p:nvSpPr>
        <p:spPr>
          <a:xfrm>
            <a:off x="6637222" y="2596897"/>
            <a:ext cx="4866161" cy="4032505"/>
          </a:xfrm>
        </p:spPr>
        <p:txBody>
          <a:bodyPr>
            <a:normAutofit/>
          </a:bodyPr>
          <a:lstStyle/>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400" y="1924499"/>
            <a:ext cx="4834033" cy="296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6704391B-6F56-4508-B0F7-DE3D28CC61F4}"/>
              </a:ext>
            </a:extLst>
          </p:cNvPr>
          <p:cNvSpPr txBox="1"/>
          <p:nvPr/>
        </p:nvSpPr>
        <p:spPr>
          <a:xfrm>
            <a:off x="8391335" y="4933501"/>
            <a:ext cx="1345240" cy="307777"/>
          </a:xfrm>
          <a:prstGeom prst="rect">
            <a:avLst/>
          </a:prstGeom>
          <a:noFill/>
        </p:spPr>
        <p:txBody>
          <a:bodyPr wrap="none" rtlCol="0">
            <a:spAutoFit/>
          </a:bodyPr>
          <a:lstStyle/>
          <a:p>
            <a:pPr algn="just"/>
            <a:r>
              <a:rPr lang="el-GR" sz="1400" b="1" dirty="0">
                <a:latin typeface="Calibri" panose="020F0502020204030204" pitchFamily="34" charset="0"/>
              </a:rPr>
              <a:t>Πάπυρος </a:t>
            </a:r>
            <a:r>
              <a:rPr lang="en-US" sz="1400" b="1" dirty="0">
                <a:latin typeface="Calibri" panose="020F0502020204030204" pitchFamily="34" charset="0"/>
              </a:rPr>
              <a:t>Rhind</a:t>
            </a:r>
            <a:endParaRPr lang="el-G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14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576277" y="2081463"/>
            <a:ext cx="3456432" cy="505326"/>
          </a:xfrm>
          <a:solidFill>
            <a:schemeClr val="bg1"/>
          </a:solidFill>
        </p:spPr>
        <p:txBody>
          <a:bodyPr/>
          <a:lstStyle/>
          <a:p>
            <a:endParaRPr lang="el-GR" sz="2000" dirty="0">
              <a:latin typeface="Calibri" panose="020F0502020204030204" pitchFamily="34" charset="0"/>
            </a:endParaRPr>
          </a:p>
          <a:p>
            <a:endParaRPr lang="el-GR" sz="2000" dirty="0">
              <a:latin typeface="Calibri" panose="020F0502020204030204" pitchFamily="34" charset="0"/>
            </a:endParaRPr>
          </a:p>
          <a:p>
            <a:endParaRPr lang="el-GR" sz="2000" dirty="0">
              <a:latin typeface="Calibri" panose="020F0502020204030204" pitchFamily="34" charset="0"/>
            </a:endParaRPr>
          </a:p>
          <a:p>
            <a:endParaRPr lang="el-GR" sz="2000" dirty="0">
              <a:latin typeface="Calibri" panose="020F0502020204030204" pitchFamily="34" charset="0"/>
            </a:endParaRPr>
          </a:p>
          <a:p>
            <a:endParaRPr lang="el-GR" sz="2000" dirty="0">
              <a:latin typeface="Calibri" panose="020F0502020204030204" pitchFamily="34" charset="0"/>
            </a:endParaRPr>
          </a:p>
          <a:p>
            <a:endParaRPr lang="el-GR" sz="2000" dirty="0">
              <a:latin typeface="Calibri" panose="020F0502020204030204" pitchFamily="34" charset="0"/>
            </a:endParaRPr>
          </a:p>
          <a:p>
            <a:endParaRPr lang="el-GR" sz="2000" dirty="0">
              <a:latin typeface="Calibri" panose="020F0502020204030204" pitchFamily="34" charset="0"/>
            </a:endParaRPr>
          </a:p>
          <a:p>
            <a:endParaRPr lang="el-GR" sz="2000" dirty="0">
              <a:latin typeface="Calibri" panose="020F0502020204030204" pitchFamily="34" charset="0"/>
            </a:endParaRPr>
          </a:p>
          <a:p>
            <a:endParaRPr lang="el-GR" sz="2000" dirty="0">
              <a:latin typeface="Calibri" panose="020F0502020204030204" pitchFamily="34" charset="0"/>
            </a:endParaRPr>
          </a:p>
          <a:p>
            <a:pPr algn="ctr"/>
            <a:r>
              <a:rPr lang="el-GR" sz="2000" dirty="0">
                <a:latin typeface="Calibri" panose="020F0502020204030204" pitchFamily="34" charset="0"/>
              </a:rPr>
              <a:t>Μονάδα  μέτρησης μήκους</a:t>
            </a:r>
          </a:p>
        </p:txBody>
      </p:sp>
      <p:sp>
        <p:nvSpPr>
          <p:cNvPr id="4" name="Θέση κειμένου 3"/>
          <p:cNvSpPr>
            <a:spLocks noGrp="1"/>
          </p:cNvSpPr>
          <p:nvPr>
            <p:ph type="body" sz="half" idx="15"/>
          </p:nvPr>
        </p:nvSpPr>
        <p:spPr>
          <a:xfrm>
            <a:off x="576277" y="2904564"/>
            <a:ext cx="3456432" cy="3314132"/>
          </a:xfrm>
        </p:spPr>
        <p:txBody>
          <a:bodyPr>
            <a:normAutofit fontScale="92500" lnSpcReduction="20000"/>
          </a:bodyPr>
          <a:lstStyle/>
          <a:p>
            <a:pPr algn="just"/>
            <a:r>
              <a:rPr lang="el-GR" dirty="0">
                <a:latin typeface="Calibri" panose="020F0502020204030204" pitchFamily="34" charset="0"/>
              </a:rPr>
              <a:t>Βασική μονάδα μήκους ήταν το cubit, το οποίο αντιστοιχεί σε μήκος 52,3 εκατοστών του μέτρου ή 20,6 ίντσες. Κάθε cubit είχε 7 παλάμες και κάθε παλάμη 4 δακτύλους. Για μεγάλα μήκη χρησιμοποιούσαν το hayt ή khet, που είχε μήκος 100 cubits.</a:t>
            </a:r>
          </a:p>
          <a:p>
            <a:pPr algn="just"/>
            <a:r>
              <a:rPr lang="el-GR" dirty="0">
                <a:latin typeface="Calibri" panose="020F0502020204030204" pitchFamily="34" charset="0"/>
              </a:rPr>
              <a:t>Έτσι, οι μονάδες μήκους μπορούν να αποδοθούν ως εξής:</a:t>
            </a:r>
          </a:p>
          <a:p>
            <a:pPr algn="just"/>
            <a:r>
              <a:rPr lang="en-US" dirty="0">
                <a:latin typeface="Calibri" panose="020F0502020204030204" pitchFamily="34" charset="0"/>
              </a:rPr>
              <a:t>1 khet =100 cubits =700 </a:t>
            </a:r>
            <a:r>
              <a:rPr lang="el-GR" dirty="0">
                <a:latin typeface="Calibri" panose="020F0502020204030204" pitchFamily="34" charset="0"/>
              </a:rPr>
              <a:t>παλάμες =2800 δάκτυλοι</a:t>
            </a:r>
          </a:p>
          <a:p>
            <a:pPr algn="just"/>
            <a:r>
              <a:rPr lang="el-GR" dirty="0">
                <a:latin typeface="Calibri" panose="020F0502020204030204" pitchFamily="34" charset="0"/>
              </a:rPr>
              <a:t>1 cubit =7 παλάμες =28 δάκτυλοι</a:t>
            </a:r>
          </a:p>
          <a:p>
            <a:pPr algn="just"/>
            <a:r>
              <a:rPr lang="el-GR" dirty="0">
                <a:latin typeface="Calibri" panose="020F0502020204030204" pitchFamily="34" charset="0"/>
              </a:rPr>
              <a:t>1 παλάμη =4 δάκτυλοι</a:t>
            </a:r>
          </a:p>
          <a:p>
            <a:pPr algn="just"/>
            <a:r>
              <a:rPr lang="el-GR" dirty="0">
                <a:latin typeface="Calibri" panose="020F0502020204030204" pitchFamily="34" charset="0"/>
              </a:rPr>
              <a:t>Σε μερικές περιπτώσεις χρησιμοποιούσαν και μια άλλη μονάδα μήκους, την οποία ονόμαζαν διπλό renen και η οποία αντιστοιχούσε σε μήκος 74 εκατοστών του μέτρου. Το απλό renen είχε μήκος 37 εκατοστά.</a:t>
            </a:r>
          </a:p>
          <a:p>
            <a:pPr algn="just"/>
            <a:endParaRPr lang="el-GR" dirty="0"/>
          </a:p>
        </p:txBody>
      </p:sp>
      <p:sp>
        <p:nvSpPr>
          <p:cNvPr id="5" name="Θέση κειμένου 4"/>
          <p:cNvSpPr>
            <a:spLocks noGrp="1"/>
          </p:cNvSpPr>
          <p:nvPr>
            <p:ph type="body" sz="quarter" idx="3"/>
          </p:nvPr>
        </p:nvSpPr>
        <p:spPr>
          <a:xfrm>
            <a:off x="4367829" y="2045368"/>
            <a:ext cx="3456432" cy="577516"/>
          </a:xfrm>
        </p:spPr>
        <p:txBody>
          <a:bodyPr/>
          <a:lstStyle/>
          <a:p>
            <a:pPr algn="ctr"/>
            <a:r>
              <a:rPr lang="el-GR" sz="2000" dirty="0">
                <a:latin typeface="Calibri" panose="020F0502020204030204" pitchFamily="34" charset="0"/>
              </a:rPr>
              <a:t>Μονάδα μέτρησης επιφάνειας</a:t>
            </a:r>
          </a:p>
        </p:txBody>
      </p:sp>
      <p:sp>
        <p:nvSpPr>
          <p:cNvPr id="6" name="Θέση κειμένου 5"/>
          <p:cNvSpPr>
            <a:spLocks noGrp="1"/>
          </p:cNvSpPr>
          <p:nvPr>
            <p:ph type="body" sz="half" idx="16"/>
          </p:nvPr>
        </p:nvSpPr>
        <p:spPr>
          <a:xfrm>
            <a:off x="4367829" y="2904067"/>
            <a:ext cx="3456432" cy="3314618"/>
          </a:xfrm>
        </p:spPr>
        <p:txBody>
          <a:bodyPr>
            <a:normAutofit fontScale="92500" lnSpcReduction="10000"/>
          </a:bodyPr>
          <a:lstStyle/>
          <a:p>
            <a:pPr algn="just"/>
            <a:r>
              <a:rPr lang="el-GR" dirty="0">
                <a:latin typeface="Calibri" panose="020F0502020204030204" pitchFamily="34" charset="0"/>
              </a:rPr>
              <a:t>Βασική μονάδα μέτρησης των επιφανειών ήταν το τετραγωνικό cubit (τετραγωνικός πήχυς). Για τη μέτρηση μεγάλων εκτάσεων χρησιμο- ποιούσαν το arura, που αντιστοιχούσε στην επιφάνεια τετραγώνου πλευράς 100 cubits ή ενός khet. Γι' αυτό το arura ήταν γνωστό και ως τετραγωνικό khet και ονομαζόταν και setat. Άλλη μονάδα μέτρησης επιφανειών ήταν το cubit-</a:t>
            </a:r>
            <a:r>
              <a:rPr lang="el-GR" dirty="0" err="1">
                <a:latin typeface="Calibri" panose="020F0502020204030204" pitchFamily="34" charset="0"/>
              </a:rPr>
              <a:t>strip</a:t>
            </a:r>
            <a:r>
              <a:rPr lang="el-GR" dirty="0">
                <a:latin typeface="Calibri" panose="020F0502020204030204" pitchFamily="34" charset="0"/>
              </a:rPr>
              <a:t>, το οποίο αντιστοιχούσε στην επιφάνεια ορθογωνίου με μήκος 100 cubits και πλάτος 1 cubit, δηλαδή το cubit-</a:t>
            </a:r>
            <a:r>
              <a:rPr lang="el-GR" dirty="0" err="1">
                <a:latin typeface="Calibri" panose="020F0502020204030204" pitchFamily="34" charset="0"/>
              </a:rPr>
              <a:t>strip</a:t>
            </a:r>
            <a:r>
              <a:rPr lang="el-GR" dirty="0">
                <a:latin typeface="Calibri" panose="020F0502020204030204" pitchFamily="34" charset="0"/>
              </a:rPr>
              <a:t> ήταν ίσο με 100 τετραγωνικά </a:t>
            </a:r>
            <a:r>
              <a:rPr lang="en-US" dirty="0">
                <a:latin typeface="Calibri" panose="020F0502020204030204" pitchFamily="34" charset="0"/>
              </a:rPr>
              <a:t>cubits.</a:t>
            </a:r>
            <a:r>
              <a:rPr lang="el-GR" dirty="0">
                <a:latin typeface="Calibri" panose="020F0502020204030204" pitchFamily="34" charset="0"/>
              </a:rPr>
              <a:t> Έτσι έχουμε τις παρακάτω μονάδες επιφανειών:</a:t>
            </a:r>
          </a:p>
          <a:p>
            <a:pPr algn="just"/>
            <a:r>
              <a:rPr lang="el-GR" dirty="0">
                <a:latin typeface="Calibri" panose="020F0502020204030204" pitchFamily="34" charset="0"/>
              </a:rPr>
              <a:t>1arura =1 setat = 1τετραγωνικό khet =10000 τετραγωνικά cubits</a:t>
            </a:r>
          </a:p>
          <a:p>
            <a:pPr algn="just"/>
            <a:r>
              <a:rPr lang="en-US" dirty="0">
                <a:latin typeface="Calibri" panose="020F0502020204030204" pitchFamily="34" charset="0"/>
              </a:rPr>
              <a:t>1 setap =100 cubit-strips</a:t>
            </a:r>
          </a:p>
          <a:p>
            <a:pPr algn="just"/>
            <a:r>
              <a:rPr lang="el-GR" dirty="0">
                <a:latin typeface="Calibri" panose="020F0502020204030204" pitchFamily="34" charset="0"/>
              </a:rPr>
              <a:t>1 cubit-</a:t>
            </a:r>
            <a:r>
              <a:rPr lang="el-GR" dirty="0" err="1">
                <a:latin typeface="Calibri" panose="020F0502020204030204" pitchFamily="34" charset="0"/>
              </a:rPr>
              <a:t>strip</a:t>
            </a:r>
            <a:r>
              <a:rPr lang="el-GR" dirty="0">
                <a:latin typeface="Calibri" panose="020F0502020204030204" pitchFamily="34" charset="0"/>
              </a:rPr>
              <a:t> = 100 τετραγωνικά cubits</a:t>
            </a:r>
          </a:p>
          <a:p>
            <a:pPr algn="just"/>
            <a:endParaRPr lang="el-GR" dirty="0"/>
          </a:p>
        </p:txBody>
      </p:sp>
      <p:sp>
        <p:nvSpPr>
          <p:cNvPr id="7" name="Θέση κειμένου 6"/>
          <p:cNvSpPr>
            <a:spLocks noGrp="1"/>
          </p:cNvSpPr>
          <p:nvPr>
            <p:ph type="body" sz="quarter" idx="13"/>
          </p:nvPr>
        </p:nvSpPr>
        <p:spPr>
          <a:xfrm>
            <a:off x="8058644" y="2053390"/>
            <a:ext cx="3456432" cy="561473"/>
          </a:xfrm>
        </p:spPr>
        <p:txBody>
          <a:bodyPr/>
          <a:lstStyle/>
          <a:p>
            <a:pPr algn="ctr"/>
            <a:r>
              <a:rPr lang="el-GR" sz="2000" dirty="0">
                <a:latin typeface="Calibri" panose="020F0502020204030204" pitchFamily="34" charset="0"/>
              </a:rPr>
              <a:t>Μονάδα μέτρησης βάρους</a:t>
            </a:r>
          </a:p>
        </p:txBody>
      </p:sp>
      <p:sp>
        <p:nvSpPr>
          <p:cNvPr id="8" name="Θέση κειμένου 7"/>
          <p:cNvSpPr>
            <a:spLocks noGrp="1"/>
          </p:cNvSpPr>
          <p:nvPr>
            <p:ph type="body" sz="half" idx="17"/>
          </p:nvPr>
        </p:nvSpPr>
        <p:spPr>
          <a:xfrm>
            <a:off x="8058644" y="2904565"/>
            <a:ext cx="3456432" cy="3314132"/>
          </a:xfrm>
        </p:spPr>
        <p:txBody>
          <a:bodyPr>
            <a:normAutofit fontScale="85000" lnSpcReduction="20000"/>
            <a:scene3d>
              <a:camera prst="orthographicFront">
                <a:rot lat="0" lon="0" rev="0"/>
              </a:camera>
              <a:lightRig rig="threePt" dir="t"/>
            </a:scene3d>
          </a:bodyPr>
          <a:lstStyle/>
          <a:p>
            <a:pPr algn="just"/>
            <a:r>
              <a:rPr lang="el-GR" dirty="0">
                <a:latin typeface="Calibri" panose="020F0502020204030204" pitchFamily="34" charset="0"/>
              </a:rPr>
              <a:t>Βασική μονάδα μέτρησης του βάρους των δημητριακών (σιτάρι, κριθάρι, καλαμπόκι κλπ) ήταν το hekat, το οποίο αντιστοιχούσε σε χωρητικότητα 292,24 κυβικών ιντσών. Μερικοί μελετητές των αιγυπτιακών κειμένων δίνουν άλλο μέγεθος για το hekat. Π.χ. ο Eisenlohr και ο Struve θεωρούν ότι το hekat ισούται με ένα γαλόνι ή τέσσερα λίτρα. Για τη μέτρηση της ποσότητας της μπύρας </a:t>
            </a:r>
            <a:r>
              <a:rPr lang="el-GR" dirty="0" err="1">
                <a:latin typeface="Calibri" panose="020F0502020204030204" pitchFamily="34" charset="0"/>
              </a:rPr>
              <a:t>χρησιμοποιού</a:t>
            </a:r>
            <a:r>
              <a:rPr lang="el-GR" dirty="0">
                <a:latin typeface="Calibri" panose="020F0502020204030204" pitchFamily="34" charset="0"/>
              </a:rPr>
              <a:t>-σαν μια ειδική μονάδα, το des-</a:t>
            </a:r>
            <a:r>
              <a:rPr lang="el-GR" dirty="0" err="1">
                <a:latin typeface="Calibri" panose="020F0502020204030204" pitchFamily="34" charset="0"/>
              </a:rPr>
              <a:t>jug</a:t>
            </a:r>
            <a:r>
              <a:rPr lang="el-GR" dirty="0">
                <a:latin typeface="Calibri" panose="020F0502020204030204" pitchFamily="34" charset="0"/>
              </a:rPr>
              <a:t>, που αντιστοιχούσε σε 414 γραμμάρια μπύρας. Χρησιμοποιούσαν επίσης και διάφορα πολλαπλάσια ή υποπολλαπλάσια των παραπάνω μονάδων.  Έτσι, οι μονάδες μέτρησης δημητριακών που συχνότερα χρησιμοποιούσαν ήταν:</a:t>
            </a:r>
          </a:p>
          <a:p>
            <a:pPr algn="just"/>
            <a:r>
              <a:rPr lang="el-GR" dirty="0">
                <a:latin typeface="Calibri" panose="020F0502020204030204" pitchFamily="34" charset="0"/>
              </a:rPr>
              <a:t>1 κυβικό </a:t>
            </a:r>
            <a:r>
              <a:rPr lang="en-US" dirty="0">
                <a:latin typeface="Calibri" panose="020F0502020204030204" pitchFamily="34" charset="0"/>
              </a:rPr>
              <a:t>cubit =1+2 khars =30 hekats =300 hinu =9600 ro</a:t>
            </a:r>
          </a:p>
          <a:p>
            <a:pPr algn="just"/>
            <a:r>
              <a:rPr lang="sv-SE" dirty="0">
                <a:latin typeface="Calibri" panose="020F0502020204030204" pitchFamily="34" charset="0"/>
              </a:rPr>
              <a:t>1 khar =20 hekats =200 hinu =6400 ro</a:t>
            </a:r>
          </a:p>
          <a:p>
            <a:pPr algn="just"/>
            <a:r>
              <a:rPr lang="en-US" dirty="0">
                <a:latin typeface="Calibri" panose="020F0502020204030204" pitchFamily="34" charset="0"/>
              </a:rPr>
              <a:t>1 hekat =10 hinu =320 ro</a:t>
            </a:r>
          </a:p>
          <a:p>
            <a:pPr algn="just"/>
            <a:r>
              <a:rPr lang="en-US" dirty="0">
                <a:latin typeface="Calibri" panose="020F0502020204030204" pitchFamily="34" charset="0"/>
              </a:rPr>
              <a:t>1 hinu =32 ro</a:t>
            </a:r>
            <a:endParaRPr lang="el-GR" dirty="0">
              <a:latin typeface="Calibri" panose="020F0502020204030204" pitchFamily="34" charset="0"/>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261" y="328206"/>
            <a:ext cx="2708358" cy="1410785"/>
          </a:xfrm>
          <a:prstGeom prst="rect">
            <a:avLst/>
          </a:prstGeom>
        </p:spPr>
      </p:pic>
      <p:sp>
        <p:nvSpPr>
          <p:cNvPr id="11" name="TextBox 10">
            <a:extLst>
              <a:ext uri="{FF2B5EF4-FFF2-40B4-BE49-F238E27FC236}">
                <a16:creationId xmlns:a16="http://schemas.microsoft.com/office/drawing/2014/main" id="{9BADD550-4E52-4CA5-BB3A-A47F9155A36E}"/>
              </a:ext>
            </a:extLst>
          </p:cNvPr>
          <p:cNvSpPr txBox="1"/>
          <p:nvPr/>
        </p:nvSpPr>
        <p:spPr>
          <a:xfrm>
            <a:off x="7106843" y="1754266"/>
            <a:ext cx="4143194" cy="307777"/>
          </a:xfrm>
          <a:prstGeom prst="rect">
            <a:avLst/>
          </a:prstGeom>
          <a:noFill/>
        </p:spPr>
        <p:txBody>
          <a:bodyPr wrap="square" rtlCol="0">
            <a:spAutoFit/>
          </a:bodyPr>
          <a:lstStyle/>
          <a:p>
            <a:pPr algn="ctr"/>
            <a:r>
              <a:rPr lang="el-GR" sz="1400" dirty="0">
                <a:latin typeface="Calibri" panose="020F0502020204030204" pitchFamily="34" charset="0"/>
              </a:rPr>
              <a:t>Ζύγισμα καρδιάς από Αιγυπτιακή τοιχογραφία</a:t>
            </a:r>
            <a:endParaRPr lang="el-GR" sz="1400" dirty="0"/>
          </a:p>
        </p:txBody>
      </p:sp>
      <p:sp>
        <p:nvSpPr>
          <p:cNvPr id="13" name="TextBox 12">
            <a:extLst>
              <a:ext uri="{FF2B5EF4-FFF2-40B4-BE49-F238E27FC236}">
                <a16:creationId xmlns:a16="http://schemas.microsoft.com/office/drawing/2014/main" id="{69D50DB0-AF8F-4DA1-B518-ABF851C45A11}"/>
              </a:ext>
            </a:extLst>
          </p:cNvPr>
          <p:cNvSpPr txBox="1"/>
          <p:nvPr/>
        </p:nvSpPr>
        <p:spPr>
          <a:xfrm>
            <a:off x="1423995" y="1540594"/>
            <a:ext cx="1760995" cy="584775"/>
          </a:xfrm>
          <a:prstGeom prst="rect">
            <a:avLst/>
          </a:prstGeom>
          <a:noFill/>
        </p:spPr>
        <p:txBody>
          <a:bodyPr wrap="none" rtlCol="0">
            <a:spAutoFit/>
          </a:bodyPr>
          <a:lstStyle/>
          <a:p>
            <a:r>
              <a:rPr lang="el-GR" sz="3200" dirty="0">
                <a:latin typeface="Calibri" panose="020F0502020204030204" pitchFamily="34" charset="0"/>
                <a:cs typeface="Calibri" panose="020F0502020204030204" pitchFamily="34" charset="0"/>
              </a:rPr>
              <a:t>Αιγύπτιοι</a:t>
            </a:r>
          </a:p>
        </p:txBody>
      </p:sp>
    </p:spTree>
    <p:extLst>
      <p:ext uri="{BB962C8B-B14F-4D97-AF65-F5344CB8AC3E}">
        <p14:creationId xmlns:p14="http://schemas.microsoft.com/office/powerpoint/2010/main" val="339986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76927" y="761999"/>
            <a:ext cx="8438147" cy="1303867"/>
          </a:xfrm>
        </p:spPr>
        <p:txBody>
          <a:bodyPr>
            <a:normAutofit/>
          </a:bodyPr>
          <a:lstStyle/>
          <a:p>
            <a:pPr algn="ctr"/>
            <a:r>
              <a:rPr lang="el-GR" sz="2400" dirty="0">
                <a:latin typeface="Calibri" panose="020F0502020204030204" pitchFamily="34" charset="0"/>
              </a:rPr>
              <a:t>β</a:t>
            </a:r>
            <a:r>
              <a:rPr lang="el-GR" sz="2400" cap="none" dirty="0">
                <a:latin typeface="Calibri" panose="020F0502020204030204" pitchFamily="34" charset="0"/>
              </a:rPr>
              <a:t>αβυλώνιοι</a:t>
            </a:r>
            <a:endParaRPr lang="el-GR" sz="2400" dirty="0"/>
          </a:p>
        </p:txBody>
      </p:sp>
      <p:sp>
        <p:nvSpPr>
          <p:cNvPr id="3" name="Θέση κειμένου 2"/>
          <p:cNvSpPr>
            <a:spLocks noGrp="1"/>
          </p:cNvSpPr>
          <p:nvPr>
            <p:ph type="body" idx="1"/>
          </p:nvPr>
        </p:nvSpPr>
        <p:spPr>
          <a:xfrm>
            <a:off x="685799" y="1870910"/>
            <a:ext cx="3456432" cy="766011"/>
          </a:xfrm>
        </p:spPr>
        <p:txBody>
          <a:bodyPr/>
          <a:lstStyle/>
          <a:p>
            <a:pPr algn="ctr"/>
            <a:r>
              <a:rPr lang="el-GR" sz="2000" dirty="0">
                <a:latin typeface="Calibri" panose="020F0502020204030204" pitchFamily="34" charset="0"/>
              </a:rPr>
              <a:t>Μονάδα μέτρησης επιφάνειας</a:t>
            </a:r>
          </a:p>
        </p:txBody>
      </p:sp>
      <p:sp>
        <p:nvSpPr>
          <p:cNvPr id="4" name="Θέση κειμένου 3"/>
          <p:cNvSpPr>
            <a:spLocks noGrp="1"/>
          </p:cNvSpPr>
          <p:nvPr>
            <p:ph type="body" sz="half" idx="15"/>
          </p:nvPr>
        </p:nvSpPr>
        <p:spPr>
          <a:xfrm>
            <a:off x="685799" y="2904565"/>
            <a:ext cx="3456432" cy="3314132"/>
          </a:xfrm>
        </p:spPr>
        <p:txBody>
          <a:bodyPr>
            <a:normAutofit/>
          </a:bodyPr>
          <a:lstStyle/>
          <a:p>
            <a:pPr algn="just"/>
            <a:r>
              <a:rPr lang="el-GR" dirty="0">
                <a:latin typeface="Calibri" panose="020F0502020204030204" pitchFamily="34" charset="0"/>
                <a:cs typeface="Calibri" panose="020F0502020204030204" pitchFamily="34" charset="0"/>
              </a:rPr>
              <a:t>Βασική μονάδα επιφανειών ήταν το sar, που ισούται με ένα τετραγωνικό gar και αντιστοιχεί σε επιφάνεια εμβαδού 40 m² περίπου. Άλλες μονάδες επιφανειών είναι το sur, το bur'u, το bur, και το iku. </a:t>
            </a:r>
          </a:p>
          <a:p>
            <a:pPr algn="just"/>
            <a:r>
              <a:rPr lang="el-GR" dirty="0">
                <a:latin typeface="Calibri" panose="020F0502020204030204" pitchFamily="34" charset="0"/>
                <a:cs typeface="Calibri" panose="020F0502020204030204" pitchFamily="34" charset="0"/>
              </a:rPr>
              <a:t>Οι σχέσεις μεταξύ των μονάδων αυτών είναι οι εξής:</a:t>
            </a:r>
          </a:p>
          <a:p>
            <a:pPr algn="just"/>
            <a:r>
              <a:rPr lang="fr-FR" dirty="0">
                <a:latin typeface="Calibri" panose="020F0502020204030204" pitchFamily="34" charset="0"/>
                <a:cs typeface="Calibri" panose="020F0502020204030204" pitchFamily="34" charset="0"/>
              </a:rPr>
              <a:t>1 sur = 6 bur'u = 60 bur =1080 iku =108000 sar</a:t>
            </a:r>
          </a:p>
          <a:p>
            <a:pPr algn="just"/>
            <a:r>
              <a:rPr lang="en-US" dirty="0">
                <a:latin typeface="Calibri" panose="020F0502020204030204" pitchFamily="34" charset="0"/>
                <a:cs typeface="Calibri" panose="020F0502020204030204" pitchFamily="34" charset="0"/>
              </a:rPr>
              <a:t>1 bur'u =10 bur =180 iku =18000 sar</a:t>
            </a:r>
          </a:p>
          <a:p>
            <a:pPr algn="just"/>
            <a:r>
              <a:rPr lang="nn-NO" dirty="0">
                <a:latin typeface="Calibri" panose="020F0502020204030204" pitchFamily="34" charset="0"/>
                <a:cs typeface="Calibri" panose="020F0502020204030204" pitchFamily="34" charset="0"/>
              </a:rPr>
              <a:t>1 bur =18 iku =1800 sar</a:t>
            </a:r>
          </a:p>
          <a:p>
            <a:pPr algn="just"/>
            <a:r>
              <a:rPr lang="en-US" dirty="0">
                <a:latin typeface="Calibri" panose="020F0502020204030204" pitchFamily="34" charset="0"/>
                <a:cs typeface="Calibri" panose="020F0502020204030204" pitchFamily="34" charset="0"/>
              </a:rPr>
              <a:t>1 iku =100 sar</a:t>
            </a:r>
            <a:endParaRPr lang="el-GR" dirty="0">
              <a:latin typeface="Calibri" panose="020F0502020204030204" pitchFamily="34" charset="0"/>
              <a:cs typeface="Calibri" panose="020F0502020204030204" pitchFamily="34" charset="0"/>
            </a:endParaRPr>
          </a:p>
        </p:txBody>
      </p:sp>
      <p:sp>
        <p:nvSpPr>
          <p:cNvPr id="5" name="Θέση κειμένου 4"/>
          <p:cNvSpPr>
            <a:spLocks noGrp="1"/>
          </p:cNvSpPr>
          <p:nvPr>
            <p:ph type="body" sz="quarter" idx="3"/>
          </p:nvPr>
        </p:nvSpPr>
        <p:spPr>
          <a:xfrm>
            <a:off x="4367829" y="2155658"/>
            <a:ext cx="3456432" cy="481263"/>
          </a:xfrm>
        </p:spPr>
        <p:txBody>
          <a:bodyPr/>
          <a:lstStyle/>
          <a:p>
            <a:pPr algn="ctr"/>
            <a:r>
              <a:rPr lang="el-GR" sz="2000" dirty="0">
                <a:latin typeface="Calibri" panose="020F0502020204030204" pitchFamily="34" charset="0"/>
              </a:rPr>
              <a:t>Μονάδα μέτρησης βάρους</a:t>
            </a:r>
          </a:p>
        </p:txBody>
      </p:sp>
      <p:sp>
        <p:nvSpPr>
          <p:cNvPr id="6" name="Θέση κειμένου 5"/>
          <p:cNvSpPr>
            <a:spLocks noGrp="1"/>
          </p:cNvSpPr>
          <p:nvPr>
            <p:ph type="body" sz="half" idx="16"/>
          </p:nvPr>
        </p:nvSpPr>
        <p:spPr>
          <a:xfrm>
            <a:off x="4367829" y="2904067"/>
            <a:ext cx="3456432" cy="3314618"/>
          </a:xfrm>
        </p:spPr>
        <p:txBody>
          <a:bodyPr>
            <a:normAutofit/>
          </a:bodyPr>
          <a:lstStyle/>
          <a:p>
            <a:pPr algn="just"/>
            <a:r>
              <a:rPr lang="el-GR" dirty="0">
                <a:latin typeface="Calibri" panose="020F0502020204030204" pitchFamily="34" charset="0"/>
              </a:rPr>
              <a:t>Βασική μονάδα βάρους ήταν το mana ή mina που αντιστοιχεί σε 500 γραμμάρια περίπου.</a:t>
            </a:r>
          </a:p>
          <a:p>
            <a:pPr algn="just"/>
            <a:r>
              <a:rPr lang="el-GR" dirty="0">
                <a:latin typeface="Calibri" panose="020F0502020204030204" pitchFamily="34" charset="0"/>
              </a:rPr>
              <a:t>Άλλες μονάδες βάρους είναι το se, το gin και το gu .Πολλοί συγγραφείς αναφέρουν το gu ως τάλαντο και το gin ως bashel ή πολλές φορές και shekel. </a:t>
            </a:r>
          </a:p>
          <a:p>
            <a:pPr algn="just"/>
            <a:r>
              <a:rPr lang="el-GR" dirty="0">
                <a:latin typeface="Calibri" panose="020F0502020204030204" pitchFamily="34" charset="0"/>
              </a:rPr>
              <a:t>Οι σχέσεις μεταξύ των μονάδων αυτών είναι οι εξής:</a:t>
            </a:r>
          </a:p>
          <a:p>
            <a:pPr algn="just"/>
            <a:r>
              <a:rPr lang="en-US" dirty="0">
                <a:latin typeface="Calibri" panose="020F0502020204030204" pitchFamily="34" charset="0"/>
              </a:rPr>
              <a:t>1 gu </a:t>
            </a:r>
            <a:r>
              <a:rPr lang="el-GR" dirty="0">
                <a:latin typeface="Calibri" panose="020F0502020204030204" pitchFamily="34" charset="0"/>
              </a:rPr>
              <a:t>ή τάλαντο =60 </a:t>
            </a:r>
            <a:r>
              <a:rPr lang="en-US" dirty="0">
                <a:latin typeface="Calibri" panose="020F0502020204030204" pitchFamily="34" charset="0"/>
              </a:rPr>
              <a:t>mana =3600 gin </a:t>
            </a:r>
            <a:r>
              <a:rPr lang="el-GR" dirty="0">
                <a:latin typeface="Calibri" panose="020F0502020204030204" pitchFamily="34" charset="0"/>
              </a:rPr>
              <a:t>ή </a:t>
            </a:r>
            <a:r>
              <a:rPr lang="en-US" dirty="0">
                <a:latin typeface="Calibri" panose="020F0502020204030204" pitchFamily="34" charset="0"/>
              </a:rPr>
              <a:t>bashel =64800 se</a:t>
            </a:r>
          </a:p>
          <a:p>
            <a:pPr algn="just"/>
            <a:r>
              <a:rPr lang="en-US" dirty="0">
                <a:latin typeface="Calibri" panose="020F0502020204030204" pitchFamily="34" charset="0"/>
              </a:rPr>
              <a:t>1 mana =60 gin ή bashel =10800 se </a:t>
            </a:r>
          </a:p>
          <a:p>
            <a:pPr algn="just"/>
            <a:r>
              <a:rPr lang="en-US" dirty="0">
                <a:latin typeface="Calibri" panose="020F0502020204030204" pitchFamily="34" charset="0"/>
              </a:rPr>
              <a:t>1 gin ή bashel =180 se</a:t>
            </a:r>
            <a:endParaRPr lang="el-GR" dirty="0">
              <a:latin typeface="Calibri" panose="020F0502020204030204" pitchFamily="34" charset="0"/>
            </a:endParaRPr>
          </a:p>
        </p:txBody>
      </p:sp>
      <p:sp>
        <p:nvSpPr>
          <p:cNvPr id="7" name="Θέση κειμένου 6"/>
          <p:cNvSpPr>
            <a:spLocks noGrp="1"/>
          </p:cNvSpPr>
          <p:nvPr>
            <p:ph type="body" sz="quarter" idx="13"/>
          </p:nvPr>
        </p:nvSpPr>
        <p:spPr>
          <a:xfrm>
            <a:off x="8051801" y="2027766"/>
            <a:ext cx="3456432" cy="617621"/>
          </a:xfrm>
        </p:spPr>
        <p:txBody>
          <a:bodyPr/>
          <a:lstStyle/>
          <a:p>
            <a:pPr algn="ctr"/>
            <a:r>
              <a:rPr lang="el-GR" sz="2000" dirty="0">
                <a:latin typeface="Calibri" panose="020F0502020204030204" pitchFamily="34" charset="0"/>
              </a:rPr>
              <a:t>Μονάδες μήκους</a:t>
            </a:r>
          </a:p>
        </p:txBody>
      </p:sp>
      <p:sp>
        <p:nvSpPr>
          <p:cNvPr id="8" name="Θέση κειμένου 7"/>
          <p:cNvSpPr>
            <a:spLocks noGrp="1"/>
          </p:cNvSpPr>
          <p:nvPr>
            <p:ph type="body" sz="half" idx="17"/>
          </p:nvPr>
        </p:nvSpPr>
        <p:spPr>
          <a:xfrm>
            <a:off x="8051801" y="2904564"/>
            <a:ext cx="3456432" cy="3512277"/>
          </a:xfrm>
        </p:spPr>
        <p:txBody>
          <a:bodyPr>
            <a:noAutofit/>
          </a:bodyPr>
          <a:lstStyle/>
          <a:p>
            <a:pPr algn="just"/>
            <a:r>
              <a:rPr lang="el-GR" sz="1100" dirty="0">
                <a:latin typeface="Calibri" panose="020F0502020204030204" pitchFamily="34" charset="0"/>
              </a:rPr>
              <a:t>Βασική μονάδα μήκους ήταν το su-si, το οποίο αντιστοιχεί σε 1/3 εκατοστά του μέτρου. Η αμέσως μεγαλύτερη μονάδα ήταν το kus που αντιστοιχεί σε μήκος 1 cubit ή 20,6 ίντσες ή 52 cm περίπου. Το 1 kus έχει 30 su-si. Άλλες μονάδες μήκους ήταν το gi, το gar, το ese και το danna. Οι σχέσεις των μονάδων αυτών ήταν: </a:t>
            </a:r>
          </a:p>
          <a:p>
            <a:pPr algn="just"/>
            <a:r>
              <a:rPr lang="es-ES" sz="1100" dirty="0">
                <a:latin typeface="Calibri" panose="020F0502020204030204" pitchFamily="34" charset="0"/>
              </a:rPr>
              <a:t>1 danna =180 ese =1800 gar =3600 gi =21600 kus =648000 su-si</a:t>
            </a:r>
          </a:p>
          <a:p>
            <a:pPr algn="just"/>
            <a:r>
              <a:rPr lang="es-ES" sz="1100" dirty="0">
                <a:latin typeface="Calibri" panose="020F0502020204030204" pitchFamily="34" charset="0"/>
              </a:rPr>
              <a:t>1 ese =10 gar =20 gi =120 kus =3600 su-si</a:t>
            </a:r>
          </a:p>
          <a:p>
            <a:pPr algn="just"/>
            <a:r>
              <a:rPr lang="es-ES" sz="1100" dirty="0">
                <a:latin typeface="Calibri" panose="020F0502020204030204" pitchFamily="34" charset="0"/>
              </a:rPr>
              <a:t>1 gar =2 gi =12 kus =360 su-si</a:t>
            </a:r>
          </a:p>
          <a:p>
            <a:pPr algn="just"/>
            <a:r>
              <a:rPr lang="es-ES" sz="1100" dirty="0">
                <a:latin typeface="Calibri" panose="020F0502020204030204" pitchFamily="34" charset="0"/>
              </a:rPr>
              <a:t>1 gi =6 kus =180 su-si</a:t>
            </a:r>
          </a:p>
          <a:p>
            <a:pPr algn="just"/>
            <a:r>
              <a:rPr lang="en-US" sz="1100" dirty="0">
                <a:latin typeface="Calibri" panose="020F0502020204030204" pitchFamily="34" charset="0"/>
              </a:rPr>
              <a:t>1 kus =30 su-si</a:t>
            </a:r>
            <a:endParaRPr lang="el-GR" sz="1100" dirty="0">
              <a:latin typeface="Calibri" panose="020F0502020204030204" pitchFamily="34" charset="0"/>
            </a:endParaRPr>
          </a:p>
          <a:p>
            <a:pPr algn="just"/>
            <a:r>
              <a:rPr lang="el-GR" sz="1100" dirty="0">
                <a:latin typeface="Calibri" panose="020F0502020204030204" pitchFamily="34" charset="0"/>
              </a:rPr>
              <a:t>Ο πήχης ήταν ίσος με 0,496 μέτρα, δηλαδή  η απόσταση από τον αγκώνα μέχρι το άκρο του μικρού δακτύλου, ο δάκτυλος ήταν το 1/30 του πήχη, ο πόδας τα 2/3 του πήχη ή 20 δάκτυλοι, δηλαδή ίσος με το μήκος πέλματος ενήλικου άνδρα.</a:t>
            </a:r>
            <a:br>
              <a:rPr lang="el-GR" sz="1100" dirty="0">
                <a:latin typeface="Calibri" panose="020F0502020204030204" pitchFamily="34" charset="0"/>
              </a:rPr>
            </a:br>
            <a:br>
              <a:rPr lang="el-GR" sz="1100" dirty="0">
                <a:latin typeface="Calibri" panose="020F0502020204030204" pitchFamily="34" charset="0"/>
              </a:rPr>
            </a:br>
            <a:endParaRPr lang="el-GR" sz="1100" dirty="0">
              <a:latin typeface="Calibri" panose="020F0502020204030204" pitchFamily="34" charset="0"/>
            </a:endParaRPr>
          </a:p>
        </p:txBody>
      </p:sp>
    </p:spTree>
    <p:extLst>
      <p:ext uri="{BB962C8B-B14F-4D97-AF65-F5344CB8AC3E}">
        <p14:creationId xmlns:p14="http://schemas.microsoft.com/office/powerpoint/2010/main" val="419391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02213A-C0B1-49B1-8E82-92D76AF941D1}"/>
              </a:ext>
            </a:extLst>
          </p:cNvPr>
          <p:cNvSpPr>
            <a:spLocks noGrp="1"/>
          </p:cNvSpPr>
          <p:nvPr>
            <p:ph type="title"/>
          </p:nvPr>
        </p:nvSpPr>
        <p:spPr>
          <a:xfrm>
            <a:off x="374904" y="419359"/>
            <a:ext cx="11131295" cy="1549101"/>
          </a:xfrm>
        </p:spPr>
        <p:txBody>
          <a:bodyPr>
            <a:normAutofit/>
          </a:bodyPr>
          <a:lstStyle/>
          <a:p>
            <a:pPr algn="ctr"/>
            <a:r>
              <a:rPr lang="el-GR" sz="2400" dirty="0">
                <a:latin typeface="Calibri" panose="020F0502020204030204" pitchFamily="34" charset="0"/>
              </a:rPr>
              <a:t>Α</a:t>
            </a:r>
            <a:r>
              <a:rPr lang="el-GR" sz="2400" cap="none" dirty="0">
                <a:latin typeface="Calibri" panose="020F0502020204030204" pitchFamily="34" charset="0"/>
              </a:rPr>
              <a:t>μερικάνοι</a:t>
            </a:r>
          </a:p>
        </p:txBody>
      </p:sp>
      <p:sp>
        <p:nvSpPr>
          <p:cNvPr id="3" name="Θέση κειμένου 2">
            <a:extLst>
              <a:ext uri="{FF2B5EF4-FFF2-40B4-BE49-F238E27FC236}">
                <a16:creationId xmlns:a16="http://schemas.microsoft.com/office/drawing/2014/main" id="{82D59D5C-3D38-4E13-A3B3-C3B8D7837C65}"/>
              </a:ext>
            </a:extLst>
          </p:cNvPr>
          <p:cNvSpPr>
            <a:spLocks noGrp="1"/>
          </p:cNvSpPr>
          <p:nvPr>
            <p:ph type="body" idx="1"/>
          </p:nvPr>
        </p:nvSpPr>
        <p:spPr>
          <a:xfrm>
            <a:off x="1341747" y="1700216"/>
            <a:ext cx="3456432" cy="536488"/>
          </a:xfrm>
        </p:spPr>
        <p:txBody>
          <a:bodyPr/>
          <a:lstStyle/>
          <a:p>
            <a:pPr algn="ctr"/>
            <a:r>
              <a:rPr lang="el-GR" sz="2000" dirty="0">
                <a:latin typeface="Calibri" panose="020F0502020204030204" pitchFamily="34" charset="0"/>
                <a:cs typeface="Calibri" panose="020F0502020204030204" pitchFamily="34" charset="0"/>
              </a:rPr>
              <a:t>Μονάδα μέτρησης μήκους</a:t>
            </a:r>
          </a:p>
        </p:txBody>
      </p:sp>
      <p:sp>
        <p:nvSpPr>
          <p:cNvPr id="4" name="Θέση κειμένου 3">
            <a:extLst>
              <a:ext uri="{FF2B5EF4-FFF2-40B4-BE49-F238E27FC236}">
                <a16:creationId xmlns:a16="http://schemas.microsoft.com/office/drawing/2014/main" id="{DEDEF617-F1A4-4A36-9212-39956C84EB50}"/>
              </a:ext>
            </a:extLst>
          </p:cNvPr>
          <p:cNvSpPr>
            <a:spLocks noGrp="1"/>
          </p:cNvSpPr>
          <p:nvPr>
            <p:ph type="body" sz="half" idx="15"/>
          </p:nvPr>
        </p:nvSpPr>
        <p:spPr>
          <a:xfrm>
            <a:off x="685799" y="2709536"/>
            <a:ext cx="4768328" cy="3938690"/>
          </a:xfrm>
        </p:spPr>
        <p:txBody>
          <a:bodyPr>
            <a:normAutofit/>
          </a:bodyPr>
          <a:lstStyle/>
          <a:p>
            <a:pPr algn="just"/>
            <a:r>
              <a:rPr lang="el-GR" sz="1600" dirty="0">
                <a:latin typeface="Calibri" panose="020F0502020204030204" pitchFamily="34" charset="0"/>
              </a:rPr>
              <a:t>Στην Αμερική  το σύστημα μέτρησης είναι δωδεκαδικό και η βασική μονάδα μήκους είναι η υάρδα ή γιάρδα (yd). Μια γιάρδα ήταν το μήκος από τη μύτη του βασιλιά μέχρι το τέλος του αντίχειρά του. Αφού ο βασιλιάς δεν μπορούσε να παραβρίσκεται σε κάθε μέτρηση, οι άνθρωποι χρησιμοποιούσαν το δικό τους χέρι τεντωμένο για να μετράνε τα μήκη σε γιάρδες. Σήμερα η 1 γιάρδα διαιρείται σε 3 πόδια, και το 1 πόδι σε 12 ίντσες. </a:t>
            </a:r>
          </a:p>
          <a:p>
            <a:pPr algn="just"/>
            <a:r>
              <a:rPr lang="el-GR" sz="1600" dirty="0">
                <a:latin typeface="Calibri" panose="020F0502020204030204" pitchFamily="34" charset="0"/>
              </a:rPr>
              <a:t>Οι σχέσεις των μονάδων αυτών μεταξύ τους αλλά και με το μέτρο είναι:</a:t>
            </a:r>
          </a:p>
          <a:p>
            <a:pPr algn="just"/>
            <a:r>
              <a:rPr lang="en-US" sz="1600" dirty="0">
                <a:latin typeface="Calibri" panose="020F0502020204030204" pitchFamily="34" charset="0"/>
              </a:rPr>
              <a:t>1yd =3ft =36in, 1yd =0,9144m =91,44cm</a:t>
            </a:r>
          </a:p>
          <a:p>
            <a:pPr algn="just"/>
            <a:r>
              <a:rPr lang="de-DE" sz="1600" dirty="0">
                <a:latin typeface="Calibri" panose="020F0502020204030204" pitchFamily="34" charset="0"/>
              </a:rPr>
              <a:t>1ft =12in, 1ft =0,3048m =30,48cm</a:t>
            </a:r>
          </a:p>
          <a:p>
            <a:pPr algn="just"/>
            <a:r>
              <a:rPr lang="en-US" sz="1600" dirty="0">
                <a:latin typeface="Calibri" panose="020F0502020204030204" pitchFamily="34" charset="0"/>
              </a:rPr>
              <a:t>1in =0,0254m =2,54cm</a:t>
            </a:r>
            <a:endParaRPr lang="el-GR" sz="1600" dirty="0">
              <a:latin typeface="Calibri" panose="020F0502020204030204" pitchFamily="34" charset="0"/>
              <a:cs typeface="Calibri" panose="020F0502020204030204" pitchFamily="34" charset="0"/>
            </a:endParaRPr>
          </a:p>
        </p:txBody>
      </p:sp>
      <p:sp>
        <p:nvSpPr>
          <p:cNvPr id="5" name="Θέση κειμένου 4">
            <a:extLst>
              <a:ext uri="{FF2B5EF4-FFF2-40B4-BE49-F238E27FC236}">
                <a16:creationId xmlns:a16="http://schemas.microsoft.com/office/drawing/2014/main" id="{F806D98C-8264-45B9-9AFE-703D5125902A}"/>
              </a:ext>
            </a:extLst>
          </p:cNvPr>
          <p:cNvSpPr>
            <a:spLocks noGrp="1"/>
          </p:cNvSpPr>
          <p:nvPr>
            <p:ph type="body" sz="quarter" idx="3"/>
          </p:nvPr>
        </p:nvSpPr>
        <p:spPr>
          <a:xfrm>
            <a:off x="7367987" y="1410296"/>
            <a:ext cx="4041648" cy="826408"/>
          </a:xfrm>
        </p:spPr>
        <p:txBody>
          <a:bodyPr>
            <a:noAutofit/>
          </a:bodyPr>
          <a:lstStyle/>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endParaRPr lang="el-GR" sz="2000" dirty="0">
              <a:latin typeface="Calibri" panose="020F0502020204030204" pitchFamily="34" charset="0"/>
              <a:cs typeface="Calibri" panose="020F0502020204030204" pitchFamily="34" charset="0"/>
            </a:endParaRPr>
          </a:p>
          <a:p>
            <a:pPr algn="ctr"/>
            <a:r>
              <a:rPr lang="el-GR" sz="2000" dirty="0">
                <a:latin typeface="Calibri" panose="020F0502020204030204" pitchFamily="34" charset="0"/>
                <a:cs typeface="Calibri" panose="020F0502020204030204" pitchFamily="34" charset="0"/>
              </a:rPr>
              <a:t>Μέτρηση αποστάσεων</a:t>
            </a:r>
          </a:p>
        </p:txBody>
      </p:sp>
      <p:sp>
        <p:nvSpPr>
          <p:cNvPr id="6" name="Θέση κειμένου 5">
            <a:extLst>
              <a:ext uri="{FF2B5EF4-FFF2-40B4-BE49-F238E27FC236}">
                <a16:creationId xmlns:a16="http://schemas.microsoft.com/office/drawing/2014/main" id="{60458558-D175-4A02-B0E0-9923E904F47B}"/>
              </a:ext>
            </a:extLst>
          </p:cNvPr>
          <p:cNvSpPr>
            <a:spLocks noGrp="1"/>
          </p:cNvSpPr>
          <p:nvPr>
            <p:ph type="body" sz="half" idx="16"/>
          </p:nvPr>
        </p:nvSpPr>
        <p:spPr>
          <a:xfrm>
            <a:off x="7271423" y="2807250"/>
            <a:ext cx="4234776" cy="3743262"/>
          </a:xfrm>
        </p:spPr>
        <p:txBody>
          <a:bodyPr>
            <a:normAutofit/>
          </a:bodyPr>
          <a:lstStyle/>
          <a:p>
            <a:pPr algn="just"/>
            <a:r>
              <a:rPr lang="el-GR" sz="1600" dirty="0">
                <a:latin typeface="Calibri" panose="020F0502020204030204" pitchFamily="34" charset="0"/>
              </a:rPr>
              <a:t>Για την μέτρηση μεγάλων αποστάσεων χρησιμοποιούν το μίλι. Παλιά ένα μίλι ήταν ίσο με 1000 βήματα (1 βήμα=0,75 μέτρα) ενός Ρωμαίου στρατιώτη. </a:t>
            </a:r>
          </a:p>
          <a:p>
            <a:pPr algn="just"/>
            <a:r>
              <a:rPr lang="el-GR" sz="1600" dirty="0">
                <a:latin typeface="Calibri" panose="020F0502020204030204" pitchFamily="34" charset="0"/>
              </a:rPr>
              <a:t>Σήμερα είναι 1 μίλι=1609m =1,609km. </a:t>
            </a:r>
          </a:p>
          <a:p>
            <a:pPr algn="just"/>
            <a:r>
              <a:rPr lang="el-GR" sz="1600" dirty="0">
                <a:latin typeface="Calibri" panose="020F0502020204030204" pitchFamily="34" charset="0"/>
              </a:rPr>
              <a:t>Στη ναυτιλία χρησιμοποιούν για μονάδα μήκους το ναυτικό μίλι, που είναι 1 ναυτικό μίλι=1852m και τη ναυτική λεύγα, που είναι 1 ναυτική λεύγα= 2,999 ναυτικά μίλια και την οργιά για μέτρηση ειδικά του βάθους του νερού, ίση με 1,829μ. Οι ναυτικές ορολογίες είναι:</a:t>
            </a:r>
          </a:p>
          <a:p>
            <a:pPr algn="just"/>
            <a:r>
              <a:rPr lang="el-GR" sz="1600" dirty="0">
                <a:latin typeface="Calibri" panose="020F0502020204030204" pitchFamily="34" charset="0"/>
              </a:rPr>
              <a:t>1 γουμενιά =120 οργιές ή 200 περίπου μέτρα</a:t>
            </a:r>
          </a:p>
          <a:p>
            <a:pPr algn="just"/>
            <a:r>
              <a:rPr lang="el-GR" sz="1600" dirty="0">
                <a:latin typeface="Calibri" panose="020F0502020204030204" pitchFamily="34" charset="0"/>
              </a:rPr>
              <a:t>1 κλειδί= αλυσίδα 15 οργιών.</a:t>
            </a:r>
          </a:p>
        </p:txBody>
      </p:sp>
    </p:spTree>
    <p:extLst>
      <p:ext uri="{BB962C8B-B14F-4D97-AF65-F5344CB8AC3E}">
        <p14:creationId xmlns:p14="http://schemas.microsoft.com/office/powerpoint/2010/main" val="374858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29064" y="762000"/>
            <a:ext cx="8333873" cy="1295400"/>
          </a:xfrm>
        </p:spPr>
        <p:txBody>
          <a:bodyPr>
            <a:normAutofit/>
          </a:bodyPr>
          <a:lstStyle/>
          <a:p>
            <a:pPr algn="ctr"/>
            <a:r>
              <a:rPr lang="el-GR" sz="2400" dirty="0">
                <a:latin typeface="Calibri" panose="020F0502020204030204" pitchFamily="34" charset="0"/>
              </a:rPr>
              <a:t>ε</a:t>
            </a:r>
            <a:r>
              <a:rPr lang="el-GR" sz="2400" cap="none" dirty="0">
                <a:latin typeface="Calibri" panose="020F0502020204030204" pitchFamily="34" charset="0"/>
              </a:rPr>
              <a:t>υρωπαίοι</a:t>
            </a:r>
          </a:p>
        </p:txBody>
      </p:sp>
      <p:sp>
        <p:nvSpPr>
          <p:cNvPr id="3" name="Θέση κειμένου 2"/>
          <p:cNvSpPr>
            <a:spLocks noGrp="1"/>
          </p:cNvSpPr>
          <p:nvPr>
            <p:ph type="body" idx="1"/>
          </p:nvPr>
        </p:nvSpPr>
        <p:spPr>
          <a:xfrm>
            <a:off x="810836" y="2057400"/>
            <a:ext cx="5079991" cy="823912"/>
          </a:xfrm>
        </p:spPr>
        <p:txBody>
          <a:bodyPr>
            <a:normAutofit/>
          </a:bodyPr>
          <a:lstStyle/>
          <a:p>
            <a:pPr algn="ctr"/>
            <a:r>
              <a:rPr lang="el-GR" sz="2000" dirty="0">
                <a:latin typeface="Calibri" panose="020F0502020204030204" pitchFamily="34" charset="0"/>
              </a:rPr>
              <a:t>Μονάδα μέτρησης μάζας</a:t>
            </a:r>
          </a:p>
        </p:txBody>
      </p:sp>
      <p:sp>
        <p:nvSpPr>
          <p:cNvPr id="4" name="Θέση περιεχομένου 3"/>
          <p:cNvSpPr>
            <a:spLocks noGrp="1"/>
          </p:cNvSpPr>
          <p:nvPr>
            <p:ph sz="half" idx="2"/>
          </p:nvPr>
        </p:nvSpPr>
        <p:spPr>
          <a:xfrm>
            <a:off x="694944" y="3006264"/>
            <a:ext cx="5311775" cy="3086019"/>
          </a:xfrm>
        </p:spPr>
        <p:txBody>
          <a:bodyPr>
            <a:normAutofit fontScale="85000" lnSpcReduction="20000"/>
          </a:bodyPr>
          <a:lstStyle/>
          <a:p>
            <a:pPr marL="0" indent="0" algn="just">
              <a:buNone/>
            </a:pPr>
            <a:endParaRPr lang="el-GR" b="1" dirty="0">
              <a:latin typeface="Calibri" panose="020F0502020204030204" pitchFamily="34" charset="0"/>
            </a:endParaRPr>
          </a:p>
          <a:p>
            <a:pPr marL="0" indent="0" algn="just">
              <a:buNone/>
            </a:pPr>
            <a:r>
              <a:rPr lang="el-GR" dirty="0">
                <a:latin typeface="Calibri" panose="020F0502020204030204" pitchFamily="34" charset="0"/>
              </a:rPr>
              <a:t>Η ουγγιά ή ουγκιά, γνωστή διεθνώς με τον συμβολισμό  Oz, είναι μονάδα μέτρησης μάζας. Χρησιμοποιείται κυρίως στο Ηνωμένο Βασίλειο ως μονάδα βάρους για τα κοινά εμπορεύματα και ισοδυναμεί με το 1/16 της ρωμαϊκής λίτρας ή λίμπρας. Γενικά είναι υποδιαίρεση της λίμπρας, αλλά το βάρος της διαφέρει από χώρα σε χώρα. Στις αγγλοσαξονικές χώρες χρησιμοποιείται ευρέως ως μονάδα βάρους πολύτιμων μετάλλων και σ‘ αυτή την περίπτωση ισοδυναμεί με το 1/12 της λίμπρας. Η ισοδυναμία σε γραμμάρια είναι:</a:t>
            </a:r>
          </a:p>
          <a:p>
            <a:pPr marL="0" indent="0" algn="just">
              <a:buNone/>
            </a:pPr>
            <a:r>
              <a:rPr lang="el-GR" dirty="0">
                <a:latin typeface="Calibri" panose="020F0502020204030204" pitchFamily="34" charset="0"/>
              </a:rPr>
              <a:t>1 ουγγιά = 31,1034768 γραμμάρια.</a:t>
            </a:r>
          </a:p>
        </p:txBody>
      </p:sp>
      <p:sp>
        <p:nvSpPr>
          <p:cNvPr id="5" name="Θέση κειμένου 4"/>
          <p:cNvSpPr>
            <a:spLocks noGrp="1"/>
          </p:cNvSpPr>
          <p:nvPr>
            <p:ph type="body" sz="quarter" idx="3"/>
          </p:nvPr>
        </p:nvSpPr>
        <p:spPr>
          <a:xfrm>
            <a:off x="6409944" y="2057400"/>
            <a:ext cx="5105400" cy="823912"/>
          </a:xfrm>
        </p:spPr>
        <p:txBody>
          <a:bodyPr>
            <a:normAutofit/>
          </a:bodyPr>
          <a:lstStyle/>
          <a:p>
            <a:pPr algn="ctr"/>
            <a:r>
              <a:rPr lang="el-GR" sz="1800" dirty="0">
                <a:latin typeface="Calibri" panose="020F0502020204030204" pitchFamily="34" charset="0"/>
              </a:rPr>
              <a:t>Ουγγιά Χρυσού</a:t>
            </a:r>
          </a:p>
        </p:txBody>
      </p:sp>
      <p:pic>
        <p:nvPicPr>
          <p:cNvPr id="7" name="Θέση περιεχομένου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907278" y="3005736"/>
            <a:ext cx="4110733" cy="3086100"/>
          </a:xfrm>
        </p:spPr>
      </p:pic>
    </p:spTree>
    <p:extLst>
      <p:ext uri="{BB962C8B-B14F-4D97-AF65-F5344CB8AC3E}">
        <p14:creationId xmlns:p14="http://schemas.microsoft.com/office/powerpoint/2010/main" val="2547622650"/>
      </p:ext>
    </p:extLst>
  </p:cSld>
  <p:clrMapOvr>
    <a:masterClrMapping/>
  </p:clrMapOvr>
</p:sld>
</file>

<file path=ppt/theme/theme1.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ΙΧΝΟΣ ΑΤΜΟΥ">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491</TotalTime>
  <Words>2360</Words>
  <Application>Microsoft Office PowerPoint</Application>
  <PresentationFormat>Ευρεία οθόνη</PresentationFormat>
  <Paragraphs>153</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Calibri</vt:lpstr>
      <vt:lpstr>Century Gothic</vt:lpstr>
      <vt:lpstr>ΙΧΝΟΣ ΑΤΜΟΥ</vt:lpstr>
      <vt:lpstr>Μονάδες μέτρησης και η ιστορία τους</vt:lpstr>
      <vt:lpstr>Μετρολογία</vt:lpstr>
      <vt:lpstr>Διάφορα εργαλεία μέτρησης</vt:lpstr>
      <vt:lpstr>Ιστορία των μετρήσεων</vt:lpstr>
      <vt:lpstr>Παρουσίαση του PowerPoint</vt:lpstr>
      <vt:lpstr>Παρουσίαση του PowerPoint</vt:lpstr>
      <vt:lpstr>βαβυλώνιοι</vt:lpstr>
      <vt:lpstr>Αμερικάνοι</vt:lpstr>
      <vt:lpstr>ευρωπαίοι</vt:lpstr>
      <vt:lpstr>Νεοέλληνες </vt:lpstr>
      <vt:lpstr>Διεθνές γραφείο μέτρων και σταθμών</vt:lpstr>
      <vt:lpstr>σας 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μαθηματικά και η εξέλιξή τους</dc:title>
  <dc:creator>TASOS</dc:creator>
  <cp:lastModifiedBy>TASOS</cp:lastModifiedBy>
  <cp:revision>99</cp:revision>
  <dcterms:created xsi:type="dcterms:W3CDTF">2023-01-31T14:02:39Z</dcterms:created>
  <dcterms:modified xsi:type="dcterms:W3CDTF">2023-02-05T10:40:33Z</dcterms:modified>
</cp:coreProperties>
</file>