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8B0A7-DA03-4A80-BFBF-194B598D3C73}" type="datetimeFigureOut">
              <a:rPr lang="el-GR" smtClean="0"/>
              <a:pPr/>
              <a:t>16/12/2024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FD1E1-964C-4BFB-9F49-F8040763F83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ΤΑ ΕΘΙΜΑ ΤΩΝ ΧΡΙΣΤΟΥΓΕΝΝΩΝ ΣΤΗΝ ΕΛΛΑΔΑ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Εργασία της μαθήτριας </a:t>
            </a:r>
            <a:r>
              <a:rPr lang="el-GR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Νίκη </a:t>
            </a:r>
            <a:r>
              <a:rPr lang="el-GR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Αντερριώτη</a:t>
            </a:r>
            <a:endParaRPr lang="el-GR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428728" y="1428736"/>
            <a:ext cx="5286412" cy="264320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Στην Ελλάδα υπάρχουν πολλά έθιμα τα οποία </a:t>
            </a:r>
            <a:r>
              <a:rPr lang="el-GR" sz="2400" dirty="0" err="1" smtClean="0">
                <a:solidFill>
                  <a:schemeClr val="bg1"/>
                </a:solidFill>
              </a:rPr>
              <a:t>τιρούνται</a:t>
            </a:r>
            <a:r>
              <a:rPr lang="el-GR" sz="2400" dirty="0" smtClean="0">
                <a:solidFill>
                  <a:schemeClr val="bg1"/>
                </a:solidFill>
              </a:rPr>
              <a:t> μέχρι και σήμερα. Κάποια από αυτά είναι τα παρακάτω 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200" dirty="0" smtClean="0"/>
              <a:t>Η </a:t>
            </a:r>
            <a:r>
              <a:rPr lang="el-GR" sz="3200" dirty="0" err="1" smtClean="0"/>
              <a:t>γουρνοχαρά</a:t>
            </a:r>
            <a:r>
              <a:rPr lang="el-GR" sz="3200" dirty="0" smtClean="0"/>
              <a:t> </a:t>
            </a:r>
            <a:endParaRPr lang="el-GR" sz="3200" dirty="0"/>
          </a:p>
        </p:txBody>
      </p:sp>
      <p:pic>
        <p:nvPicPr>
          <p:cNvPr id="5" name="4 - Θέση περιεχομένου" descr="unnam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4744" y="285728"/>
            <a:ext cx="5094317" cy="578647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l-GR" sz="2400" dirty="0"/>
              <a:t>Η «</a:t>
            </a:r>
            <a:r>
              <a:rPr lang="el-GR" sz="2400" dirty="0" err="1"/>
              <a:t>Γουρνοχαρά</a:t>
            </a:r>
            <a:r>
              <a:rPr lang="el-GR" sz="2400" dirty="0"/>
              <a:t>» ή «</a:t>
            </a:r>
            <a:r>
              <a:rPr lang="el-GR" sz="2400" dirty="0" err="1"/>
              <a:t>Γουρουνοχαρά</a:t>
            </a:r>
            <a:r>
              <a:rPr lang="el-GR" sz="2400" dirty="0"/>
              <a:t>» ήταν παλαιότερα τ</a:t>
            </a:r>
            <a:r>
              <a:rPr lang="el-GR" sz="2300" dirty="0"/>
              <a:t>ο</a:t>
            </a:r>
            <a:r>
              <a:rPr lang="el-GR" sz="2400" dirty="0"/>
              <a:t> μεγάλο γεγονός των </a:t>
            </a:r>
            <a:r>
              <a:rPr lang="el-GR" sz="2400" dirty="0" err="1" smtClean="0"/>
              <a:t>Χριστουγέννωνν</a:t>
            </a:r>
            <a:r>
              <a:rPr lang="el-GR" sz="2400" dirty="0"/>
              <a:t>, καθώς την παραμονή ή την επομένη της μεγάλης γιορτής της Χριστιανοσύνης σφάζονταν τα γουρούνια, τα οποία οι χωρικοί είχαν εκθρέψει επιμελώς για ένα χρόνο. Στη σχετική διαδικασία συμμετείχε όλη η οικογένεια. Το σφάξιμο και το τεμάχισμα ήταν δουλειά των αρσενικών, ενώ στο βράσιμο συμμετείχαν τα θηλυκά μέλη της οικογένειας, που τραγουδούσαν πανηγυριώτικα τραγούδια ή τα </a:t>
            </a:r>
            <a:r>
              <a:rPr lang="el-GR" sz="2400" dirty="0" smtClean="0"/>
              <a:t>κάλαντα , </a:t>
            </a:r>
            <a:r>
              <a:rPr lang="el-GR" sz="2400" dirty="0"/>
              <a:t>αν το σφάξιμο συνέβαινε την παραμονή των Χριστουγέννων.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l-GR" sz="3200" dirty="0" smtClean="0"/>
              <a:t>Τα κάλαντα </a:t>
            </a:r>
            <a:endParaRPr lang="el-GR" sz="32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1600" dirty="0"/>
              <a:t>Τα </a:t>
            </a:r>
            <a:r>
              <a:rPr lang="el-GR" sz="1600" b="1" dirty="0"/>
              <a:t>Κάλαντα</a:t>
            </a:r>
            <a:r>
              <a:rPr lang="el-GR" sz="1600" dirty="0"/>
              <a:t> αποτελούν δημοτικά </a:t>
            </a:r>
            <a:r>
              <a:rPr lang="el-GR" sz="1600" dirty="0" err="1"/>
              <a:t>ευχητικά</a:t>
            </a:r>
            <a:r>
              <a:rPr lang="el-GR" sz="1600" dirty="0"/>
              <a:t> και εγκωμιαστικά τραγούδια που </a:t>
            </a:r>
            <a:r>
              <a:rPr lang="el-GR" sz="1600" dirty="0" err="1"/>
              <a:t>ψάλλονται</a:t>
            </a:r>
            <a:r>
              <a:rPr lang="el-GR" sz="1600" dirty="0"/>
              <a:t> εθιμικά </a:t>
            </a:r>
            <a:r>
              <a:rPr lang="el-GR" sz="1600" dirty="0" err="1"/>
              <a:t>κατ΄</a:t>
            </a:r>
            <a:r>
              <a:rPr lang="el-GR" sz="1600" dirty="0"/>
              <a:t> έτος κυρίως την παραμονή μεγάλων θρησκευτικών εορτών όπως των </a:t>
            </a:r>
            <a:r>
              <a:rPr lang="el-GR" sz="1600" dirty="0" smtClean="0"/>
              <a:t>Χριστουγέννων. </a:t>
            </a:r>
            <a:r>
              <a:rPr lang="el-GR" sz="1600" dirty="0"/>
              <a:t>   Κύρια παραδοσιακά μουσικά όργανα που συνοδεύουν τα κάλαντα είναι το τρίγωνο, το λαούτο, το νταούλι η τσαμπούνα, η φλογέρα κ.ά.</a:t>
            </a:r>
          </a:p>
        </p:txBody>
      </p:sp>
      <p:pic>
        <p:nvPicPr>
          <p:cNvPr id="9" name="8 - Θέση περιεχομένου" descr="αρχείο λήψη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3306" y="214290"/>
            <a:ext cx="5357849" cy="578647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dirty="0"/>
              <a:t>Τα </a:t>
            </a:r>
            <a:r>
              <a:rPr lang="el-GR" b="1" dirty="0" smtClean="0"/>
              <a:t>Χριστούγεννα </a:t>
            </a:r>
            <a:r>
              <a:rPr lang="el-GR" dirty="0" smtClean="0"/>
              <a:t>είναι </a:t>
            </a:r>
            <a:r>
              <a:rPr lang="el-GR" dirty="0"/>
              <a:t>η </a:t>
            </a:r>
            <a:r>
              <a:rPr lang="el-GR" dirty="0" smtClean="0"/>
              <a:t>ετήσια χριστιανική</a:t>
            </a:r>
            <a:r>
              <a:rPr lang="el-GR" dirty="0"/>
              <a:t> εορτή της γέννησης του </a:t>
            </a:r>
            <a:r>
              <a:rPr lang="el-GR" dirty="0" smtClean="0"/>
              <a:t>Χριστού</a:t>
            </a:r>
            <a:r>
              <a:rPr lang="el-GR" dirty="0"/>
              <a:t> και κατ' επέκταση το σύνολο των εορτών από εκείνη την ημέρα, τις 25 Δεκεμβρίου, μέχρι τα </a:t>
            </a:r>
            <a:r>
              <a:rPr lang="el-GR" dirty="0" smtClean="0"/>
              <a:t>Θεοφάνια.</a:t>
            </a:r>
            <a:endParaRPr lang="el-GR" dirty="0"/>
          </a:p>
        </p:txBody>
      </p:sp>
      <p:pic>
        <p:nvPicPr>
          <p:cNvPr id="5" name="4 - Θέση περιεχομένου" descr="Nativit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643050"/>
            <a:ext cx="3286132" cy="435771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</Words>
  <Application>Microsoft Office PowerPoint</Application>
  <PresentationFormat>Προβολή στην οθόνη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ΤΑ ΕΘΙΜΑ ΤΩΝ ΧΡΙΣΤΟΥΓΕΝΝΩΝ ΣΤΗΝ ΕΛΛΑΔΑ</vt:lpstr>
      <vt:lpstr>Διαφάνεια 2</vt:lpstr>
      <vt:lpstr>Η γουρνοχαρά </vt:lpstr>
      <vt:lpstr>Τα κάλαντα 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ΕΘΙΜΑ ΤΩΝ ΧΡΙΣΤΟΥΓΕΝΝΩΝ ΣΤΗΝ ΕΛΛΑΔΑ</dc:title>
  <dc:creator>dell.790</dc:creator>
  <cp:lastModifiedBy>dell.790</cp:lastModifiedBy>
  <cp:revision>5</cp:revision>
  <dcterms:created xsi:type="dcterms:W3CDTF">2024-12-16T19:48:57Z</dcterms:created>
  <dcterms:modified xsi:type="dcterms:W3CDTF">2024-12-16T20:52:48Z</dcterms:modified>
</cp:coreProperties>
</file>