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23"/>
  </p:notesMasterIdLst>
  <p:sldIdLst>
    <p:sldId id="257" r:id="rId2"/>
    <p:sldId id="260" r:id="rId3"/>
    <p:sldId id="264" r:id="rId4"/>
    <p:sldId id="297" r:id="rId5"/>
    <p:sldId id="288" r:id="rId6"/>
    <p:sldId id="263" r:id="rId7"/>
    <p:sldId id="290" r:id="rId8"/>
    <p:sldId id="295" r:id="rId9"/>
    <p:sldId id="296" r:id="rId10"/>
    <p:sldId id="268" r:id="rId11"/>
    <p:sldId id="286" r:id="rId12"/>
    <p:sldId id="276" r:id="rId13"/>
    <p:sldId id="275" r:id="rId14"/>
    <p:sldId id="291" r:id="rId15"/>
    <p:sldId id="284" r:id="rId16"/>
    <p:sldId id="298" r:id="rId17"/>
    <p:sldId id="278" r:id="rId18"/>
    <p:sldId id="281" r:id="rId19"/>
    <p:sldId id="266" r:id="rId20"/>
    <p:sldId id="293" r:id="rId21"/>
    <p:sldId id="300"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xmlns=""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C0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45" autoAdjust="0"/>
    <p:restoredTop sz="92260" autoAdjust="0"/>
  </p:normalViewPr>
  <p:slideViewPr>
    <p:cSldViewPr snapToGrid="0">
      <p:cViewPr varScale="1">
        <p:scale>
          <a:sx n="81" d="100"/>
          <a:sy n="81" d="100"/>
        </p:scale>
        <p:origin x="-806"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B94DF-5D3F-407E-98EA-17B6441799F3}" type="datetimeFigureOut">
              <a:rPr lang="el-GR" smtClean="0"/>
              <a:pPr/>
              <a:t>15/10/2024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82E1E-2144-45ED-B22A-4D1F5011E187}" type="slidenum">
              <a:rPr lang="el-GR" smtClean="0"/>
              <a:pPr/>
              <a:t>‹#›</a:t>
            </a:fld>
            <a:endParaRPr lang="el-GR"/>
          </a:p>
        </p:txBody>
      </p:sp>
    </p:spTree>
    <p:extLst>
      <p:ext uri="{BB962C8B-B14F-4D97-AF65-F5344CB8AC3E}">
        <p14:creationId xmlns:p14="http://schemas.microsoft.com/office/powerpoint/2010/main" xmlns="" val="328053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4E82E1E-2144-45ED-B22A-4D1F5011E187}" type="slidenum">
              <a:rPr lang="el-GR" smtClean="0"/>
              <a:pPr/>
              <a:t>1</a:t>
            </a:fld>
            <a:endParaRPr lang="el-GR"/>
          </a:p>
        </p:txBody>
      </p:sp>
    </p:spTree>
    <p:extLst>
      <p:ext uri="{BB962C8B-B14F-4D97-AF65-F5344CB8AC3E}">
        <p14:creationId xmlns:p14="http://schemas.microsoft.com/office/powerpoint/2010/main" xmlns="" val="272128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99568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109728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320"/>
            <a:ext cx="9960864"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8" name="7 - Θέση αριθμού διαφάνειας"/>
          <p:cNvSpPr>
            <a:spLocks noGrp="1"/>
          </p:cNvSpPr>
          <p:nvPr>
            <p:ph type="sldNum" sz="quarter" idx="11"/>
          </p:nvPr>
        </p:nvSpPr>
        <p:spPr/>
        <p:txBody>
          <a:bodyPr/>
          <a:lstStyle/>
          <a:p>
            <a:fld id="{6280496E-0EBF-4E34-808F-DAFF1F25A9C9}"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10875264" y="6422065"/>
            <a:ext cx="1016000" cy="365125"/>
          </a:xfrm>
        </p:spPr>
        <p:txBody>
          <a:bodyPr/>
          <a:lstStyle/>
          <a:p>
            <a:fld id="{6280496E-0EBF-4E34-808F-DAFF1F25A9C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09600" y="6422065"/>
            <a:ext cx="2844800" cy="365125"/>
          </a:xfrm>
        </p:spPr>
        <p:txBody>
          <a:bodyPr/>
          <a:lstStyle/>
          <a:p>
            <a:fld id="{8204E3C0-7D1E-4CC2-AA58-D0AA9F321B12}" type="datetimeFigureOut">
              <a:rPr lang="el-GR" smtClean="0"/>
              <a:pPr/>
              <a:t>15/10/2024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204E3C0-7D1E-4CC2-AA58-D0AA9F321B12}" type="datetimeFigureOut">
              <a:rPr lang="el-GR" smtClean="0"/>
              <a:pPr/>
              <a:t>15/10/2024</a:t>
            </a:fld>
            <a:endParaRPr lang="el-GR"/>
          </a:p>
        </p:txBody>
      </p:sp>
      <p:sp>
        <p:nvSpPr>
          <p:cNvPr id="22" name="21 - Θέση υποσέλιδου"/>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280496E-0EBF-4E34-808F-DAFF1F25A9C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F36263C5-0477-486F-9E32-E10AEDE12110}"/>
              </a:ext>
            </a:extLst>
          </p:cNvPr>
          <p:cNvSpPr>
            <a:spLocks noGrp="1"/>
          </p:cNvSpPr>
          <p:nvPr>
            <p:ph type="ctrTitle"/>
          </p:nvPr>
        </p:nvSpPr>
        <p:spPr>
          <a:xfrm>
            <a:off x="1131216" y="254523"/>
            <a:ext cx="9690755" cy="1244337"/>
          </a:xfrm>
          <a:gradFill>
            <a:gsLst>
              <a:gs pos="22000">
                <a:schemeClr val="accent4">
                  <a:alpha val="95000"/>
                  <a:lumMod val="36000"/>
                  <a:lumOff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ΕΡΓΑΣΙΑ ΜΕ ΘΕΜΑ </a:t>
            </a:r>
            <a:r>
              <a:rPr lang="el-GR" b="1"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΄΄ΒΙΑ΄΄</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ΣΤΟ </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ΜΑΘΗΜΑ ΤΩΝ ΔΕΞΙΟΤΗΤΩΝ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5" name="Υπότιτλος 4">
            <a:extLst>
              <a:ext uri="{FF2B5EF4-FFF2-40B4-BE49-F238E27FC236}">
                <a16:creationId xmlns:a16="http://schemas.microsoft.com/office/drawing/2014/main" xmlns="" id="{1C4C0EFF-DACC-4D00-AF9D-284E26B51350}"/>
              </a:ext>
            </a:extLst>
          </p:cNvPr>
          <p:cNvSpPr>
            <a:spLocks noGrp="1"/>
          </p:cNvSpPr>
          <p:nvPr>
            <p:ph type="subTitle" idx="1"/>
          </p:nvPr>
        </p:nvSpPr>
        <p:spPr>
          <a:xfrm>
            <a:off x="499622" y="3832698"/>
            <a:ext cx="11538408" cy="2658042"/>
          </a:xfrm>
          <a:noFill/>
        </p:spPr>
        <p:txBody>
          <a:bodyPr>
            <a:normAutofit fontScale="92500"/>
          </a:bodyPr>
          <a:lstStyle/>
          <a:p>
            <a:pPr algn="ctr">
              <a:lnSpc>
                <a:spcPct val="107000"/>
              </a:lnSpc>
              <a:spcAft>
                <a:spcPts val="800"/>
              </a:spcAft>
            </a:pPr>
            <a:endParaRPr lang="el-GR"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l-GR" b="1" dirty="0">
              <a:effectLst>
                <a:outerShdw blurRad="50800" dist="50800" dir="5400000" algn="ctr" rotWithShape="0">
                  <a:schemeClr val="accent2">
                    <a:alpha val="99000"/>
                  </a:scheme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l-GR"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Υπεύθυνος Καθηγητής                                                    </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err="1"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Μιχαλίτσης</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Τάκης</a:t>
            </a:r>
            <a:endParaRPr lang="el-GR" sz="3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err="1"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Κατσαούνος</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Θεμιστοκλής                                                  </a:t>
            </a:r>
            <a:r>
              <a:rPr lang="el-GR" sz="3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Β΄</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Γυμνασίου </a:t>
            </a:r>
            <a:r>
              <a:rPr lang="el-GR" sz="3000" b="1" dirty="0" err="1"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Μώλου</a:t>
            </a:r>
            <a:endParaRPr lang="el-GR" sz="3000" dirty="0">
              <a:solidFill>
                <a:srgbClr val="002060"/>
              </a:solidFill>
            </a:endParaRPr>
          </a:p>
        </p:txBody>
      </p:sp>
      <p:pic>
        <p:nvPicPr>
          <p:cNvPr id="6" name="5 - Εικόνα" descr="99.jpg"/>
          <p:cNvPicPr>
            <a:picLocks noChangeAspect="1"/>
          </p:cNvPicPr>
          <p:nvPr/>
        </p:nvPicPr>
        <p:blipFill>
          <a:blip r:embed="rId3"/>
          <a:stretch>
            <a:fillRect/>
          </a:stretch>
        </p:blipFill>
        <p:spPr>
          <a:xfrm>
            <a:off x="3349111" y="1567642"/>
            <a:ext cx="4493993" cy="3505786"/>
          </a:xfrm>
          <a:prstGeom prst="rect">
            <a:avLst/>
          </a:prstGeom>
        </p:spPr>
      </p:pic>
    </p:spTree>
    <p:extLst>
      <p:ext uri="{BB962C8B-B14F-4D97-AF65-F5344CB8AC3E}">
        <p14:creationId xmlns:p14="http://schemas.microsoft.com/office/powerpoint/2010/main" xmlns="" val="734318491"/>
      </p:ext>
    </p:extLst>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84B0E9C-25C8-4982-881F-529077E43D4D}"/>
              </a:ext>
            </a:extLst>
          </p:cNvPr>
          <p:cNvSpPr txBox="1"/>
          <p:nvPr/>
        </p:nvSpPr>
        <p:spPr>
          <a:xfrm>
            <a:off x="797673" y="982500"/>
            <a:ext cx="10674433" cy="3539430"/>
          </a:xfrm>
          <a:prstGeom prst="rect">
            <a:avLst/>
          </a:prstGeom>
          <a:noFill/>
        </p:spPr>
        <p:txBody>
          <a:bodyPr wrap="square">
            <a:spAutoFit/>
          </a:bodyPr>
          <a:lstStyle/>
          <a:p>
            <a:pPr marL="457200" lvl="0" indent="-457200" eaLnBrk="0" fontAlgn="base" hangingPunct="0">
              <a:spcBef>
                <a:spcPct val="0"/>
              </a:spcBef>
              <a:spcAft>
                <a:spcPct val="0"/>
              </a:spcAft>
              <a:buFont typeface="Wingdings" panose="05000000000000000000" pitchFamily="2" charset="2"/>
              <a:buChar char="ü"/>
            </a:pPr>
            <a:r>
              <a:rPr kumimoji="0" lang="el-GR" altLang="el-GR" sz="2800" b="1" i="1" u="none" strike="noStrike" cap="none" normalizeH="0" baseline="0" dirty="0">
                <a:ln>
                  <a:noFill/>
                </a:ln>
                <a:solidFill>
                  <a:srgbClr val="333333"/>
                </a:solidFill>
                <a:effectLst/>
                <a:ea typeface="Calibri" panose="020F0502020204030204" pitchFamily="34" charset="0"/>
              </a:rPr>
              <a:t> </a:t>
            </a:r>
            <a:r>
              <a:rPr lang="el-GR" sz="2800" b="1" i="1" u="sng" dirty="0" smtClean="0">
                <a:solidFill>
                  <a:schemeClr val="bg1"/>
                </a:solidFill>
              </a:rPr>
              <a:t>Οικονομική Βία </a:t>
            </a:r>
            <a:r>
              <a:rPr lang="el-GR" sz="2800" b="1" i="1" dirty="0" smtClean="0">
                <a:solidFill>
                  <a:schemeClr val="bg1"/>
                </a:solidFill>
              </a:rPr>
              <a:t>: Δημιουργήθηκε λόγω της αλόγιστης μεταπολιτευτικής δανεικής ζωής μας ως ατόμων και κράτους. Με τη διόγκωση των χρεών και την αδυναμία πληρωμής τους η βία, ατομική ή κρατική, βρέθηκε σε πρώτο πλάνο. Για να επιτευχθεί δε ο τελικός στόχος, το κράτος καταστρέφει σιγά - σιγά κι ανεπανόρθωτα τον κοινωνικό ιστό, διαλύοντας για λόγους οικονομίας όλες τις βασικές συνεκτικές δομές της κοινωνίας.</a:t>
            </a:r>
            <a:endParaRPr kumimoji="0" lang="el-GR" altLang="el-GR" sz="2800" b="1" i="1" u="none" strike="noStrike" cap="none" normalizeH="0" baseline="0" dirty="0">
              <a:ln>
                <a:noFill/>
              </a:ln>
              <a:solidFill>
                <a:schemeClr val="bg1"/>
              </a:solidFill>
              <a:effectLst/>
            </a:endParaRPr>
          </a:p>
        </p:txBody>
      </p:sp>
      <p:sp>
        <p:nvSpPr>
          <p:cNvPr id="6" name="TextBox 5">
            <a:extLst>
              <a:ext uri="{FF2B5EF4-FFF2-40B4-BE49-F238E27FC236}">
                <a16:creationId xmlns:a16="http://schemas.microsoft.com/office/drawing/2014/main" xmlns="" id="{D9DC0DF1-84F7-457A-836C-8E418650924C}"/>
              </a:ext>
            </a:extLst>
          </p:cNvPr>
          <p:cNvSpPr txBox="1"/>
          <p:nvPr/>
        </p:nvSpPr>
        <p:spPr>
          <a:xfrm>
            <a:off x="1207438" y="282804"/>
            <a:ext cx="9426103" cy="707886"/>
          </a:xfrm>
          <a:prstGeom prst="rect">
            <a:avLst/>
          </a:prstGeom>
          <a:noFill/>
        </p:spPr>
        <p:txBody>
          <a:bodyPr wrap="square">
            <a:spAutoFit/>
          </a:bodyPr>
          <a:lstStyle/>
          <a:p>
            <a:pPr algn="ctr"/>
            <a:r>
              <a:rPr lang="el-GR" sz="4000" b="1" i="1" u="sng" dirty="0" smtClean="0">
                <a:solidFill>
                  <a:srgbClr val="7030A0"/>
                </a:solidFill>
              </a:rPr>
              <a:t>Οικονομική Βία</a:t>
            </a:r>
            <a:endParaRPr lang="el-GR" sz="4000" b="1" i="1" u="sng" dirty="0">
              <a:solidFill>
                <a:srgbClr val="7030A0"/>
              </a:solidFill>
            </a:endParaRPr>
          </a:p>
        </p:txBody>
      </p:sp>
      <p:pic>
        <p:nvPicPr>
          <p:cNvPr id="7" name="6 - Εικόνα" descr="57.jfif"/>
          <p:cNvPicPr>
            <a:picLocks noChangeAspect="1"/>
          </p:cNvPicPr>
          <p:nvPr/>
        </p:nvPicPr>
        <p:blipFill>
          <a:blip r:embed="rId2"/>
          <a:stretch>
            <a:fillRect/>
          </a:stretch>
        </p:blipFill>
        <p:spPr>
          <a:xfrm>
            <a:off x="1314255" y="4529051"/>
            <a:ext cx="3521699" cy="1972151"/>
          </a:xfrm>
          <a:prstGeom prst="rect">
            <a:avLst/>
          </a:prstGeom>
        </p:spPr>
      </p:pic>
      <p:pic>
        <p:nvPicPr>
          <p:cNvPr id="9" name="8 - Εικόνα" descr="58.jfif"/>
          <p:cNvPicPr>
            <a:picLocks noChangeAspect="1"/>
          </p:cNvPicPr>
          <p:nvPr/>
        </p:nvPicPr>
        <p:blipFill>
          <a:blip r:embed="rId3"/>
          <a:stretch>
            <a:fillRect/>
          </a:stretch>
        </p:blipFill>
        <p:spPr>
          <a:xfrm>
            <a:off x="5619714" y="4581428"/>
            <a:ext cx="3638983" cy="1819492"/>
          </a:xfrm>
          <a:prstGeom prst="rect">
            <a:avLst/>
          </a:prstGeom>
        </p:spPr>
      </p:pic>
    </p:spTree>
    <p:extLst>
      <p:ext uri="{BB962C8B-B14F-4D97-AF65-F5344CB8AC3E}">
        <p14:creationId xmlns:p14="http://schemas.microsoft.com/office/powerpoint/2010/main" xmlns="" val="1114912631"/>
      </p:ext>
    </p:extLst>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6000">
              <a:schemeClr val="accent4">
                <a:lumMod val="76000"/>
                <a:lumOff val="24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85BB83E-6788-4075-9A20-DA09E1782669}"/>
              </a:ext>
            </a:extLst>
          </p:cNvPr>
          <p:cNvSpPr txBox="1"/>
          <p:nvPr/>
        </p:nvSpPr>
        <p:spPr>
          <a:xfrm>
            <a:off x="3663037" y="6258769"/>
            <a:ext cx="6094379" cy="523220"/>
          </a:xfrm>
          <a:prstGeom prst="rect">
            <a:avLst/>
          </a:prstGeom>
          <a:noFill/>
        </p:spPr>
        <p:txBody>
          <a:bodyPr wrap="square">
            <a:spAutoFit/>
          </a:bodyPr>
          <a:lstStyle/>
          <a:p>
            <a:r>
              <a:rPr lang="el-GR" sz="2800" b="1" i="1" dirty="0">
                <a:solidFill>
                  <a:srgbClr val="FF0000"/>
                </a:solidFill>
                <a:effectLst/>
                <a:ea typeface="Times New Roman" panose="02020603050405020304" pitchFamily="18" charset="0"/>
                <a:cs typeface="Times New Roman" panose="02020603050405020304" pitchFamily="18" charset="0"/>
              </a:rPr>
              <a:t>   </a:t>
            </a:r>
            <a:endParaRPr lang="el-GR" sz="2800" dirty="0">
              <a:solidFill>
                <a:srgbClr val="FF0000"/>
              </a:solidFill>
            </a:endParaRPr>
          </a:p>
        </p:txBody>
      </p:sp>
      <p:sp>
        <p:nvSpPr>
          <p:cNvPr id="7" name="TextBox 6">
            <a:extLst>
              <a:ext uri="{FF2B5EF4-FFF2-40B4-BE49-F238E27FC236}">
                <a16:creationId xmlns:a16="http://schemas.microsoft.com/office/drawing/2014/main" xmlns="" id="{9CDF77D8-A5D2-48AC-B870-5D49720C5527}"/>
              </a:ext>
            </a:extLst>
          </p:cNvPr>
          <p:cNvSpPr txBox="1"/>
          <p:nvPr/>
        </p:nvSpPr>
        <p:spPr>
          <a:xfrm>
            <a:off x="1314137" y="330535"/>
            <a:ext cx="8252059" cy="707886"/>
          </a:xfrm>
          <a:prstGeom prst="rect">
            <a:avLst/>
          </a:prstGeom>
          <a:noFill/>
        </p:spPr>
        <p:txBody>
          <a:bodyPr wrap="square">
            <a:spAutoFit/>
          </a:bodyPr>
          <a:lstStyle/>
          <a:p>
            <a:pPr algn="ctr"/>
            <a:r>
              <a:rPr lang="el-GR" sz="4000" b="1" i="1" u="sng" dirty="0" smtClean="0">
                <a:solidFill>
                  <a:srgbClr val="7030A0"/>
                </a:solidFill>
              </a:rPr>
              <a:t>Φυσική Βία</a:t>
            </a:r>
            <a:endParaRPr lang="el-GR" sz="4000" b="1" i="1" u="sng" dirty="0">
              <a:solidFill>
                <a:srgbClr val="7030A0"/>
              </a:solidFill>
            </a:endParaRPr>
          </a:p>
        </p:txBody>
      </p:sp>
      <p:sp>
        <p:nvSpPr>
          <p:cNvPr id="9" name="TextBox 8">
            <a:extLst>
              <a:ext uri="{FF2B5EF4-FFF2-40B4-BE49-F238E27FC236}">
                <a16:creationId xmlns:a16="http://schemas.microsoft.com/office/drawing/2014/main" xmlns="" id="{1D1B183B-5821-4794-BC39-160EB1A494BE}"/>
              </a:ext>
            </a:extLst>
          </p:cNvPr>
          <p:cNvSpPr txBox="1"/>
          <p:nvPr/>
        </p:nvSpPr>
        <p:spPr>
          <a:xfrm>
            <a:off x="875488" y="1153725"/>
            <a:ext cx="10836613" cy="2246769"/>
          </a:xfrm>
          <a:prstGeom prst="rect">
            <a:avLst/>
          </a:prstGeom>
          <a:noFill/>
        </p:spPr>
        <p:txBody>
          <a:bodyPr wrap="square">
            <a:spAutoFit/>
          </a:bodyPr>
          <a:lstStyle/>
          <a:p>
            <a:r>
              <a:rPr lang="el-GR" sz="2800" b="1" i="1" u="sng" dirty="0" smtClean="0">
                <a:solidFill>
                  <a:schemeClr val="bg1"/>
                </a:solidFill>
              </a:rPr>
              <a:t>Φυσική Βία </a:t>
            </a:r>
            <a:r>
              <a:rPr lang="el-GR" sz="2800" b="1" i="1" dirty="0" smtClean="0">
                <a:solidFill>
                  <a:schemeClr val="bg1"/>
                </a:solidFill>
              </a:rPr>
              <a:t>:  Περιλαμβάνει τις καταστροφές που προκαλούν οι ανεξέλεγκτες δυνάμεις της φύσης (καταιγίδες, τρικυμίες, πλημμύρες, σεισμοί, πυρκαγιές, </a:t>
            </a:r>
            <a:r>
              <a:rPr lang="el-GR" sz="2800" b="1" i="1" dirty="0" err="1" smtClean="0">
                <a:solidFill>
                  <a:schemeClr val="bg1"/>
                </a:solidFill>
              </a:rPr>
              <a:t>τσουνάμι</a:t>
            </a:r>
            <a:r>
              <a:rPr lang="el-GR" sz="2800" b="1" i="1" dirty="0" smtClean="0">
                <a:solidFill>
                  <a:schemeClr val="bg1"/>
                </a:solidFill>
              </a:rPr>
              <a:t>, καύσωνες κ.λπ.) Φυσική θεωρείται και η βία των ζώων απέναντι στα άλλα, αλλά και τον ανθρώπων. Εξ ου η έκφραση κτηνώδης βία.</a:t>
            </a:r>
            <a:endParaRPr lang="el-GR" sz="2800" b="1" i="1" dirty="0">
              <a:solidFill>
                <a:schemeClr val="bg1"/>
              </a:solidFill>
            </a:endParaRPr>
          </a:p>
        </p:txBody>
      </p:sp>
      <p:pic>
        <p:nvPicPr>
          <p:cNvPr id="6" name="5 - Εικόνα" descr="59.jpg"/>
          <p:cNvPicPr>
            <a:picLocks noChangeAspect="1"/>
          </p:cNvPicPr>
          <p:nvPr/>
        </p:nvPicPr>
        <p:blipFill>
          <a:blip r:embed="rId2"/>
          <a:stretch>
            <a:fillRect/>
          </a:stretch>
        </p:blipFill>
        <p:spPr>
          <a:xfrm>
            <a:off x="1044961" y="3431363"/>
            <a:ext cx="5021899" cy="3112651"/>
          </a:xfrm>
          <a:prstGeom prst="rect">
            <a:avLst/>
          </a:prstGeom>
        </p:spPr>
      </p:pic>
      <p:pic>
        <p:nvPicPr>
          <p:cNvPr id="11" name="10 - Εικόνα" descr="60.jfif"/>
          <p:cNvPicPr>
            <a:picLocks noChangeAspect="1"/>
          </p:cNvPicPr>
          <p:nvPr/>
        </p:nvPicPr>
        <p:blipFill>
          <a:blip r:embed="rId3"/>
          <a:stretch>
            <a:fillRect/>
          </a:stretch>
        </p:blipFill>
        <p:spPr>
          <a:xfrm>
            <a:off x="6485762" y="3544479"/>
            <a:ext cx="5135407" cy="2849212"/>
          </a:xfrm>
          <a:prstGeom prst="rect">
            <a:avLst/>
          </a:prstGeom>
        </p:spPr>
      </p:pic>
    </p:spTree>
    <p:extLst>
      <p:ext uri="{BB962C8B-B14F-4D97-AF65-F5344CB8AC3E}">
        <p14:creationId xmlns:p14="http://schemas.microsoft.com/office/powerpoint/2010/main" xmlns="" val="942387963"/>
      </p:ext>
    </p:extLst>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001826-1939-4A9B-9488-8F08488810C9}"/>
              </a:ext>
            </a:extLst>
          </p:cNvPr>
          <p:cNvSpPr txBox="1"/>
          <p:nvPr/>
        </p:nvSpPr>
        <p:spPr>
          <a:xfrm>
            <a:off x="397009" y="1483446"/>
            <a:ext cx="11407515" cy="3154838"/>
          </a:xfrm>
          <a:prstGeom prst="rect">
            <a:avLst/>
          </a:prstGeom>
          <a:noFill/>
        </p:spPr>
        <p:txBody>
          <a:bodyPr wrap="square">
            <a:spAutoFit/>
          </a:bodyPr>
          <a:lstStyle/>
          <a:p>
            <a:pPr marL="457200">
              <a:lnSpc>
                <a:spcPct val="107000"/>
              </a:lnSpc>
            </a:pPr>
            <a:r>
              <a:rPr lang="el-GR" sz="1800" b="1" i="1" dirty="0">
                <a:effectLst/>
                <a:latin typeface="Calibri" panose="020F0502020204030204" pitchFamily="34" charset="0"/>
                <a:ea typeface="Calibri" panose="020F0502020204030204" pitchFamily="34" charset="0"/>
                <a:cs typeface="Calibri" panose="020F0502020204030204" pitchFamily="34" charset="0"/>
              </a:rPr>
              <a:t> </a:t>
            </a:r>
            <a:endParaRPr lang="el-GR"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2800" b="1" u="sng" dirty="0" smtClean="0">
                <a:solidFill>
                  <a:schemeClr val="bg1"/>
                </a:solidFill>
              </a:rPr>
              <a:t>Διαδικτυακή Βία : </a:t>
            </a:r>
            <a:r>
              <a:rPr lang="el-GR" sz="2800" b="1" dirty="0" smtClean="0">
                <a:solidFill>
                  <a:schemeClr val="bg1"/>
                </a:solidFill>
              </a:rPr>
              <a:t>Φαινόμενο της τεχνολογικής προόδου του ανθρώπου. Πρόκειται για ανεξέλεγκτη βία σε λεκτική ή εικονική μορφή, που αποβλέπει στην υποτίμηση ή απαξίωση, προσβολή ή γελοιοποίηση ενός ατόμου ή ομάδας στο διαδίκτυο.</a:t>
            </a:r>
          </a:p>
          <a:p>
            <a:pPr marL="342900" lvl="0" indent="-342900">
              <a:lnSpc>
                <a:spcPct val="107000"/>
              </a:lnSpc>
            </a:pPr>
            <a:endParaRPr lang="el-GR" sz="2800" b="1" dirty="0"/>
          </a:p>
        </p:txBody>
      </p:sp>
      <p:sp>
        <p:nvSpPr>
          <p:cNvPr id="5" name="TextBox 4">
            <a:extLst>
              <a:ext uri="{FF2B5EF4-FFF2-40B4-BE49-F238E27FC236}">
                <a16:creationId xmlns:a16="http://schemas.microsoft.com/office/drawing/2014/main" xmlns="" id="{9DE0010D-886E-4448-9E32-EB82FF945772}"/>
              </a:ext>
            </a:extLst>
          </p:cNvPr>
          <p:cNvSpPr txBox="1"/>
          <p:nvPr/>
        </p:nvSpPr>
        <p:spPr>
          <a:xfrm>
            <a:off x="3049251" y="577449"/>
            <a:ext cx="6093500" cy="718017"/>
          </a:xfrm>
          <a:prstGeom prst="rect">
            <a:avLst/>
          </a:prstGeom>
          <a:noFill/>
        </p:spPr>
        <p:txBody>
          <a:bodyPr wrap="square">
            <a:spAutoFit/>
          </a:bodyPr>
          <a:lstStyle/>
          <a:p>
            <a:pPr lvl="0" algn="ctr">
              <a:lnSpc>
                <a:spcPct val="107000"/>
              </a:lnSpc>
            </a:pPr>
            <a:r>
              <a:rPr lang="el-GR" sz="4000" b="1" i="1" u="sng" dirty="0" smtClean="0">
                <a:solidFill>
                  <a:srgbClr val="7030A0"/>
                </a:solidFill>
              </a:rPr>
              <a:t>Διαδικτυακή Βία</a:t>
            </a:r>
            <a:endParaRPr lang="el-GR" sz="4000" b="1" i="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3 - Ορθογώνιο"/>
          <p:cNvSpPr/>
          <p:nvPr/>
        </p:nvSpPr>
        <p:spPr>
          <a:xfrm>
            <a:off x="989817" y="3742441"/>
            <a:ext cx="1838227" cy="523220"/>
          </a:xfrm>
          <a:prstGeom prst="rect">
            <a:avLst/>
          </a:prstGeom>
        </p:spPr>
        <p:txBody>
          <a:bodyPr wrap="square">
            <a:spAutoFit/>
          </a:bodyPr>
          <a:lstStyle/>
          <a:p>
            <a:r>
              <a:rPr lang="el-GR" sz="2800" dirty="0" smtClean="0"/>
              <a:t>..</a:t>
            </a:r>
            <a:endParaRPr lang="el-GR" sz="2800" dirty="0"/>
          </a:p>
        </p:txBody>
      </p:sp>
      <p:pic>
        <p:nvPicPr>
          <p:cNvPr id="6" name="5 - Εικόνα" descr="61.jfif"/>
          <p:cNvPicPr>
            <a:picLocks noChangeAspect="1"/>
          </p:cNvPicPr>
          <p:nvPr/>
        </p:nvPicPr>
        <p:blipFill>
          <a:blip r:embed="rId2"/>
          <a:stretch>
            <a:fillRect/>
          </a:stretch>
        </p:blipFill>
        <p:spPr>
          <a:xfrm>
            <a:off x="5954011" y="3749275"/>
            <a:ext cx="3585919" cy="2784360"/>
          </a:xfrm>
          <a:prstGeom prst="rect">
            <a:avLst/>
          </a:prstGeom>
        </p:spPr>
      </p:pic>
      <p:pic>
        <p:nvPicPr>
          <p:cNvPr id="7" name="6 - Εικόνα" descr="63.jfif"/>
          <p:cNvPicPr>
            <a:picLocks noChangeAspect="1"/>
          </p:cNvPicPr>
          <p:nvPr/>
        </p:nvPicPr>
        <p:blipFill>
          <a:blip r:embed="rId3"/>
          <a:stretch>
            <a:fillRect/>
          </a:stretch>
        </p:blipFill>
        <p:spPr>
          <a:xfrm>
            <a:off x="635131" y="4127723"/>
            <a:ext cx="4269244" cy="2244796"/>
          </a:xfrm>
          <a:prstGeom prst="rect">
            <a:avLst/>
          </a:prstGeom>
        </p:spPr>
      </p:pic>
    </p:spTree>
    <p:extLst>
      <p:ext uri="{BB962C8B-B14F-4D97-AF65-F5344CB8AC3E}">
        <p14:creationId xmlns:p14="http://schemas.microsoft.com/office/powerpoint/2010/main" xmlns="" val="2808453057"/>
      </p:ext>
    </p:extLst>
  </p:cSld>
  <p:clrMapOvr>
    <a:masterClrMapping/>
  </p:clrMapOvr>
  <p:transition spd="slow">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7CB5AC-65EE-4EF4-8364-5DDDDF917717}"/>
              </a:ext>
            </a:extLst>
          </p:cNvPr>
          <p:cNvSpPr txBox="1"/>
          <p:nvPr/>
        </p:nvSpPr>
        <p:spPr>
          <a:xfrm>
            <a:off x="464696" y="252249"/>
            <a:ext cx="11427893" cy="3477875"/>
          </a:xfrm>
          <a:prstGeom prst="rect">
            <a:avLst/>
          </a:prstGeom>
          <a:noFill/>
        </p:spPr>
        <p:txBody>
          <a:bodyPr wrap="square">
            <a:spAutoFit/>
          </a:bodyPr>
          <a:lstStyle/>
          <a:p>
            <a:pPr marL="571500" lvl="0" indent="-571500" algn="ctr" eaLnBrk="0" fontAlgn="base" hangingPunct="0">
              <a:spcBef>
                <a:spcPct val="0"/>
              </a:spcBef>
              <a:spcAft>
                <a:spcPct val="0"/>
              </a:spcAft>
              <a:buFont typeface="Wingdings" panose="05000000000000000000" pitchFamily="2" charset="2"/>
              <a:buChar char="ü"/>
            </a:pPr>
            <a:r>
              <a:rPr lang="el-GR" sz="2800" b="1" i="1" u="sng" dirty="0" smtClean="0">
                <a:solidFill>
                  <a:srgbClr val="7030A0"/>
                </a:solidFill>
              </a:rPr>
              <a:t>Ηλεκτρονική βία</a:t>
            </a:r>
            <a:r>
              <a:rPr lang="el-GR" sz="2800" b="1" i="1" dirty="0" smtClean="0">
                <a:solidFill>
                  <a:schemeClr val="bg1"/>
                </a:solidFill>
              </a:rPr>
              <a:t>: Ηλεκτρονική βία είναι όταν χρησιμοποιείται ένα οποιοδήποτε ηλεκτρονικό μηχάνημα εναντίον κάποιου άλλου π.χ. το να τραβάμε φωτογραφίες κάποιον ενώ εκείνος βρίσκεται στην τουαλέτα ημίγυμνος παρά τη θέλησή του, να δημοσιεύουμε φωτογραφίες ή βίντεο κάποιου ενώ βρίσκεται σε προσωπική στιγμή παρά την θέλησή του και να τον κοροϊδεύουμε.</a:t>
            </a:r>
            <a:endParaRPr kumimoji="0" lang="el-GR" altLang="el-GR" sz="2800" b="1" i="1"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400" b="0" i="0" u="none" strike="noStrike" cap="none" normalizeH="0" baseline="0" dirty="0">
              <a:ln>
                <a:noFill/>
              </a:ln>
              <a:solidFill>
                <a:schemeClr val="tx1"/>
              </a:solidFill>
              <a:effectLst/>
            </a:endParaRPr>
          </a:p>
        </p:txBody>
      </p:sp>
      <p:sp>
        <p:nvSpPr>
          <p:cNvPr id="5" name="Rectangle 2">
            <a:extLst>
              <a:ext uri="{FF2B5EF4-FFF2-40B4-BE49-F238E27FC236}">
                <a16:creationId xmlns:a16="http://schemas.microsoft.com/office/drawing/2014/main" xmlns="" id="{2ED1A3D2-EAE4-47E1-808E-F69A885A9511}"/>
              </a:ext>
            </a:extLst>
          </p:cNvPr>
          <p:cNvSpPr>
            <a:spLocks noChangeArrowheads="1"/>
          </p:cNvSpPr>
          <p:nvPr/>
        </p:nvSpPr>
        <p:spPr bwMode="auto">
          <a:xfrm>
            <a:off x="1616079" y="-1633928"/>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3">
            <a:extLst>
              <a:ext uri="{FF2B5EF4-FFF2-40B4-BE49-F238E27FC236}">
                <a16:creationId xmlns:a16="http://schemas.microsoft.com/office/drawing/2014/main" xmlns="" id="{7E54B814-421C-4219-AACB-F734A2B3EFD4}"/>
              </a:ext>
            </a:extLst>
          </p:cNvPr>
          <p:cNvSpPr>
            <a:spLocks noChangeArrowheads="1"/>
          </p:cNvSpPr>
          <p:nvPr/>
        </p:nvSpPr>
        <p:spPr bwMode="auto">
          <a:xfrm>
            <a:off x="1616075" y="-1176728"/>
            <a:ext cx="545348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δίσκος της Φαιστού είναι φτιαγμένος από πηλό.</a:t>
            </a: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7" name="6 - Εικόνα" descr="62.jfif"/>
          <p:cNvPicPr>
            <a:picLocks noChangeAspect="1"/>
          </p:cNvPicPr>
          <p:nvPr/>
        </p:nvPicPr>
        <p:blipFill>
          <a:blip r:embed="rId2"/>
          <a:stretch>
            <a:fillRect/>
          </a:stretch>
        </p:blipFill>
        <p:spPr>
          <a:xfrm>
            <a:off x="3156985" y="3279119"/>
            <a:ext cx="5522304" cy="3102833"/>
          </a:xfrm>
          <a:prstGeom prst="rect">
            <a:avLst/>
          </a:prstGeom>
        </p:spPr>
      </p:pic>
    </p:spTree>
    <p:extLst>
      <p:ext uri="{BB962C8B-B14F-4D97-AF65-F5344CB8AC3E}">
        <p14:creationId xmlns:p14="http://schemas.microsoft.com/office/powerpoint/2010/main" xmlns="" val="279774070"/>
      </p:ext>
    </p:extLst>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67CF49-32BD-485F-BD7D-7732420794F8}"/>
              </a:ext>
            </a:extLst>
          </p:cNvPr>
          <p:cNvSpPr>
            <a:spLocks noGrp="1"/>
          </p:cNvSpPr>
          <p:nvPr>
            <p:ph type="title"/>
          </p:nvPr>
        </p:nvSpPr>
        <p:spPr>
          <a:xfrm>
            <a:off x="581319" y="0"/>
            <a:ext cx="9956800" cy="1143000"/>
          </a:xfrm>
        </p:spPr>
        <p:txBody>
          <a:bodyPr>
            <a:normAutofit/>
          </a:bodyPr>
          <a:lstStyle/>
          <a:p>
            <a:pPr algn="ctr"/>
            <a:r>
              <a:rPr lang="el-GR" sz="4000" b="1" i="1" u="sng" dirty="0" smtClean="0">
                <a:solidFill>
                  <a:srgbClr val="7030A0"/>
                </a:solidFill>
              </a:rPr>
              <a:t>Σωματική Βία</a:t>
            </a:r>
            <a:endParaRPr lang="el-GR" sz="4000" b="1" dirty="0">
              <a:solidFill>
                <a:srgbClr val="7030A0"/>
              </a:solidFill>
            </a:endParaRPr>
          </a:p>
        </p:txBody>
      </p:sp>
      <p:sp>
        <p:nvSpPr>
          <p:cNvPr id="3" name="Θέση περιεχομένου 2">
            <a:extLst>
              <a:ext uri="{FF2B5EF4-FFF2-40B4-BE49-F238E27FC236}">
                <a16:creationId xmlns:a16="http://schemas.microsoft.com/office/drawing/2014/main" xmlns="" id="{90583DD1-5D65-4C57-B0DA-D1F415F1529E}"/>
              </a:ext>
            </a:extLst>
          </p:cNvPr>
          <p:cNvSpPr>
            <a:spLocks noGrp="1"/>
          </p:cNvSpPr>
          <p:nvPr>
            <p:ph idx="1"/>
          </p:nvPr>
        </p:nvSpPr>
        <p:spPr>
          <a:xfrm>
            <a:off x="649664" y="1060319"/>
            <a:ext cx="10515600" cy="3783959"/>
          </a:xfrm>
          <a:gradFill>
            <a:gsLst>
              <a:gs pos="10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p:spPr>
        <p:txBody>
          <a:bodyPr>
            <a:normAutofit fontScale="85000" lnSpcReduction="20000"/>
          </a:bodyPr>
          <a:lstStyle/>
          <a:p>
            <a:pPr>
              <a:buFont typeface="Wingdings" panose="05000000000000000000" pitchFamily="2" charset="2"/>
              <a:buChar char="ü"/>
            </a:pPr>
            <a:r>
              <a:rPr lang="el-GR" b="1" i="1" dirty="0"/>
              <a:t> </a:t>
            </a:r>
            <a:r>
              <a:rPr lang="el-GR" sz="3300" b="1" i="1" u="sng" dirty="0" smtClean="0">
                <a:solidFill>
                  <a:srgbClr val="7030A0"/>
                </a:solidFill>
              </a:rPr>
              <a:t>Σωματική βία </a:t>
            </a:r>
          </a:p>
          <a:p>
            <a:pPr>
              <a:buNone/>
            </a:pPr>
            <a:r>
              <a:rPr lang="el-GR" b="1" i="1" dirty="0" smtClean="0">
                <a:solidFill>
                  <a:schemeClr val="bg1"/>
                </a:solidFill>
              </a:rPr>
              <a:t>   Όταν κάποιος χτυπάει ένα παιδί για οποιοδήποτε λόγο, αυτός ο κάποιος δεν θεωρείται νταής, αλλά δειλός, διότι χτυπάει τους πιο αδύναμους και τους μικρότερους τους .Η συμπεριφορά αυτή των νταήδων χαρακτηρίζεται ως υβριστική και ,όπως κι στα ομηρικά έπη ,μετά την ύβρη έρχεται η </a:t>
            </a:r>
            <a:r>
              <a:rPr lang="el-GR" b="1" i="1" dirty="0" err="1" smtClean="0">
                <a:solidFill>
                  <a:schemeClr val="bg1"/>
                </a:solidFill>
              </a:rPr>
              <a:t>τύση</a:t>
            </a:r>
            <a:r>
              <a:rPr lang="el-GR" b="1" i="1" dirty="0" smtClean="0">
                <a:solidFill>
                  <a:schemeClr val="bg1"/>
                </a:solidFill>
              </a:rPr>
              <a:t> (η τιμωρία).Η τιμωρία θα έρθει από το νόμο μετά από καταγγελία του θύματος .Στους σχολικούς χώρους το θύμα(δηλαδή ο μαθητής που δέχτηκε οποιοδήποτε είδος βίας)πρέπει να αναφέρει το περιστατικό σε κάποιον καθηγητή ή στην διευθύντρια χωρίς φόβο.</a:t>
            </a:r>
            <a:endParaRPr lang="el-GR" b="1" i="1" dirty="0">
              <a:solidFill>
                <a:schemeClr val="bg1"/>
              </a:solidFill>
            </a:endParaRPr>
          </a:p>
        </p:txBody>
      </p:sp>
      <p:pic>
        <p:nvPicPr>
          <p:cNvPr id="4" name="3 - Εικόνα" descr="75.jfif"/>
          <p:cNvPicPr>
            <a:picLocks noChangeAspect="1"/>
          </p:cNvPicPr>
          <p:nvPr/>
        </p:nvPicPr>
        <p:blipFill>
          <a:blip r:embed="rId2"/>
          <a:stretch>
            <a:fillRect/>
          </a:stretch>
        </p:blipFill>
        <p:spPr>
          <a:xfrm>
            <a:off x="4029173" y="4514023"/>
            <a:ext cx="3764834" cy="2108307"/>
          </a:xfrm>
          <a:prstGeom prst="rect">
            <a:avLst/>
          </a:prstGeom>
        </p:spPr>
      </p:pic>
    </p:spTree>
    <p:extLst>
      <p:ext uri="{BB962C8B-B14F-4D97-AF65-F5344CB8AC3E}">
        <p14:creationId xmlns:p14="http://schemas.microsoft.com/office/powerpoint/2010/main" xmlns="" val="2458912366"/>
      </p:ext>
    </p:extLst>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3 - Ορθογώνιο"/>
          <p:cNvSpPr/>
          <p:nvPr/>
        </p:nvSpPr>
        <p:spPr>
          <a:xfrm>
            <a:off x="895546" y="254524"/>
            <a:ext cx="9530502" cy="4216539"/>
          </a:xfrm>
          <a:prstGeom prst="rect">
            <a:avLst/>
          </a:prstGeom>
        </p:spPr>
        <p:txBody>
          <a:bodyPr wrap="square">
            <a:spAutoFit/>
          </a:bodyPr>
          <a:lstStyle/>
          <a:p>
            <a:r>
              <a:rPr lang="el-GR" sz="2800" b="1" i="1" u="sng" dirty="0" smtClean="0">
                <a:solidFill>
                  <a:srgbClr val="7030A0"/>
                </a:solidFill>
              </a:rPr>
              <a:t>Ψυχολογική βία : </a:t>
            </a:r>
          </a:p>
          <a:p>
            <a:r>
              <a:rPr lang="el-GR" sz="2400" b="1" i="1" dirty="0" smtClean="0">
                <a:solidFill>
                  <a:schemeClr val="bg1"/>
                </a:solidFill>
              </a:rPr>
              <a:t>Η ψυχολογική βία είναι όταν καταπατούνται τα συναισθήματα, οι σκέψεις και γενικώς η αυτογνωσία και αυτοπεποίθηση των θυμάτων. Συνδυάζεται και αυτή ,όπως και τα περισσότερα είδη βίας, με την λεκτική. Τα αποτελέσματα στο θύμα είναι τραγικά: </a:t>
            </a:r>
          </a:p>
          <a:p>
            <a:r>
              <a:rPr lang="el-GR" sz="2400" b="1" i="1" dirty="0" smtClean="0">
                <a:solidFill>
                  <a:schemeClr val="bg1"/>
                </a:solidFill>
              </a:rPr>
              <a:t>1.Το θύμα κλείνεται στον εαυτό του. </a:t>
            </a:r>
          </a:p>
          <a:p>
            <a:r>
              <a:rPr lang="el-GR" sz="2400" b="1" i="1" dirty="0" smtClean="0">
                <a:solidFill>
                  <a:schemeClr val="bg1"/>
                </a:solidFill>
              </a:rPr>
              <a:t>2.Γίνεται λιγότερο κοινωνικό. </a:t>
            </a:r>
          </a:p>
          <a:p>
            <a:r>
              <a:rPr lang="el-GR" sz="2400" b="1" i="1" dirty="0" smtClean="0">
                <a:solidFill>
                  <a:schemeClr val="bg1"/>
                </a:solidFill>
              </a:rPr>
              <a:t>3.Καταστέφεται η αυτοπεποίθηση και η αυτογνωσία του. </a:t>
            </a:r>
          </a:p>
          <a:p>
            <a:r>
              <a:rPr lang="el-GR" sz="2400" b="1" i="1" dirty="0" smtClean="0">
                <a:solidFill>
                  <a:schemeClr val="bg1"/>
                </a:solidFill>
              </a:rPr>
              <a:t>4.Σε περίπτωση που έχει οποιοδήποτε πρόβλημα ή έχει την ανάγκη να μιλήσει σε κάποιον, τα κρατάει όλα μέσα του και δεν αναφέρει τίποτα σε κανέναν.</a:t>
            </a:r>
            <a:endParaRPr lang="el-GR" sz="2400" b="1" i="1" dirty="0">
              <a:solidFill>
                <a:schemeClr val="bg1"/>
              </a:solidFill>
            </a:endParaRPr>
          </a:p>
        </p:txBody>
      </p:sp>
      <p:pic>
        <p:nvPicPr>
          <p:cNvPr id="6" name="5 - Εικόνα" descr="77.jfif"/>
          <p:cNvPicPr>
            <a:picLocks noChangeAspect="1"/>
          </p:cNvPicPr>
          <p:nvPr/>
        </p:nvPicPr>
        <p:blipFill>
          <a:blip r:embed="rId2"/>
          <a:stretch>
            <a:fillRect/>
          </a:stretch>
        </p:blipFill>
        <p:spPr>
          <a:xfrm>
            <a:off x="2270169" y="4383942"/>
            <a:ext cx="4026936" cy="2276095"/>
          </a:xfrm>
          <a:prstGeom prst="rect">
            <a:avLst/>
          </a:prstGeom>
        </p:spPr>
      </p:pic>
      <p:pic>
        <p:nvPicPr>
          <p:cNvPr id="8" name="7 - Εικόνα" descr="78.jfif"/>
          <p:cNvPicPr>
            <a:picLocks noChangeAspect="1"/>
          </p:cNvPicPr>
          <p:nvPr/>
        </p:nvPicPr>
        <p:blipFill>
          <a:blip r:embed="rId3"/>
          <a:stretch>
            <a:fillRect/>
          </a:stretch>
        </p:blipFill>
        <p:spPr>
          <a:xfrm>
            <a:off x="6936830" y="4142373"/>
            <a:ext cx="4025065" cy="2423396"/>
          </a:xfrm>
          <a:prstGeom prst="rect">
            <a:avLst/>
          </a:prstGeom>
        </p:spPr>
      </p:pic>
    </p:spTree>
    <p:extLst>
      <p:ext uri="{BB962C8B-B14F-4D97-AF65-F5344CB8AC3E}">
        <p14:creationId xmlns:p14="http://schemas.microsoft.com/office/powerpoint/2010/main" xmlns="" val="779444837"/>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4144" y="179110"/>
            <a:ext cx="10454325" cy="4585871"/>
          </a:xfrm>
          <a:prstGeom prst="rect">
            <a:avLst/>
          </a:prstGeom>
        </p:spPr>
        <p:txBody>
          <a:bodyPr wrap="square">
            <a:spAutoFit/>
          </a:bodyPr>
          <a:lstStyle/>
          <a:p>
            <a:r>
              <a:rPr lang="el-GR" sz="2800" b="1" i="1" u="sng" dirty="0" smtClean="0"/>
              <a:t>Σεξουαλική βία: </a:t>
            </a:r>
          </a:p>
          <a:p>
            <a:r>
              <a:rPr lang="el-GR" sz="2400" b="1" i="1" dirty="0" smtClean="0"/>
              <a:t>Σεξουαλική βία είναι όταν ο θύτης παρενοχλεί το θύμα σεξουαλικά. Φυσικά, είναι ανεπίτρεπτο να χρησιμοποιείται από μαθητές οποιασδήποτε ηλικίας. Περισσότερες φορές ,θύματα του συγκεκριμένου είδους βίας είναι ανήλικα κορίτσια. Το περιστατικό αυτό, όπως και άλλα είδη βίας, δεν αναφέρονται αποτελέσματα εδώ είναι τα αρνητικά: </a:t>
            </a:r>
            <a:endParaRPr lang="el-GR" sz="2400" b="1" i="1" dirty="0" smtClean="0"/>
          </a:p>
          <a:p>
            <a:r>
              <a:rPr lang="el-GR" sz="2400" b="1" i="1" dirty="0" smtClean="0"/>
              <a:t>1.Το </a:t>
            </a:r>
            <a:r>
              <a:rPr lang="el-GR" sz="2400" b="1" i="1" dirty="0" smtClean="0"/>
              <a:t>θύμα χάνει την αξιοπρέπειά του. </a:t>
            </a:r>
            <a:endParaRPr lang="el-GR" sz="2400" b="1" i="1" dirty="0" smtClean="0"/>
          </a:p>
          <a:p>
            <a:r>
              <a:rPr lang="el-GR" sz="2400" b="1" i="1" dirty="0" smtClean="0"/>
              <a:t>2.Νιώθει </a:t>
            </a:r>
            <a:r>
              <a:rPr lang="el-GR" sz="2400" b="1" i="1" dirty="0" smtClean="0"/>
              <a:t>απομονωμένο. </a:t>
            </a:r>
            <a:endParaRPr lang="el-GR" sz="2400" b="1" i="1" dirty="0" smtClean="0"/>
          </a:p>
          <a:p>
            <a:r>
              <a:rPr lang="el-GR" sz="2400" b="1" i="1" dirty="0" smtClean="0"/>
              <a:t>3.Δεν </a:t>
            </a:r>
            <a:r>
              <a:rPr lang="el-GR" sz="2400" b="1" i="1" dirty="0" smtClean="0"/>
              <a:t>αναφέρει το περιστατικό, διότι ίσως ντρέπεται ή φοβάται για τα χειρότερα. Αν αυτού του είδους βίας χρησιμοποιείται από μαθητές Γυμνασίου ή Λυκείου μπορεί να οδηγήσει σε εγκυμοσύνη.</a:t>
            </a:r>
            <a:endParaRPr lang="el-GR" sz="2400" b="1" i="1" dirty="0"/>
          </a:p>
        </p:txBody>
      </p:sp>
      <p:pic>
        <p:nvPicPr>
          <p:cNvPr id="3" name="2 - Εικόνα" descr="80.jfif"/>
          <p:cNvPicPr>
            <a:picLocks noChangeAspect="1"/>
          </p:cNvPicPr>
          <p:nvPr/>
        </p:nvPicPr>
        <p:blipFill>
          <a:blip r:embed="rId2"/>
          <a:stretch>
            <a:fillRect/>
          </a:stretch>
        </p:blipFill>
        <p:spPr>
          <a:xfrm>
            <a:off x="2187019" y="4697806"/>
            <a:ext cx="3346515" cy="1982696"/>
          </a:xfrm>
          <a:prstGeom prst="rect">
            <a:avLst/>
          </a:prstGeom>
        </p:spPr>
      </p:pic>
      <p:pic>
        <p:nvPicPr>
          <p:cNvPr id="4" name="3 - Εικόνα" descr="81.jfif"/>
          <p:cNvPicPr>
            <a:picLocks noChangeAspect="1"/>
          </p:cNvPicPr>
          <p:nvPr/>
        </p:nvPicPr>
        <p:blipFill>
          <a:blip r:embed="rId3"/>
          <a:stretch>
            <a:fillRect/>
          </a:stretch>
        </p:blipFill>
        <p:spPr>
          <a:xfrm>
            <a:off x="6117996" y="4695331"/>
            <a:ext cx="2884603" cy="191957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DE38596-8F95-425E-A3B3-BBED63ADDCCA}"/>
              </a:ext>
            </a:extLst>
          </p:cNvPr>
          <p:cNvSpPr txBox="1"/>
          <p:nvPr/>
        </p:nvSpPr>
        <p:spPr>
          <a:xfrm>
            <a:off x="1265199" y="0"/>
            <a:ext cx="9075907" cy="646331"/>
          </a:xfrm>
          <a:prstGeom prst="rect">
            <a:avLst/>
          </a:prstGeom>
          <a:noFill/>
        </p:spPr>
        <p:txBody>
          <a:bodyPr wrap="square">
            <a:spAutoFit/>
          </a:bodyPr>
          <a:lstStyle/>
          <a:p>
            <a:pPr lvl="0" algn="ctr" eaLnBrk="0" fontAlgn="base" hangingPunct="0">
              <a:spcBef>
                <a:spcPct val="0"/>
              </a:spcBef>
              <a:spcAft>
                <a:spcPct val="0"/>
              </a:spcAft>
            </a:pPr>
            <a:r>
              <a:rPr lang="el-GR" sz="3600" b="1" i="1" u="sng" dirty="0" smtClean="0">
                <a:solidFill>
                  <a:srgbClr val="7030A0"/>
                </a:solidFill>
              </a:rPr>
              <a:t>ΕΝΔΟΣΧΟΛΙΚΗ ΒΙΑ</a:t>
            </a:r>
            <a:endParaRPr kumimoji="0" lang="el-GR" altLang="el-GR" sz="3600" b="1" i="1" u="sng"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EC244F0B-B7C8-43AC-B66E-6F0A9CCCCAD5}"/>
              </a:ext>
            </a:extLst>
          </p:cNvPr>
          <p:cNvSpPr txBox="1"/>
          <p:nvPr/>
        </p:nvSpPr>
        <p:spPr>
          <a:xfrm>
            <a:off x="1099225" y="1352147"/>
            <a:ext cx="9328827" cy="1815882"/>
          </a:xfrm>
          <a:prstGeom prst="rect">
            <a:avLst/>
          </a:prstGeom>
          <a:noFill/>
        </p:spPr>
        <p:txBody>
          <a:bodyPr wrap="square">
            <a:spAutoFit/>
          </a:bodyPr>
          <a:lstStyle/>
          <a:p>
            <a:endParaRPr lang="el-GR" sz="2800" dirty="0"/>
          </a:p>
          <a:p>
            <a:pPr marL="514350" indent="-514350">
              <a:buFont typeface="+mj-lt"/>
              <a:buAutoNum type="arabicParenR"/>
            </a:pPr>
            <a:endParaRPr lang="el-GR" sz="2800" dirty="0"/>
          </a:p>
          <a:p>
            <a:endParaRPr lang="el-GR" sz="2800" dirty="0"/>
          </a:p>
          <a:p>
            <a:endParaRPr lang="el-GR" sz="2800" dirty="0"/>
          </a:p>
        </p:txBody>
      </p:sp>
      <p:sp>
        <p:nvSpPr>
          <p:cNvPr id="5" name="4 - Ορθογώνιο"/>
          <p:cNvSpPr/>
          <p:nvPr/>
        </p:nvSpPr>
        <p:spPr>
          <a:xfrm>
            <a:off x="452487" y="678730"/>
            <a:ext cx="9907571" cy="1384995"/>
          </a:xfrm>
          <a:prstGeom prst="rect">
            <a:avLst/>
          </a:prstGeom>
        </p:spPr>
        <p:txBody>
          <a:bodyPr wrap="square">
            <a:spAutoFit/>
          </a:bodyPr>
          <a:lstStyle/>
          <a:p>
            <a:r>
              <a:rPr lang="el-GR" sz="2400" b="1" i="1" u="sng" dirty="0" smtClean="0">
                <a:solidFill>
                  <a:srgbClr val="7030A0"/>
                </a:solidFill>
              </a:rPr>
              <a:t>ΤΑ ΑΙΤΙΑ ΤΗΣ ΕΝΔΟΣΧΟΛΙΚΗΣ </a:t>
            </a:r>
            <a:r>
              <a:rPr lang="el-GR" sz="2400" b="1" i="1" u="sng" dirty="0" smtClean="0">
                <a:solidFill>
                  <a:srgbClr val="7030A0"/>
                </a:solidFill>
              </a:rPr>
              <a:t>ΒΙΑΣ</a:t>
            </a:r>
            <a:r>
              <a:rPr lang="el-GR" sz="2400" b="1" i="1" dirty="0" smtClean="0">
                <a:solidFill>
                  <a:srgbClr val="7030A0"/>
                </a:solidFill>
              </a:rPr>
              <a:t> </a:t>
            </a:r>
          </a:p>
          <a:p>
            <a:r>
              <a:rPr lang="el-GR" sz="2000" b="1" i="1" dirty="0" smtClean="0">
                <a:solidFill>
                  <a:schemeClr val="bg1"/>
                </a:solidFill>
              </a:rPr>
              <a:t>Η </a:t>
            </a:r>
            <a:r>
              <a:rPr lang="el-GR" sz="2000" b="1" i="1" dirty="0" err="1" smtClean="0">
                <a:solidFill>
                  <a:schemeClr val="bg1"/>
                </a:solidFill>
              </a:rPr>
              <a:t>ενδοσχολική</a:t>
            </a:r>
            <a:r>
              <a:rPr lang="el-GR" sz="2000" b="1" i="1" dirty="0" smtClean="0">
                <a:solidFill>
                  <a:schemeClr val="bg1"/>
                </a:solidFill>
              </a:rPr>
              <a:t> βία αυξάνεται όλο και περισσότερο στις μέρες μας. </a:t>
            </a:r>
            <a:endParaRPr lang="el-GR" sz="2000" b="1" i="1" dirty="0" smtClean="0">
              <a:solidFill>
                <a:schemeClr val="bg1"/>
              </a:solidFill>
            </a:endParaRPr>
          </a:p>
          <a:p>
            <a:r>
              <a:rPr lang="el-GR" sz="2000" b="1" i="1" dirty="0" smtClean="0">
                <a:solidFill>
                  <a:schemeClr val="bg1"/>
                </a:solidFill>
              </a:rPr>
              <a:t>Τα </a:t>
            </a:r>
            <a:r>
              <a:rPr lang="el-GR" sz="2000" b="1" i="1" dirty="0" smtClean="0">
                <a:solidFill>
                  <a:schemeClr val="bg1"/>
                </a:solidFill>
              </a:rPr>
              <a:t>βασικότερα αίτια είναι: α) η συμπεριφορά του θύτη β) η οικογένεια γ) το σχολείο δ)τα κοινωνικά προβλήματα.</a:t>
            </a:r>
            <a:endParaRPr lang="el-GR" sz="2000" b="1" i="1" dirty="0">
              <a:solidFill>
                <a:schemeClr val="bg1"/>
              </a:solidFill>
            </a:endParaRPr>
          </a:p>
        </p:txBody>
      </p:sp>
      <p:sp>
        <p:nvSpPr>
          <p:cNvPr id="6" name="5 - Ορθογώνιο"/>
          <p:cNvSpPr/>
          <p:nvPr/>
        </p:nvSpPr>
        <p:spPr>
          <a:xfrm>
            <a:off x="490194" y="2083324"/>
            <a:ext cx="10143241" cy="2923877"/>
          </a:xfrm>
          <a:prstGeom prst="rect">
            <a:avLst/>
          </a:prstGeom>
        </p:spPr>
        <p:txBody>
          <a:bodyPr wrap="square">
            <a:spAutoFit/>
          </a:bodyPr>
          <a:lstStyle/>
          <a:p>
            <a:r>
              <a:rPr lang="el-GR" sz="2400" b="1" i="1" u="sng" dirty="0" smtClean="0">
                <a:solidFill>
                  <a:srgbClr val="7030A0"/>
                </a:solidFill>
              </a:rPr>
              <a:t>Η ΣΥΜΠΕΡΙΦΟΡΑ ΤΟΥ ΘΥΤΗ</a:t>
            </a:r>
          </a:p>
          <a:p>
            <a:r>
              <a:rPr lang="el-GR" sz="2000" b="1" i="1" dirty="0" smtClean="0">
                <a:solidFill>
                  <a:schemeClr val="bg1"/>
                </a:solidFill>
              </a:rPr>
              <a:t> Ένα από τα κυριότερα αίτια επιθετικής συμπεριφοράς είναι τα ατομικά χαρακτηριστικά των παιδιών όπως για παράδειγμα η χαμηλή αυτοεκτίμηση και η ανασφάλεια του θύτη. Όταν ένα παιδί δεν έχει συμφιλιωθεί με τον εαυτό του και την προσωπικότητα του, ξεσπώντας με βία στους συμμαθητές του προσπαθεί να φανεί ανώτερος από αυτούς. Πρέπει να προσθέσουμε ότι οι δράστες είναι διασπαστικά άτομα που δεν μπορούν να ελέγξουν τις </a:t>
            </a:r>
            <a:r>
              <a:rPr lang="el-GR" sz="2000" b="1" i="1" dirty="0" err="1" smtClean="0">
                <a:solidFill>
                  <a:schemeClr val="bg1"/>
                </a:solidFill>
              </a:rPr>
              <a:t>ενορμήσεις</a:t>
            </a:r>
            <a:r>
              <a:rPr lang="el-GR" sz="2000" b="1" i="1" dirty="0" smtClean="0">
                <a:solidFill>
                  <a:schemeClr val="bg1"/>
                </a:solidFill>
              </a:rPr>
              <a:t> τους και αρέσκονται στο να αρχίζουν καβγάδες. Τέλος υπάρχουν και κάποια σύνδρομα βιολογικής βάσης τα οποία προκαλούν επιθετικές συμπεριφορές.</a:t>
            </a:r>
            <a:endParaRPr lang="el-GR" sz="2000" b="1" i="1" dirty="0">
              <a:solidFill>
                <a:schemeClr val="bg1"/>
              </a:solidFill>
            </a:endParaRPr>
          </a:p>
        </p:txBody>
      </p:sp>
      <p:pic>
        <p:nvPicPr>
          <p:cNvPr id="9" name="8 - Εικόνα" descr="84.jfif"/>
          <p:cNvPicPr>
            <a:picLocks noChangeAspect="1"/>
          </p:cNvPicPr>
          <p:nvPr/>
        </p:nvPicPr>
        <p:blipFill>
          <a:blip r:embed="rId2"/>
          <a:stretch>
            <a:fillRect/>
          </a:stretch>
        </p:blipFill>
        <p:spPr>
          <a:xfrm>
            <a:off x="3507873" y="4944327"/>
            <a:ext cx="2704392" cy="1793130"/>
          </a:xfrm>
          <a:prstGeom prst="rect">
            <a:avLst/>
          </a:prstGeom>
        </p:spPr>
      </p:pic>
      <p:pic>
        <p:nvPicPr>
          <p:cNvPr id="10" name="9 - Εικόνα" descr="85.jfif"/>
          <p:cNvPicPr>
            <a:picLocks noChangeAspect="1"/>
          </p:cNvPicPr>
          <p:nvPr/>
        </p:nvPicPr>
        <p:blipFill>
          <a:blip r:embed="rId3"/>
          <a:stretch>
            <a:fillRect/>
          </a:stretch>
        </p:blipFill>
        <p:spPr>
          <a:xfrm>
            <a:off x="6642400" y="4902331"/>
            <a:ext cx="3169631" cy="1814267"/>
          </a:xfrm>
          <a:prstGeom prst="rect">
            <a:avLst/>
          </a:prstGeom>
        </p:spPr>
      </p:pic>
    </p:spTree>
    <p:extLst>
      <p:ext uri="{BB962C8B-B14F-4D97-AF65-F5344CB8AC3E}">
        <p14:creationId xmlns:p14="http://schemas.microsoft.com/office/powerpoint/2010/main" xmlns="" val="1534390228"/>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3A902C3-9B97-402D-8FEC-931DC5B59395}"/>
              </a:ext>
            </a:extLst>
          </p:cNvPr>
          <p:cNvSpPr txBox="1"/>
          <p:nvPr/>
        </p:nvSpPr>
        <p:spPr>
          <a:xfrm>
            <a:off x="2708225" y="0"/>
            <a:ext cx="6094379" cy="707886"/>
          </a:xfrm>
          <a:prstGeom prst="rect">
            <a:avLst/>
          </a:prstGeom>
          <a:noFill/>
        </p:spPr>
        <p:txBody>
          <a:bodyPr wrap="square">
            <a:spAutoFit/>
          </a:bodyPr>
          <a:lstStyle/>
          <a:p>
            <a:pPr lvl="0" algn="ctr" eaLnBrk="0" fontAlgn="base" hangingPunct="0">
              <a:spcBef>
                <a:spcPct val="0"/>
              </a:spcBef>
              <a:spcAft>
                <a:spcPct val="0"/>
              </a:spcAft>
            </a:pPr>
            <a:r>
              <a:rPr lang="el-GR" sz="4000" b="1" i="1" u="sng" dirty="0" smtClean="0">
                <a:solidFill>
                  <a:srgbClr val="7030A0"/>
                </a:solidFill>
              </a:rPr>
              <a:t>ΕΝΔΟΣΧΟΛΙΚΗ ΒΙΑ</a:t>
            </a:r>
            <a:endParaRPr lang="el-GR" altLang="el-GR" sz="4000" b="1" i="1" u="sng"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AB889EE8-3BA5-4333-BA05-55854B77637A}"/>
              </a:ext>
            </a:extLst>
          </p:cNvPr>
          <p:cNvSpPr txBox="1"/>
          <p:nvPr/>
        </p:nvSpPr>
        <p:spPr>
          <a:xfrm>
            <a:off x="358223" y="961536"/>
            <a:ext cx="11387579" cy="5570756"/>
          </a:xfrm>
          <a:prstGeom prst="rect">
            <a:avLst/>
          </a:prstGeom>
          <a:noFill/>
        </p:spPr>
        <p:txBody>
          <a:bodyPr wrap="square">
            <a:spAutoFit/>
          </a:bodyPr>
          <a:lstStyle/>
          <a:p>
            <a:pPr marL="457200" indent="-457200">
              <a:buFont typeface="Wingdings" panose="05000000000000000000" pitchFamily="2" charset="2"/>
              <a:buChar char="v"/>
            </a:pPr>
            <a:r>
              <a:rPr lang="el-GR" sz="2400" b="1" i="1" u="sng" dirty="0" smtClean="0">
                <a:solidFill>
                  <a:srgbClr val="7030A0"/>
                </a:solidFill>
              </a:rPr>
              <a:t>H ΟΙΚΟΓΕΝΕΙΑ </a:t>
            </a:r>
          </a:p>
          <a:p>
            <a:pPr marL="457200" indent="457200"/>
            <a:r>
              <a:rPr lang="el-GR" sz="2400" b="1" i="1" dirty="0" smtClean="0">
                <a:solidFill>
                  <a:schemeClr val="bg1"/>
                </a:solidFill>
              </a:rPr>
              <a:t>      </a:t>
            </a:r>
            <a:r>
              <a:rPr lang="el-GR" sz="2200" b="1" i="1" dirty="0" smtClean="0">
                <a:solidFill>
                  <a:schemeClr val="bg1"/>
                </a:solidFill>
              </a:rPr>
              <a:t>Το πρόβλημα της σχολικής βίας και πιο συγκεκριμένα η παιδική και εφηβική επιθετικότητα και παραβατικότητα που εκδηλώνεται κυρίως στο σχολείο είναι σύνηθες φαινόμενο που μαστίζει στις μέρες μας. Ένας από τους κύριους παράγοντες που ωθούν τα παιδιά να ασκήσουν βία είναι το οικογενειακό περιβάλλον στο οποίο ζουν. Έτσι, οι υπερβολικές στερήσεις και οι συνεχείς απαγορεύσεις που επιβάλλουν οι γονείς στα παιδιά τους μπορεί να προκαλέσουν ψυχική αναταραχή και απογοήτευση σε αυτά, ιδίως όταν αισθάνονται ότι δεν μπορούν να πραγματοποιήσουν μια επιθυμία τους. Έτσι οι υπερβολικά αυστηροί γονείς ενισχύουν τις επιθετικές τάσεις του αλλά και αντίθετα οι υπερβολικά παραχωρητικοί γονείς δεν θέτουν όρια στη συμπεριφορά του παιδιού. </a:t>
            </a:r>
            <a:endParaRPr lang="el-GR" sz="2200" b="1" i="1" smtClean="0">
              <a:solidFill>
                <a:schemeClr val="bg1"/>
              </a:solidFill>
            </a:endParaRPr>
          </a:p>
          <a:p>
            <a:pPr marL="457200" indent="457200"/>
            <a:r>
              <a:rPr lang="el-GR" sz="2200" b="1" i="1" smtClean="0">
                <a:solidFill>
                  <a:schemeClr val="bg1"/>
                </a:solidFill>
              </a:rPr>
              <a:t>Ένας </a:t>
            </a:r>
            <a:r>
              <a:rPr lang="el-GR" sz="2200" b="1" i="1" dirty="0" smtClean="0">
                <a:solidFill>
                  <a:schemeClr val="bg1"/>
                </a:solidFill>
              </a:rPr>
              <a:t>ακόμη λόγος που οδηγεί τα παιδιά στην </a:t>
            </a:r>
            <a:r>
              <a:rPr lang="el-GR" sz="2200" b="1" i="1" dirty="0" err="1" smtClean="0">
                <a:solidFill>
                  <a:schemeClr val="bg1"/>
                </a:solidFill>
              </a:rPr>
              <a:t>ενδοσχολική</a:t>
            </a:r>
            <a:r>
              <a:rPr lang="el-GR" sz="2200" b="1" i="1" dirty="0" smtClean="0">
                <a:solidFill>
                  <a:schemeClr val="bg1"/>
                </a:solidFill>
              </a:rPr>
              <a:t> βία είναι η παραμέληση ή η απόρριψη από τους γονείς τους. Η στέρηση της προσοχής των γονιών τους γεννά σε ορισμένα άτομα εσωτερική ανασφάλεια, έλλειψη αυτοπεποίθησης και δυστυχία. </a:t>
            </a:r>
            <a:endParaRPr lang="el-GR" sz="2200" b="1" i="1" dirty="0">
              <a:solidFill>
                <a:schemeClr val="bg1"/>
              </a:solidFill>
            </a:endParaRPr>
          </a:p>
        </p:txBody>
      </p:sp>
    </p:spTree>
    <p:extLst>
      <p:ext uri="{BB962C8B-B14F-4D97-AF65-F5344CB8AC3E}">
        <p14:creationId xmlns:p14="http://schemas.microsoft.com/office/powerpoint/2010/main" xmlns="" val="176846670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78A24DC-2758-4D6E-B61E-11700D04943D}"/>
              </a:ext>
            </a:extLst>
          </p:cNvPr>
          <p:cNvSpPr>
            <a:spLocks noChangeArrowheads="1"/>
          </p:cNvSpPr>
          <p:nvPr/>
        </p:nvSpPr>
        <p:spPr bwMode="auto">
          <a:xfrm>
            <a:off x="1529048" y="-5924364"/>
            <a:ext cx="8618707" cy="7017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ctr"/>
            <a:r>
              <a:rPr lang="el-GR" sz="3200" b="1" i="1" u="sng" dirty="0" smtClean="0">
                <a:solidFill>
                  <a:srgbClr val="7030A0"/>
                </a:solidFill>
              </a:rPr>
              <a:t>ΕΝΔΟΣΧΟΛΙΚΗ ΒΙΑ</a:t>
            </a:r>
            <a:endParaRPr lang="el-GR" altLang="el-GR" sz="3200"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4 - Ορθογώνιο"/>
          <p:cNvSpPr/>
          <p:nvPr/>
        </p:nvSpPr>
        <p:spPr>
          <a:xfrm>
            <a:off x="197963" y="499620"/>
            <a:ext cx="11774077" cy="6358379"/>
          </a:xfrm>
          <a:prstGeom prst="rect">
            <a:avLst/>
          </a:prstGeom>
        </p:spPr>
        <p:txBody>
          <a:bodyPr wrap="square">
            <a:spAutoFit/>
          </a:bodyPr>
          <a:lstStyle/>
          <a:p>
            <a:pPr>
              <a:buFont typeface="Wingdings" pitchFamily="2" charset="2"/>
              <a:buChar char="v"/>
            </a:pPr>
            <a:r>
              <a:rPr lang="el-GR" sz="2400" b="1" i="1" u="sng" dirty="0" smtClean="0">
                <a:solidFill>
                  <a:srgbClr val="7030A0"/>
                </a:solidFill>
              </a:rPr>
              <a:t>ΤΟ ΣΧΟΛΕΙΟ </a:t>
            </a:r>
          </a:p>
          <a:p>
            <a:pPr indent="457200"/>
            <a:r>
              <a:rPr lang="el-GR" sz="2200" b="1" i="1" dirty="0" smtClean="0">
                <a:solidFill>
                  <a:schemeClr val="bg1"/>
                </a:solidFill>
              </a:rPr>
              <a:t>Το σχολείο είναι ένας από τους βασικούς παράγοντες, το οποίο επηρεάζει το προφίλ του θύτη καθώς εξίσου και το προφίλ του θύματος. Το σχολείο διέπεται από κανόνες, που ρυθμίζουν την συμπεριφορά των μελών του και προβλέπει ποινές για όσους δεν υπακούν σε αυτούς τους κανονισμούς. </a:t>
            </a:r>
          </a:p>
          <a:p>
            <a:pPr indent="457200"/>
            <a:r>
              <a:rPr lang="el-GR" sz="2200" b="1" i="1" dirty="0" smtClean="0">
                <a:solidFill>
                  <a:schemeClr val="bg1"/>
                </a:solidFill>
              </a:rPr>
              <a:t>Στόχος των ποινών είναι οι μαθητές να συμπεριφέρονται υπεύθυνα και ώριμα. Ωστόσο κάποιες φορές οι ποινές αυτές δεν εφαρμόζονται πάντα, με αποτέλεσμα οι μαθητές να κρίνουν πως η βίαιη συμπεριφορά είναι και σωστή .</a:t>
            </a:r>
          </a:p>
          <a:p>
            <a:pPr indent="457200"/>
            <a:r>
              <a:rPr lang="el-GR" sz="2200" b="1" i="1" dirty="0" smtClean="0">
                <a:solidFill>
                  <a:schemeClr val="bg1"/>
                </a:solidFill>
              </a:rPr>
              <a:t>Οι συνθήκες του σχολείου επηρεάζουν αρνητικά τους μαθητές, τους δημιουργούν συναισθήματα λύπης, το υπερφορτωμένο πρόγραμμα δεν τους επιτρέπει να έχουν άλλες δραστηριότητες, με αποτέλεσμα να έχουν τάσεις εσωστρέφειας, να είναι αντικοινωνικοί, η υπομονή τους να εξαντλείται εύκολα και να οδηγούνται στο να ξεσπάνε σε συνομήλικους ή μικρότερους μαθητές του σχολείο τους. Οι εκπαιδευτικοί με τη σειρά τους δεν βρίσκονται δίπλα στους μαθητές και ίσως αυτό να οφείλεται και στις πολυάριθμες τάξεις που δεν τους επιτρέπουν να έχουν άμεση να επικοινωνιακή επαφή με τους μαθητές. Έτσι οι μαθητές χωρίς να ξέρουν σε ποιον να απευθυνθούν, καταλήγουν στη βία, πιστεύοντας ότι εκείνη είναι η μοναδική λύση για τα προβλήματά τους. </a:t>
            </a:r>
            <a:endParaRPr lang="el-GR" sz="2200" b="1" i="1" dirty="0">
              <a:solidFill>
                <a:schemeClr val="bg1"/>
              </a:solidFill>
            </a:endParaRPr>
          </a:p>
        </p:txBody>
      </p:sp>
    </p:spTree>
    <p:extLst>
      <p:ext uri="{BB962C8B-B14F-4D97-AF65-F5344CB8AC3E}">
        <p14:creationId xmlns:p14="http://schemas.microsoft.com/office/powerpoint/2010/main" xmlns="" val="1721445554"/>
      </p:ext>
    </p:extLst>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7AE482B-1637-4794-9ED6-FD653E30AB9C}"/>
              </a:ext>
            </a:extLst>
          </p:cNvPr>
          <p:cNvSpPr txBox="1"/>
          <p:nvPr/>
        </p:nvSpPr>
        <p:spPr>
          <a:xfrm>
            <a:off x="346843" y="5"/>
            <a:ext cx="11190588" cy="12957393"/>
          </a:xfrm>
          <a:prstGeom prst="rect">
            <a:avLst/>
          </a:prstGeom>
          <a:noFill/>
        </p:spPr>
        <p:txBody>
          <a:bodyPr wrap="square">
            <a:spAutoFit/>
          </a:bodyPr>
          <a:lstStyle/>
          <a:p>
            <a:pPr algn="ctr"/>
            <a:endParaRPr lang="el-GR" sz="3600" b="1" u="sng" dirty="0" smtClean="0">
              <a:solidFill>
                <a:schemeClr val="accent5">
                  <a:lumMod val="50000"/>
                </a:schemeClr>
              </a:solidFill>
            </a:endParaRPr>
          </a:p>
          <a:p>
            <a:pPr algn="ctr"/>
            <a:r>
              <a:rPr lang="el-GR" sz="3600" b="1" i="1" u="sng" dirty="0" smtClean="0">
                <a:solidFill>
                  <a:srgbClr val="7030A0"/>
                </a:solidFill>
              </a:rPr>
              <a:t>Τι είναι Βία…. </a:t>
            </a:r>
            <a:r>
              <a:rPr lang="el-GR" sz="4000" dirty="0" smtClean="0">
                <a:solidFill>
                  <a:schemeClr val="accent5">
                    <a:lumMod val="50000"/>
                  </a:schemeClr>
                </a:solidFill>
              </a:rPr>
              <a:t> </a:t>
            </a:r>
            <a:endParaRPr lang="el-GR" sz="4000" dirty="0">
              <a:solidFill>
                <a:schemeClr val="accent5">
                  <a:lumMod val="50000"/>
                </a:schemeClr>
              </a:solidFill>
            </a:endParaRPr>
          </a:p>
          <a:p>
            <a:pPr marL="571500" indent="-571500" algn="ctr">
              <a:buFont typeface="Wingdings" panose="05000000000000000000" pitchFamily="2" charset="2"/>
              <a:buChar char="v"/>
            </a:pPr>
            <a:r>
              <a:rPr lang="el-GR" sz="2800" b="1" i="1" dirty="0" smtClean="0">
                <a:solidFill>
                  <a:schemeClr val="bg1"/>
                </a:solidFill>
              </a:rPr>
              <a:t>Κάθε συμπεριφορά ή συστηματική πολιτική συμπεριφοράς που χρησιμοποιείται για να εξαναγκάσει, να κυριαρχήσει ή να απομονώσει το θύμα. </a:t>
            </a:r>
            <a:endParaRPr lang="el-GR" sz="2800" b="1" i="1" dirty="0" smtClean="0">
              <a:solidFill>
                <a:schemeClr val="bg1"/>
              </a:solidFill>
            </a:endParaRPr>
          </a:p>
          <a:p>
            <a:pPr marL="571500" indent="-571500" algn="ctr">
              <a:buFont typeface="Wingdings" panose="05000000000000000000" pitchFamily="2" charset="2"/>
              <a:buChar char="v"/>
            </a:pPr>
            <a:r>
              <a:rPr lang="el-GR" sz="2800" b="1" i="1" dirty="0" smtClean="0">
                <a:solidFill>
                  <a:schemeClr val="bg1"/>
                </a:solidFill>
              </a:rPr>
              <a:t>Είναι </a:t>
            </a:r>
            <a:r>
              <a:rPr lang="el-GR" sz="2800" b="1" i="1" dirty="0" smtClean="0">
                <a:solidFill>
                  <a:schemeClr val="bg1"/>
                </a:solidFill>
              </a:rPr>
              <a:t>κάθε σωματική, ψυχολογική και λεκτική κακοποίηση ανθρώπου που δημιουργεί σωματικό ή και ψυχικό πόνο ή και </a:t>
            </a:r>
            <a:r>
              <a:rPr lang="el-GR" sz="2800" b="1" i="1" dirty="0" smtClean="0">
                <a:solidFill>
                  <a:schemeClr val="bg1"/>
                </a:solidFill>
              </a:rPr>
              <a:t>πληγές. </a:t>
            </a:r>
          </a:p>
          <a:p>
            <a:pPr marL="571500" indent="-571500" algn="ctr">
              <a:buFont typeface="Wingdings" panose="05000000000000000000" pitchFamily="2" charset="2"/>
              <a:buChar char="v"/>
            </a:pPr>
            <a:r>
              <a:rPr lang="el-GR" sz="2800" b="1" i="1" dirty="0" smtClean="0">
                <a:solidFill>
                  <a:schemeClr val="bg1"/>
                </a:solidFill>
              </a:rPr>
              <a:t>Είναι </a:t>
            </a:r>
            <a:r>
              <a:rPr lang="el-GR" sz="2800" b="1" i="1" dirty="0" smtClean="0">
                <a:solidFill>
                  <a:schemeClr val="bg1"/>
                </a:solidFill>
              </a:rPr>
              <a:t>η χρήση κάθε μορφής εξουσίας που επιβάλλεται στο άλλο άτομο για τη διατήρηση του ελέγχου της σχέσης και της συμπεριφοράς του θύματος. Συχνά συμπεριλαμβάνει παραβίαση των δικαιωμάτων του </a:t>
            </a:r>
            <a:r>
              <a:rPr lang="el-GR" sz="2800" b="1" i="1" dirty="0" smtClean="0">
                <a:solidFill>
                  <a:schemeClr val="bg1"/>
                </a:solidFill>
              </a:rPr>
              <a:t>θύματος</a:t>
            </a:r>
            <a:r>
              <a:rPr lang="el-GR" sz="2800" b="1" i="1" dirty="0" smtClean="0">
                <a:solidFill>
                  <a:schemeClr val="bg1"/>
                </a:solidFill>
              </a:rPr>
              <a:t>.</a:t>
            </a: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xmlns="" val="2539658022"/>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13" name="12 - Τίτλος"/>
          <p:cNvSpPr>
            <a:spLocks noGrp="1"/>
          </p:cNvSpPr>
          <p:nvPr>
            <p:ph type="title"/>
          </p:nvPr>
        </p:nvSpPr>
        <p:spPr/>
        <p:txBody>
          <a:bodyPr/>
          <a:lstStyle/>
          <a:p>
            <a:pPr algn="ctr"/>
            <a:r>
              <a:rPr lang="en-US" b="1" i="1" dirty="0" smtClean="0">
                <a:solidFill>
                  <a:schemeClr val="bg1"/>
                </a:solidFill>
              </a:rPr>
              <a:t>STOP BULLYING</a:t>
            </a:r>
            <a:endParaRPr lang="el-GR" b="1" i="1" dirty="0">
              <a:solidFill>
                <a:schemeClr val="bg1"/>
              </a:solidFill>
            </a:endParaRPr>
          </a:p>
        </p:txBody>
      </p:sp>
      <p:sp>
        <p:nvSpPr>
          <p:cNvPr id="4" name="Θέση περιεχομένου 3">
            <a:extLst>
              <a:ext uri="{FF2B5EF4-FFF2-40B4-BE49-F238E27FC236}">
                <a16:creationId xmlns:a16="http://schemas.microsoft.com/office/drawing/2014/main" xmlns="" id="{7DC98A72-6C21-4194-AFFE-618B818A2C38}"/>
              </a:ext>
            </a:extLst>
          </p:cNvPr>
          <p:cNvSpPr>
            <a:spLocks noGrp="1"/>
          </p:cNvSpPr>
          <p:nvPr>
            <p:ph sz="half" idx="1"/>
          </p:nvPr>
        </p:nvSpPr>
        <p:spPr/>
        <p:txBody>
          <a:bodyPr>
            <a:noAutofit/>
          </a:bodyPr>
          <a:lstStyle/>
          <a:p>
            <a:endParaRPr lang="el-GR" sz="2000" dirty="0"/>
          </a:p>
          <a:p>
            <a:endParaRPr lang="el-GR" sz="2000" dirty="0"/>
          </a:p>
          <a:p>
            <a:pPr marL="0" indent="0">
              <a:buNone/>
            </a:pPr>
            <a:r>
              <a:rPr lang="el-GR" sz="2000" dirty="0"/>
              <a:t> </a:t>
            </a:r>
          </a:p>
        </p:txBody>
      </p:sp>
      <p:pic>
        <p:nvPicPr>
          <p:cNvPr id="15" name="14 - Θέση περιεχομένου" descr="67.jfif"/>
          <p:cNvPicPr>
            <a:picLocks noGrp="1" noChangeAspect="1"/>
          </p:cNvPicPr>
          <p:nvPr>
            <p:ph sz="half" idx="2"/>
          </p:nvPr>
        </p:nvPicPr>
        <p:blipFill>
          <a:blip r:embed="rId2"/>
          <a:stretch>
            <a:fillRect/>
          </a:stretch>
        </p:blipFill>
        <p:spPr>
          <a:xfrm>
            <a:off x="4366891" y="3705885"/>
            <a:ext cx="2071616" cy="2826893"/>
          </a:xfrm>
        </p:spPr>
      </p:pic>
      <p:pic>
        <p:nvPicPr>
          <p:cNvPr id="16" name="15 - Εικόνα" descr="68.jfif"/>
          <p:cNvPicPr>
            <a:picLocks noChangeAspect="1"/>
          </p:cNvPicPr>
          <p:nvPr/>
        </p:nvPicPr>
        <p:blipFill>
          <a:blip r:embed="rId3"/>
          <a:stretch>
            <a:fillRect/>
          </a:stretch>
        </p:blipFill>
        <p:spPr>
          <a:xfrm>
            <a:off x="8276618" y="1706251"/>
            <a:ext cx="2997287" cy="2245072"/>
          </a:xfrm>
          <a:prstGeom prst="rect">
            <a:avLst/>
          </a:prstGeom>
        </p:spPr>
      </p:pic>
      <p:pic>
        <p:nvPicPr>
          <p:cNvPr id="17" name="16 - Εικόνα" descr="69.jfif"/>
          <p:cNvPicPr>
            <a:picLocks noChangeAspect="1"/>
          </p:cNvPicPr>
          <p:nvPr/>
        </p:nvPicPr>
        <p:blipFill>
          <a:blip r:embed="rId4"/>
          <a:stretch>
            <a:fillRect/>
          </a:stretch>
        </p:blipFill>
        <p:spPr>
          <a:xfrm>
            <a:off x="7082829" y="3994765"/>
            <a:ext cx="3192387" cy="2239436"/>
          </a:xfrm>
          <a:prstGeom prst="rect">
            <a:avLst/>
          </a:prstGeom>
        </p:spPr>
      </p:pic>
      <p:pic>
        <p:nvPicPr>
          <p:cNvPr id="18" name="17 - Εικόνα" descr="66.jfif"/>
          <p:cNvPicPr>
            <a:picLocks noChangeAspect="1"/>
          </p:cNvPicPr>
          <p:nvPr/>
        </p:nvPicPr>
        <p:blipFill>
          <a:blip r:embed="rId5"/>
          <a:stretch>
            <a:fillRect/>
          </a:stretch>
        </p:blipFill>
        <p:spPr>
          <a:xfrm>
            <a:off x="613864" y="3205114"/>
            <a:ext cx="3239933" cy="2156028"/>
          </a:xfrm>
          <a:prstGeom prst="rect">
            <a:avLst/>
          </a:prstGeom>
        </p:spPr>
      </p:pic>
      <p:pic>
        <p:nvPicPr>
          <p:cNvPr id="19" name="18 - Εικόνα" descr="70.jfif"/>
          <p:cNvPicPr>
            <a:picLocks noChangeAspect="1"/>
          </p:cNvPicPr>
          <p:nvPr/>
        </p:nvPicPr>
        <p:blipFill>
          <a:blip r:embed="rId6"/>
          <a:stretch>
            <a:fillRect/>
          </a:stretch>
        </p:blipFill>
        <p:spPr>
          <a:xfrm>
            <a:off x="4164011" y="1640268"/>
            <a:ext cx="3400384" cy="1904215"/>
          </a:xfrm>
          <a:prstGeom prst="rect">
            <a:avLst/>
          </a:prstGeom>
        </p:spPr>
      </p:pic>
    </p:spTree>
    <p:extLst>
      <p:ext uri="{BB962C8B-B14F-4D97-AF65-F5344CB8AC3E}">
        <p14:creationId xmlns:p14="http://schemas.microsoft.com/office/powerpoint/2010/main" xmlns="" val="4082566507"/>
      </p:ext>
    </p:extLst>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012.jpg"/>
          <p:cNvPicPr>
            <a:picLocks noGrp="1" noChangeAspect="1"/>
          </p:cNvPicPr>
          <p:nvPr>
            <p:ph idx="4294967295"/>
          </p:nvPr>
        </p:nvPicPr>
        <p:blipFill>
          <a:blip r:embed="rId2"/>
          <a:stretch>
            <a:fillRect/>
          </a:stretch>
        </p:blipFill>
        <p:spPr>
          <a:xfrm>
            <a:off x="2620650" y="449541"/>
            <a:ext cx="6040438" cy="4525963"/>
          </a:xfrm>
        </p:spPr>
      </p:pic>
      <p:sp>
        <p:nvSpPr>
          <p:cNvPr id="8" name="7 - Ταινία προς τα επάνω"/>
          <p:cNvSpPr/>
          <p:nvPr/>
        </p:nvSpPr>
        <p:spPr>
          <a:xfrm>
            <a:off x="7041824" y="4967926"/>
            <a:ext cx="4826522" cy="1659117"/>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b="1" i="1" dirty="0" smtClean="0"/>
              <a:t>Σας ευχαριστώ !</a:t>
            </a:r>
          </a:p>
          <a:p>
            <a:pPr algn="ctr"/>
            <a:r>
              <a:rPr lang="el-GR" b="1" i="1" dirty="0" err="1" smtClean="0"/>
              <a:t>Μιχαλίτσης</a:t>
            </a:r>
            <a:r>
              <a:rPr lang="el-GR" b="1" i="1" dirty="0" smtClean="0"/>
              <a:t> Τάκης</a:t>
            </a:r>
          </a:p>
          <a:p>
            <a:pPr algn="ctr"/>
            <a:r>
              <a:rPr lang="el-GR" b="1" i="1" dirty="0" smtClean="0"/>
              <a:t>Β΄ Γυμνασίου </a:t>
            </a:r>
            <a:r>
              <a:rPr lang="el-GR" b="1" i="1" dirty="0" err="1" smtClean="0"/>
              <a:t>Μώλου</a:t>
            </a:r>
            <a:endParaRPr lang="el-GR" b="1" i="1" dirty="0" smtClean="0"/>
          </a:p>
          <a:p>
            <a:pPr algn="ctr"/>
            <a:r>
              <a:rPr lang="el-GR" b="1" i="1" dirty="0" smtClean="0"/>
              <a:t>2024-2025</a:t>
            </a:r>
            <a:endParaRPr lang="el-GR" b="1" i="1" dirty="0"/>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2BA2585-2BB9-4A5E-9596-ED73382DA640}"/>
              </a:ext>
            </a:extLst>
          </p:cNvPr>
          <p:cNvSpPr txBox="1"/>
          <p:nvPr/>
        </p:nvSpPr>
        <p:spPr>
          <a:xfrm>
            <a:off x="416789" y="1569192"/>
            <a:ext cx="11498095" cy="2523768"/>
          </a:xfrm>
          <a:prstGeom prst="rect">
            <a:avLst/>
          </a:prstGeom>
          <a:noFill/>
        </p:spPr>
        <p:txBody>
          <a:bodyPr wrap="square">
            <a:spAutoFit/>
          </a:bodyPr>
          <a:lstStyle/>
          <a:p>
            <a:pPr marL="285750" indent="-285750">
              <a:buFont typeface="Wingdings" panose="05000000000000000000" pitchFamily="2" charset="2"/>
              <a:buChar char="ü"/>
            </a:pPr>
            <a:r>
              <a:rPr lang="el-GR" sz="2800" b="1" dirty="0" smtClean="0">
                <a:solidFill>
                  <a:schemeClr val="bg1"/>
                </a:solidFill>
              </a:rPr>
              <a:t>Η βία χωρίζεται σε πολλά είδη, τα οποία δεν είναι σε καμία περίπτωση θετικά. Μπορούν να καταστρέψουν την ψυχολογία, την αυτοπεποίθηση και τα συναισθήματα των άλλων. </a:t>
            </a:r>
            <a:endParaRPr lang="el-GR" sz="2800" b="1" dirty="0" smtClean="0">
              <a:solidFill>
                <a:schemeClr val="bg1"/>
              </a:solidFill>
            </a:endParaRPr>
          </a:p>
          <a:p>
            <a:pPr marL="285750" indent="-285750"/>
            <a:endParaRPr lang="el-GR" sz="2800" b="1" dirty="0" smtClean="0">
              <a:solidFill>
                <a:schemeClr val="bg1"/>
              </a:solidFill>
            </a:endParaRPr>
          </a:p>
          <a:p>
            <a:pPr marL="285750" indent="-285750">
              <a:buFont typeface="Wingdings" panose="05000000000000000000" pitchFamily="2" charset="2"/>
              <a:buChar char="ü"/>
            </a:pPr>
            <a:r>
              <a:rPr lang="el-GR" sz="2800" b="1" dirty="0" smtClean="0">
                <a:solidFill>
                  <a:srgbClr val="FF0000"/>
                </a:solidFill>
              </a:rPr>
              <a:t>ΜΗΝ </a:t>
            </a:r>
            <a:r>
              <a:rPr lang="el-GR" sz="2800" b="1" dirty="0" smtClean="0">
                <a:solidFill>
                  <a:schemeClr val="bg1"/>
                </a:solidFill>
              </a:rPr>
              <a:t>χρησιμοποιείται κανένα από τα παρακάτω είδη βίας!</a:t>
            </a:r>
            <a:endParaRPr lang="el-GR" b="1" dirty="0">
              <a:solidFill>
                <a:schemeClr val="bg1"/>
              </a:solidFill>
            </a:endParaRPr>
          </a:p>
          <a:p>
            <a:endParaRPr lang="el-GR" dirty="0"/>
          </a:p>
        </p:txBody>
      </p:sp>
      <p:sp>
        <p:nvSpPr>
          <p:cNvPr id="10" name="TextBox 9">
            <a:extLst>
              <a:ext uri="{FF2B5EF4-FFF2-40B4-BE49-F238E27FC236}">
                <a16:creationId xmlns:a16="http://schemas.microsoft.com/office/drawing/2014/main" xmlns="" id="{55CF3475-9256-4524-8923-891B411AD626}"/>
              </a:ext>
            </a:extLst>
          </p:cNvPr>
          <p:cNvSpPr txBox="1"/>
          <p:nvPr/>
        </p:nvSpPr>
        <p:spPr>
          <a:xfrm>
            <a:off x="2822225" y="405360"/>
            <a:ext cx="6057899" cy="721736"/>
          </a:xfrm>
          <a:prstGeom prst="rect">
            <a:avLst/>
          </a:prstGeom>
          <a:noFill/>
        </p:spPr>
        <p:txBody>
          <a:bodyPr wrap="square">
            <a:spAutoFit/>
          </a:bodyPr>
          <a:lstStyle/>
          <a:p>
            <a:pPr lvl="0" algn="ctr">
              <a:lnSpc>
                <a:spcPct val="107000"/>
              </a:lnSpc>
            </a:pPr>
            <a:r>
              <a:rPr lang="el-GR" sz="4000" b="1" i="1" u="sng"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Μορφές- Είδη Βίας</a:t>
            </a:r>
            <a:endParaRPr lang="el-GR" sz="4000" b="1" i="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98310174"/>
      </p:ext>
    </p:extLst>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46756" y="1036948"/>
            <a:ext cx="9935852" cy="3477875"/>
          </a:xfrm>
          <a:prstGeom prst="rect">
            <a:avLst/>
          </a:prstGeom>
        </p:spPr>
        <p:txBody>
          <a:bodyPr wrap="square">
            <a:spAutoFit/>
          </a:bodyPr>
          <a:lstStyle/>
          <a:p>
            <a:r>
              <a:rPr lang="el-GR" sz="2800" b="1" i="1" u="sng" dirty="0" smtClean="0"/>
              <a:t>Ρατσιστική βία </a:t>
            </a:r>
            <a:r>
              <a:rPr lang="el-GR" sz="2400" b="1" i="1" dirty="0" smtClean="0"/>
              <a:t>: Ο ρατσισμός από Έλληνα μαθητή προς αλλοδαπό μαθητή οφείλεται συνήθως στην κακή διαπαιδαγώγηση των παιδιών από το σπίτι. Συνήθως συνδυάζεται με τη λεκτική βία. </a:t>
            </a:r>
            <a:endParaRPr lang="el-GR" sz="2400" b="1" i="1" dirty="0" smtClean="0"/>
          </a:p>
          <a:p>
            <a:r>
              <a:rPr lang="el-GR" sz="2400" b="1" i="1" dirty="0" smtClean="0"/>
              <a:t>Δεν </a:t>
            </a:r>
            <a:r>
              <a:rPr lang="el-GR" sz="2400" b="1" i="1" dirty="0" smtClean="0"/>
              <a:t>είναι σωστό να χρησιμοποιείται ειδικότερα στους σχολικούς χώρους. </a:t>
            </a:r>
            <a:endParaRPr lang="el-GR" sz="2400" b="1" i="1" dirty="0" smtClean="0"/>
          </a:p>
          <a:p>
            <a:r>
              <a:rPr lang="el-GR" sz="2400" b="1" i="1" dirty="0" smtClean="0"/>
              <a:t>Πιο </a:t>
            </a:r>
            <a:r>
              <a:rPr lang="el-GR" sz="2400" b="1" i="1" dirty="0" smtClean="0"/>
              <a:t>συχνά χρησιμοποιείται από παιδιά του Δημοτικού και λιγότερο από παιδιά Γυμνασίου και Λυκείου. </a:t>
            </a:r>
            <a:endParaRPr lang="el-GR" sz="2400" b="1" i="1" dirty="0" smtClean="0"/>
          </a:p>
          <a:p>
            <a:r>
              <a:rPr lang="el-GR" sz="2400" b="1" i="1" dirty="0" smtClean="0"/>
              <a:t>Μειώνει </a:t>
            </a:r>
            <a:r>
              <a:rPr lang="el-GR" sz="2400" b="1" i="1" dirty="0" smtClean="0"/>
              <a:t>τα ψυχικά συναισθήματα και την αυτογνωσία των θυμάτων αυτού του είδους βίας.</a:t>
            </a:r>
            <a:endParaRPr lang="el-GR" sz="2400" b="1" i="1" dirty="0"/>
          </a:p>
        </p:txBody>
      </p:sp>
      <p:sp>
        <p:nvSpPr>
          <p:cNvPr id="5" name="4 - Τίτλος"/>
          <p:cNvSpPr>
            <a:spLocks noGrp="1"/>
          </p:cNvSpPr>
          <p:nvPr>
            <p:ph type="title"/>
          </p:nvPr>
        </p:nvSpPr>
        <p:spPr>
          <a:xfrm>
            <a:off x="600173" y="0"/>
            <a:ext cx="9960864" cy="1143000"/>
          </a:xfrm>
        </p:spPr>
        <p:txBody>
          <a:bodyPr>
            <a:normAutofit/>
          </a:bodyPr>
          <a:lstStyle/>
          <a:p>
            <a:pPr algn="ctr"/>
            <a:r>
              <a:rPr lang="el-GR" sz="4000" b="1" i="1" u="sng" dirty="0" smtClean="0">
                <a:solidFill>
                  <a:srgbClr val="FFFF00"/>
                </a:solidFill>
              </a:rPr>
              <a:t>Ρατσιστική βία</a:t>
            </a:r>
            <a:endParaRPr lang="el-GR" sz="4000" b="1" i="1" u="sng" dirty="0">
              <a:solidFill>
                <a:srgbClr val="FFFF00"/>
              </a:solidFill>
            </a:endParaRPr>
          </a:p>
        </p:txBody>
      </p:sp>
      <p:pic>
        <p:nvPicPr>
          <p:cNvPr id="6" name="5 - Εικόνα" descr="72.jfif"/>
          <p:cNvPicPr>
            <a:picLocks noChangeAspect="1"/>
          </p:cNvPicPr>
          <p:nvPr/>
        </p:nvPicPr>
        <p:blipFill>
          <a:blip r:embed="rId2"/>
          <a:stretch>
            <a:fillRect/>
          </a:stretch>
        </p:blipFill>
        <p:spPr>
          <a:xfrm>
            <a:off x="2896386" y="4487426"/>
            <a:ext cx="4711046" cy="2050691"/>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B6D6B8-B04C-450C-8DC9-DA0741C205FE}"/>
              </a:ext>
            </a:extLst>
          </p:cNvPr>
          <p:cNvSpPr txBox="1"/>
          <p:nvPr/>
        </p:nvSpPr>
        <p:spPr>
          <a:xfrm>
            <a:off x="688156" y="669303"/>
            <a:ext cx="11142483" cy="6063198"/>
          </a:xfrm>
          <a:prstGeom prst="rect">
            <a:avLst/>
          </a:prstGeom>
          <a:noFill/>
        </p:spPr>
        <p:txBody>
          <a:bodyPr wrap="square">
            <a:spAutoFit/>
          </a:bodyPr>
          <a:lstStyle/>
          <a:p>
            <a:pPr algn="ctr"/>
            <a:r>
              <a:rPr lang="el-GR" sz="4000" b="1" i="1" u="sng" dirty="0" smtClean="0">
                <a:solidFill>
                  <a:srgbClr val="7030A0"/>
                </a:solidFill>
              </a:rPr>
              <a:t>Συναισθηματική βία </a:t>
            </a:r>
            <a:r>
              <a:rPr lang="el-GR" sz="4000" dirty="0">
                <a:solidFill>
                  <a:srgbClr val="111111"/>
                </a:solidFill>
                <a:effectLst/>
                <a:latin typeface="Calibri" panose="020F0502020204030204" pitchFamily="34" charset="0"/>
                <a:ea typeface="Times New Roman" panose="02020603050405020304" pitchFamily="18" charset="0"/>
              </a:rPr>
              <a:t> </a:t>
            </a:r>
          </a:p>
          <a:p>
            <a:pPr algn="ctr"/>
            <a:endParaRPr lang="el-GR" sz="4000" dirty="0" smtClean="0"/>
          </a:p>
          <a:p>
            <a:pPr algn="ctr"/>
            <a:endParaRPr lang="el-GR" sz="4000" dirty="0"/>
          </a:p>
          <a:p>
            <a:pPr marL="342900" lvl="0" indent="-342900">
              <a:buFont typeface="Symbol" panose="05050102010706020507" pitchFamily="18" charset="2"/>
              <a:buBlip>
                <a:blip r:embed="rId2"/>
              </a:buBlip>
            </a:pPr>
            <a:r>
              <a:rPr lang="el-GR" sz="2800" b="1" i="1" dirty="0" smtClean="0">
                <a:solidFill>
                  <a:schemeClr val="bg1"/>
                </a:solidFill>
              </a:rPr>
              <a:t>Συναισθηματική βία είναι ένα σύνολο επιζήμιων συμπεριφορών ελέγχου που ασκούνται από τον ένα σύντροφο προς τον άλλον (συνήθως άντρες προς γυναίκες) με στόχο να τον εξουσιάσουν. </a:t>
            </a:r>
            <a:endParaRPr lang="el-GR" sz="2800" b="1" i="1" dirty="0" smtClean="0">
              <a:solidFill>
                <a:schemeClr val="bg1"/>
              </a:solidFill>
            </a:endParaRPr>
          </a:p>
          <a:p>
            <a:pPr marL="342900" lvl="0" indent="-342900">
              <a:buFont typeface="Symbol" panose="05050102010706020507" pitchFamily="18" charset="2"/>
              <a:buBlip>
                <a:blip r:embed="rId2"/>
              </a:buBlip>
            </a:pPr>
            <a:r>
              <a:rPr lang="el-GR" sz="2800" b="1" i="1" dirty="0" smtClean="0">
                <a:solidFill>
                  <a:schemeClr val="bg1"/>
                </a:solidFill>
              </a:rPr>
              <a:t>Το </a:t>
            </a:r>
            <a:r>
              <a:rPr lang="el-GR" sz="2800" b="1" i="1" dirty="0" smtClean="0">
                <a:solidFill>
                  <a:schemeClr val="bg1"/>
                </a:solidFill>
              </a:rPr>
              <a:t>αποτέλεσμα τέτοιων συμπεριφορών είναι το να ζει το άτομο που δέχεται τη συναισθηματική βία (συνήθως η γυναίκα) μέσα στο φόβο, να διαστρέφονται οι σκέψεις, τα συναισθήματα και η συμπεριφορά του και να αρνείται τις ανάγκες του ώστε </a:t>
            </a:r>
            <a:r>
              <a:rPr lang="el-GR" sz="2800" b="1" i="1" dirty="0" smtClean="0">
                <a:solidFill>
                  <a:schemeClr val="bg1"/>
                </a:solidFill>
              </a:rPr>
              <a:t>να</a:t>
            </a:r>
          </a:p>
          <a:p>
            <a:pPr marL="342900" lvl="0" indent="-342900"/>
            <a:r>
              <a:rPr lang="el-GR" sz="2800" b="1" i="1" dirty="0" smtClean="0">
                <a:solidFill>
                  <a:schemeClr val="bg1"/>
                </a:solidFill>
              </a:rPr>
              <a:t> </a:t>
            </a:r>
            <a:r>
              <a:rPr lang="el-GR" sz="2800" b="1" i="1" dirty="0" smtClean="0">
                <a:solidFill>
                  <a:schemeClr val="bg1"/>
                </a:solidFill>
              </a:rPr>
              <a:t>  </a:t>
            </a:r>
            <a:r>
              <a:rPr lang="el-GR" sz="2800" b="1" i="1" dirty="0" smtClean="0">
                <a:solidFill>
                  <a:schemeClr val="bg1"/>
                </a:solidFill>
              </a:rPr>
              <a:t>αποφύγει </a:t>
            </a:r>
            <a:r>
              <a:rPr lang="el-GR" sz="2800" b="1" i="1" dirty="0" smtClean="0">
                <a:solidFill>
                  <a:schemeClr val="bg1"/>
                </a:solidFill>
              </a:rPr>
              <a:t>την κακοποίηση.</a:t>
            </a:r>
            <a:r>
              <a:rPr lang="el-GR" sz="4400" b="1" i="1" dirty="0">
                <a:solidFill>
                  <a:schemeClr val="bg1"/>
                </a:solidFill>
                <a:effectLst/>
                <a:ea typeface="Calibri" panose="020F0502020204030204" pitchFamily="34" charset="0"/>
                <a:cs typeface="Times New Roman" panose="02020603050405020304" pitchFamily="18" charset="0"/>
              </a:rPr>
              <a:t> </a:t>
            </a:r>
            <a:r>
              <a:rPr lang="el-GR" sz="4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l-GR" sz="4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3 - Εικόνα" descr="50.jfif"/>
          <p:cNvPicPr>
            <a:picLocks noChangeAspect="1"/>
          </p:cNvPicPr>
          <p:nvPr/>
        </p:nvPicPr>
        <p:blipFill>
          <a:blip r:embed="rId3"/>
          <a:stretch>
            <a:fillRect/>
          </a:stretch>
        </p:blipFill>
        <p:spPr>
          <a:xfrm>
            <a:off x="404322" y="367644"/>
            <a:ext cx="3159010" cy="2102177"/>
          </a:xfrm>
          <a:prstGeom prst="rect">
            <a:avLst/>
          </a:prstGeom>
        </p:spPr>
      </p:pic>
    </p:spTree>
    <p:extLst>
      <p:ext uri="{BB962C8B-B14F-4D97-AF65-F5344CB8AC3E}">
        <p14:creationId xmlns:p14="http://schemas.microsoft.com/office/powerpoint/2010/main" xmlns="" val="3163171044"/>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6DA506A-BF14-480E-8ED5-D0CCCC58AD2A}"/>
              </a:ext>
            </a:extLst>
          </p:cNvPr>
          <p:cNvSpPr txBox="1"/>
          <p:nvPr/>
        </p:nvSpPr>
        <p:spPr>
          <a:xfrm>
            <a:off x="962799" y="252902"/>
            <a:ext cx="10807908" cy="3319755"/>
          </a:xfrm>
          <a:prstGeom prst="rect">
            <a:avLst/>
          </a:prstGeom>
          <a:noFill/>
        </p:spPr>
        <p:txBody>
          <a:bodyPr wrap="square">
            <a:spAutoFit/>
          </a:bodyPr>
          <a:lstStyle/>
          <a:p>
            <a:pPr lvl="0" algn="ctr">
              <a:lnSpc>
                <a:spcPct val="107000"/>
              </a:lnSpc>
            </a:pPr>
            <a:r>
              <a:rPr lang="el-GR" sz="4000" b="1" i="1" u="sng" dirty="0" smtClean="0">
                <a:solidFill>
                  <a:srgbClr val="7030A0"/>
                </a:solidFill>
              </a:rPr>
              <a:t>Λεκτική βία  </a:t>
            </a:r>
            <a:endParaRPr lang="el-GR" sz="4000" b="1" i="1" u="sng" dirty="0">
              <a:solidFill>
                <a:srgbClr val="7030A0"/>
              </a:solidFill>
            </a:endParaRPr>
          </a:p>
          <a:p>
            <a:pPr marL="571500" lvl="0" indent="-571500" algn="just">
              <a:lnSpc>
                <a:spcPct val="107000"/>
              </a:lnSpc>
              <a:buFont typeface="Wingdings" panose="05000000000000000000" pitchFamily="2" charset="2"/>
              <a:buChar char="Ø"/>
            </a:pPr>
            <a:r>
              <a:rPr lang="el-GR" sz="2600" b="1" i="1" dirty="0" smtClean="0">
                <a:solidFill>
                  <a:schemeClr val="bg1"/>
                </a:solidFill>
              </a:rPr>
              <a:t>Λεκτική βία είναι οι φραστικές απειλές ή ύβρεις ενός ισχυρού απέναντι σε ασθενέστερο κοινωνικοοικονομικά άτομο (παρενόχληση), πριν εξελιχτεί σε σωματική βία (</a:t>
            </a:r>
            <a:r>
              <a:rPr lang="el-GR" sz="2600" b="1" i="1" dirty="0" smtClean="0">
                <a:solidFill>
                  <a:schemeClr val="bg1"/>
                </a:solidFill>
              </a:rPr>
              <a:t>ενδοοικογενειακή, </a:t>
            </a:r>
            <a:r>
              <a:rPr lang="el-GR" sz="2600" b="1" i="1" dirty="0" err="1" smtClean="0">
                <a:solidFill>
                  <a:schemeClr val="bg1"/>
                </a:solidFill>
              </a:rPr>
              <a:t>ενδοσχολική</a:t>
            </a:r>
            <a:r>
              <a:rPr lang="el-GR" sz="2600" b="1" i="1" dirty="0" smtClean="0">
                <a:solidFill>
                  <a:schemeClr val="bg1"/>
                </a:solidFill>
              </a:rPr>
              <a:t> </a:t>
            </a:r>
            <a:r>
              <a:rPr lang="el-GR" sz="2600" b="1" i="1" dirty="0" smtClean="0">
                <a:solidFill>
                  <a:schemeClr val="bg1"/>
                </a:solidFill>
              </a:rPr>
              <a:t>ή </a:t>
            </a:r>
            <a:r>
              <a:rPr lang="el-GR" sz="2600" b="1" i="1" dirty="0" err="1" smtClean="0">
                <a:solidFill>
                  <a:schemeClr val="bg1"/>
                </a:solidFill>
              </a:rPr>
              <a:t>ενδοεργασιακή</a:t>
            </a:r>
            <a:r>
              <a:rPr lang="el-GR" sz="2600" b="1" i="1" dirty="0" smtClean="0">
                <a:solidFill>
                  <a:schemeClr val="bg1"/>
                </a:solidFill>
              </a:rPr>
              <a:t>). Χρησιμοποιείται και από έφηβους. </a:t>
            </a:r>
            <a:endParaRPr lang="el-GR" sz="2600" b="1" i="1" dirty="0" smtClean="0">
              <a:solidFill>
                <a:schemeClr val="bg1"/>
              </a:solidFill>
            </a:endParaRPr>
          </a:p>
          <a:p>
            <a:pPr marL="571500" lvl="0" indent="-571500" algn="just">
              <a:lnSpc>
                <a:spcPct val="107000"/>
              </a:lnSpc>
              <a:buFont typeface="Wingdings" panose="05000000000000000000" pitchFamily="2" charset="2"/>
              <a:buChar char="Ø"/>
            </a:pPr>
            <a:r>
              <a:rPr lang="el-GR" sz="2600" b="1" i="1" dirty="0" smtClean="0">
                <a:solidFill>
                  <a:schemeClr val="bg1"/>
                </a:solidFill>
              </a:rPr>
              <a:t>Συνήθως </a:t>
            </a:r>
            <a:r>
              <a:rPr lang="el-GR" sz="2600" b="1" i="1" dirty="0" smtClean="0">
                <a:solidFill>
                  <a:schemeClr val="bg1"/>
                </a:solidFill>
              </a:rPr>
              <a:t>είναι κάποια βρισιά ή κάποια προσβλητική φράση.</a:t>
            </a:r>
            <a:endParaRPr lang="el-GR"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4 - Εικόνα" descr="51.jpg"/>
          <p:cNvPicPr>
            <a:picLocks noChangeAspect="1"/>
          </p:cNvPicPr>
          <p:nvPr/>
        </p:nvPicPr>
        <p:blipFill>
          <a:blip r:embed="rId2"/>
          <a:stretch>
            <a:fillRect/>
          </a:stretch>
        </p:blipFill>
        <p:spPr>
          <a:xfrm>
            <a:off x="3327661" y="3487919"/>
            <a:ext cx="6596953" cy="3311671"/>
          </a:xfrm>
          <a:prstGeom prst="rect">
            <a:avLst/>
          </a:prstGeom>
        </p:spPr>
      </p:pic>
    </p:spTree>
    <p:extLst>
      <p:ext uri="{BB962C8B-B14F-4D97-AF65-F5344CB8AC3E}">
        <p14:creationId xmlns:p14="http://schemas.microsoft.com/office/powerpoint/2010/main" xmlns="" val="1525112785"/>
      </p:ext>
    </p:extLst>
  </p:cSld>
  <p:clrMapOvr>
    <a:masterClrMapping/>
  </p:clrMapOvr>
  <p:transition spd="slow">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2FD04A2-0272-4062-B18B-319A77B59A60}"/>
              </a:ext>
            </a:extLst>
          </p:cNvPr>
          <p:cNvSpPr txBox="1"/>
          <p:nvPr/>
        </p:nvSpPr>
        <p:spPr>
          <a:xfrm>
            <a:off x="145315" y="0"/>
            <a:ext cx="11789923" cy="6309420"/>
          </a:xfrm>
          <a:prstGeom prst="rect">
            <a:avLst/>
          </a:prstGeom>
          <a:noFill/>
        </p:spPr>
        <p:txBody>
          <a:bodyPr wrap="square">
            <a:spAutoFit/>
          </a:bodyPr>
          <a:lstStyle/>
          <a:p>
            <a:pPr marL="285750" indent="-285750" algn="ctr"/>
            <a:endParaRPr lang="el-GR" sz="3200" b="1" i="1" dirty="0" smtClean="0"/>
          </a:p>
          <a:p>
            <a:pPr marL="285750" indent="-285750" algn="ctr"/>
            <a:r>
              <a:rPr lang="el-GR" sz="3200" b="1" i="1" u="sng" dirty="0" smtClean="0">
                <a:solidFill>
                  <a:srgbClr val="7030A0"/>
                </a:solidFill>
              </a:rPr>
              <a:t>Διαπροσωπική Βία </a:t>
            </a:r>
          </a:p>
          <a:p>
            <a:pPr marL="285750" indent="-285750">
              <a:buFont typeface="Wingdings" panose="05000000000000000000" pitchFamily="2" charset="2"/>
              <a:buChar char="Ø"/>
            </a:pPr>
            <a:r>
              <a:rPr lang="el-GR" sz="2800" b="1" i="1" dirty="0" smtClean="0">
                <a:solidFill>
                  <a:schemeClr val="bg1"/>
                </a:solidFill>
              </a:rPr>
              <a:t>Η διαπροσωπική βία αφορά κυρίως ατομικές ή ομαδικές συμπεριφορές κυριαρχίας ενός ή περισσοτέρων ατόμων σε κάποιο άλλο ή άλλα, με τη χρήση σωματικής, ψυχολογικής ή άλλης </a:t>
            </a:r>
            <a:r>
              <a:rPr lang="el-GR" sz="2800" b="1" i="1" dirty="0" smtClean="0">
                <a:solidFill>
                  <a:schemeClr val="bg1"/>
                </a:solidFill>
              </a:rPr>
              <a:t>βίας.</a:t>
            </a:r>
            <a:endParaRPr lang="el-GR" sz="2800" b="1" i="1" dirty="0" smtClean="0">
              <a:solidFill>
                <a:schemeClr val="bg1"/>
              </a:solidFill>
            </a:endParaRPr>
          </a:p>
          <a:p>
            <a:pPr marL="285750" indent="-285750"/>
            <a:endParaRPr lang="el-GR" sz="2800" dirty="0" smtClean="0"/>
          </a:p>
          <a:p>
            <a:pPr marL="285750" indent="-285750" algn="ctr"/>
            <a:r>
              <a:rPr lang="el-GR" sz="3200" b="1" i="1" u="sng" dirty="0" smtClean="0">
                <a:solidFill>
                  <a:srgbClr val="7030A0"/>
                </a:solidFill>
              </a:rPr>
              <a:t>Παθολογική Βία </a:t>
            </a:r>
          </a:p>
          <a:p>
            <a:pPr marL="285750" indent="-285750">
              <a:buFont typeface="Wingdings" panose="05000000000000000000" pitchFamily="2" charset="2"/>
              <a:buChar char="Ø"/>
            </a:pPr>
            <a:r>
              <a:rPr lang="el-GR" sz="2800" b="1" i="1" dirty="0" smtClean="0">
                <a:solidFill>
                  <a:schemeClr val="bg1"/>
                </a:solidFill>
              </a:rPr>
              <a:t>Ορισμένοι άνθρωποι έχουν μέσα τους βία σε αυξημένο παθολογικό βαθμό. Η οργανική αυτή πάθηση επιβεβαιώθηκε και κλινικά στις αρχές του περασμένου αιώνα. Έτσι δεν είναι διόλου περίεργο που πράξεις παράλογης βίας ( πολλαπλά επαναλαμβανόμενα αμόκ σε σχολείο των ΗΠΑ κ.λπ. ) δικαιολογούνται ως παθολογικές.</a:t>
            </a:r>
            <a:r>
              <a:rPr lang="el-GR" b="1" i="1" dirty="0" smtClean="0">
                <a:solidFill>
                  <a:schemeClr val="bg1"/>
                </a:solidFill>
              </a:rPr>
              <a:t> </a:t>
            </a:r>
            <a:endParaRPr lang="el-GR" b="1" i="1" dirty="0">
              <a:solidFill>
                <a:schemeClr val="bg1"/>
              </a:solidFill>
            </a:endParaRPr>
          </a:p>
        </p:txBody>
      </p:sp>
    </p:spTree>
    <p:extLst>
      <p:ext uri="{BB962C8B-B14F-4D97-AF65-F5344CB8AC3E}">
        <p14:creationId xmlns:p14="http://schemas.microsoft.com/office/powerpoint/2010/main" xmlns="" val="3298900342"/>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F39F3B6-B9B0-49AE-8FAB-C469CC79B178}"/>
              </a:ext>
            </a:extLst>
          </p:cNvPr>
          <p:cNvSpPr txBox="1"/>
          <p:nvPr/>
        </p:nvSpPr>
        <p:spPr>
          <a:xfrm>
            <a:off x="884883" y="1095734"/>
            <a:ext cx="10720552" cy="2246769"/>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0" eaLnBrk="0" fontAlgn="base" hangingPunct="0">
              <a:spcBef>
                <a:spcPct val="0"/>
              </a:spcBef>
              <a:spcAft>
                <a:spcPct val="0"/>
              </a:spcAft>
            </a:pPr>
            <a:r>
              <a:rPr lang="el-GR" sz="2800" dirty="0"/>
              <a:t> </a:t>
            </a:r>
            <a:r>
              <a:rPr lang="el-GR" sz="2800" dirty="0" smtClean="0"/>
              <a:t>Εγκληματική </a:t>
            </a:r>
            <a:r>
              <a:rPr lang="el-GR" sz="2800" dirty="0" smtClean="0"/>
              <a:t>Βία : </a:t>
            </a:r>
            <a:r>
              <a:rPr lang="el-GR" sz="2800" dirty="0" smtClean="0"/>
              <a:t>Την ζούμε κάθε μέρα. Περιέχει το κοινό έγκλημα, αυθόρμητο ή εκ προμελέτης. Προκαλείται από κοινωνικές. Οικονομικές ή ψυχοπαθητικές αιτίες και είναι αναπόσπαστο κομμάτι της καθημερινότητας μας.</a:t>
            </a:r>
            <a:endParaRPr lang="el-GR" altLang="el-GR" sz="2800" b="1" i="1" dirty="0">
              <a:solidFill>
                <a:schemeClr val="accent4">
                  <a:lumMod val="60000"/>
                  <a:lumOff val="40000"/>
                </a:schemeClr>
              </a:solidFill>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800" b="1" i="1" u="none" strike="noStrike" cap="none" normalizeH="0" baseline="0" dirty="0">
              <a:ln>
                <a:noFill/>
              </a:ln>
              <a:effectLst/>
              <a:ea typeface="Calibri" panose="020F0502020204030204" pitchFamily="34" charset="0"/>
            </a:endParaRPr>
          </a:p>
        </p:txBody>
      </p:sp>
      <p:sp>
        <p:nvSpPr>
          <p:cNvPr id="7" name="TextBox 6">
            <a:extLst>
              <a:ext uri="{FF2B5EF4-FFF2-40B4-BE49-F238E27FC236}">
                <a16:creationId xmlns:a16="http://schemas.microsoft.com/office/drawing/2014/main" xmlns="" id="{A24E1869-D2A9-4A34-9334-86238E25C4F0}"/>
              </a:ext>
            </a:extLst>
          </p:cNvPr>
          <p:cNvSpPr txBox="1"/>
          <p:nvPr/>
        </p:nvSpPr>
        <p:spPr>
          <a:xfrm>
            <a:off x="1527245" y="422915"/>
            <a:ext cx="9051587" cy="707886"/>
          </a:xfrm>
          <a:prstGeom prst="rect">
            <a:avLst/>
          </a:prstGeom>
          <a:noFill/>
        </p:spPr>
        <p:txBody>
          <a:bodyPr wrap="square">
            <a:spAutoFit/>
          </a:bodyPr>
          <a:lstStyle/>
          <a:p>
            <a:pPr lvl="0" algn="ctr" eaLnBrk="0" fontAlgn="base" hangingPunct="0">
              <a:spcBef>
                <a:spcPct val="0"/>
              </a:spcBef>
              <a:spcAft>
                <a:spcPct val="0"/>
              </a:spcAft>
            </a:pPr>
            <a:r>
              <a:rPr lang="el-GR" sz="4000" b="1" i="1" u="sng" dirty="0" smtClean="0">
                <a:solidFill>
                  <a:schemeClr val="accent2">
                    <a:lumMod val="20000"/>
                    <a:lumOff val="80000"/>
                  </a:schemeClr>
                </a:solidFill>
              </a:rPr>
              <a:t>Εγκληματική Βία</a:t>
            </a:r>
            <a:endParaRPr lang="el-GR" altLang="el-GR" sz="4000" b="1" i="1" u="sng"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7 - Εικόνα" descr="53.jfif"/>
          <p:cNvPicPr>
            <a:picLocks noChangeAspect="1"/>
          </p:cNvPicPr>
          <p:nvPr/>
        </p:nvPicPr>
        <p:blipFill>
          <a:blip r:embed="rId2"/>
          <a:stretch>
            <a:fillRect/>
          </a:stretch>
        </p:blipFill>
        <p:spPr>
          <a:xfrm>
            <a:off x="4097993" y="3496958"/>
            <a:ext cx="4038993" cy="2884995"/>
          </a:xfrm>
          <a:prstGeom prst="rect">
            <a:avLst/>
          </a:prstGeom>
        </p:spPr>
      </p:pic>
    </p:spTree>
    <p:extLst>
      <p:ext uri="{BB962C8B-B14F-4D97-AF65-F5344CB8AC3E}">
        <p14:creationId xmlns:p14="http://schemas.microsoft.com/office/powerpoint/2010/main" xmlns="" val="2595515520"/>
      </p:ext>
    </p:extLst>
  </p:cSld>
  <p:clrMapOvr>
    <a:masterClrMapping/>
  </p:clrMapOvr>
  <p:transition spd="slow">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F39F3B6-B9B0-49AE-8FAB-C469CC79B178}"/>
              </a:ext>
            </a:extLst>
          </p:cNvPr>
          <p:cNvSpPr txBox="1"/>
          <p:nvPr/>
        </p:nvSpPr>
        <p:spPr>
          <a:xfrm>
            <a:off x="884883" y="1095733"/>
            <a:ext cx="10720552" cy="2246769"/>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0" eaLnBrk="0" fontAlgn="base" hangingPunct="0">
              <a:spcBef>
                <a:spcPct val="0"/>
              </a:spcBef>
              <a:spcAft>
                <a:spcPct val="0"/>
              </a:spcAft>
            </a:pPr>
            <a:r>
              <a:rPr lang="el-GR" sz="2800" dirty="0"/>
              <a:t> </a:t>
            </a:r>
            <a:r>
              <a:rPr lang="el-GR" sz="2800" dirty="0" smtClean="0"/>
              <a:t>Η </a:t>
            </a:r>
            <a:r>
              <a:rPr lang="el-GR" sz="2800" dirty="0" err="1" smtClean="0"/>
              <a:t>οπαδική</a:t>
            </a:r>
            <a:r>
              <a:rPr lang="el-GR" sz="2800" dirty="0" smtClean="0"/>
              <a:t> βία αποτελεί κοινωνικό φαινόμενο. Λαμβάνει τα ιδιαίτερα χαρακτηριστικά της κοινωνίας στην οποία εκδηλώνεται και περιλαμβάνει διαφορετικές παράνομες πράξεις και συμπεριφορές.</a:t>
            </a:r>
            <a:endParaRPr lang="el-GR" altLang="el-GR" sz="2800" b="1" i="1" dirty="0">
              <a:solidFill>
                <a:schemeClr val="accent4">
                  <a:lumMod val="60000"/>
                  <a:lumOff val="40000"/>
                </a:schemeClr>
              </a:solidFill>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800" b="1" i="1" u="none" strike="noStrike" cap="none" normalizeH="0" baseline="0" dirty="0">
              <a:ln>
                <a:noFill/>
              </a:ln>
              <a:effectLst/>
              <a:ea typeface="Calibri" panose="020F0502020204030204" pitchFamily="34" charset="0"/>
            </a:endParaRPr>
          </a:p>
        </p:txBody>
      </p:sp>
      <p:sp>
        <p:nvSpPr>
          <p:cNvPr id="7" name="TextBox 6">
            <a:extLst>
              <a:ext uri="{FF2B5EF4-FFF2-40B4-BE49-F238E27FC236}">
                <a16:creationId xmlns:a16="http://schemas.microsoft.com/office/drawing/2014/main" xmlns="" id="{A24E1869-D2A9-4A34-9334-86238E25C4F0}"/>
              </a:ext>
            </a:extLst>
          </p:cNvPr>
          <p:cNvSpPr txBox="1"/>
          <p:nvPr/>
        </p:nvSpPr>
        <p:spPr>
          <a:xfrm>
            <a:off x="1527245" y="422915"/>
            <a:ext cx="9051587" cy="707886"/>
          </a:xfrm>
          <a:prstGeom prst="rect">
            <a:avLst/>
          </a:prstGeom>
          <a:noFill/>
        </p:spPr>
        <p:txBody>
          <a:bodyPr wrap="square">
            <a:spAutoFit/>
          </a:bodyPr>
          <a:lstStyle/>
          <a:p>
            <a:pPr lvl="0" algn="ctr" eaLnBrk="0" fontAlgn="base" hangingPunct="0">
              <a:spcBef>
                <a:spcPct val="0"/>
              </a:spcBef>
              <a:spcAft>
                <a:spcPct val="0"/>
              </a:spcAft>
            </a:pPr>
            <a:r>
              <a:rPr lang="el-GR" sz="4000" b="1" i="1" u="sng" dirty="0" err="1" smtClean="0">
                <a:solidFill>
                  <a:schemeClr val="accent2">
                    <a:lumMod val="20000"/>
                    <a:lumOff val="80000"/>
                  </a:schemeClr>
                </a:solidFill>
              </a:rPr>
              <a:t>Οπαδική</a:t>
            </a:r>
            <a:r>
              <a:rPr lang="el-GR" sz="4000" b="1" i="1" u="sng" dirty="0" smtClean="0">
                <a:solidFill>
                  <a:schemeClr val="accent2">
                    <a:lumMod val="20000"/>
                    <a:lumOff val="80000"/>
                  </a:schemeClr>
                </a:solidFill>
              </a:rPr>
              <a:t> Βία</a:t>
            </a:r>
            <a:endParaRPr lang="el-GR" altLang="el-GR" sz="4000" b="1" i="1" u="sng"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5 - Εικόνα" descr="56.jfif"/>
          <p:cNvPicPr>
            <a:picLocks noChangeAspect="1"/>
          </p:cNvPicPr>
          <p:nvPr/>
        </p:nvPicPr>
        <p:blipFill>
          <a:blip r:embed="rId2"/>
          <a:stretch>
            <a:fillRect/>
          </a:stretch>
        </p:blipFill>
        <p:spPr>
          <a:xfrm>
            <a:off x="3203825" y="3471364"/>
            <a:ext cx="5214312" cy="2920015"/>
          </a:xfrm>
          <a:prstGeom prst="rect">
            <a:avLst/>
          </a:prstGeom>
        </p:spPr>
      </p:pic>
    </p:spTree>
    <p:extLst>
      <p:ext uri="{BB962C8B-B14F-4D97-AF65-F5344CB8AC3E}">
        <p14:creationId xmlns:p14="http://schemas.microsoft.com/office/powerpoint/2010/main" xmlns="" val="2595515520"/>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1613</TotalTime>
  <Words>1394</Words>
  <Application>Microsoft Office PowerPoint</Application>
  <PresentationFormat>Προσαρμογή</PresentationFormat>
  <Paragraphs>114</Paragraphs>
  <Slides>21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Τεχνικό</vt:lpstr>
      <vt:lpstr>ΕΡΓΑΣΙΑ ΜΕ ΘΕΜΑ ΄΄ΒΙΑ΄΄  ΣΤΟ ΜΑΘΗΜΑ ΤΩΝ ΔΕΞΙΟΤΗΤΩΝ       </vt:lpstr>
      <vt:lpstr>Διαφάνεια 2</vt:lpstr>
      <vt:lpstr>Διαφάνεια 3</vt:lpstr>
      <vt:lpstr>Ρατσιστική βία</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Σωματική Βία</vt:lpstr>
      <vt:lpstr>Διαφάνεια 15</vt:lpstr>
      <vt:lpstr>Διαφάνεια 16</vt:lpstr>
      <vt:lpstr>Διαφάνεια 17</vt:lpstr>
      <vt:lpstr>Διαφάνεια 18</vt:lpstr>
      <vt:lpstr>Διαφάνεια 19</vt:lpstr>
      <vt:lpstr>STOP BULLYING</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Owner</dc:creator>
  <cp:lastModifiedBy>Owner</cp:lastModifiedBy>
  <cp:revision>228</cp:revision>
  <dcterms:created xsi:type="dcterms:W3CDTF">2020-12-03T14:49:17Z</dcterms:created>
  <dcterms:modified xsi:type="dcterms:W3CDTF">2024-10-15T14:38:08Z</dcterms:modified>
</cp:coreProperties>
</file>