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28"/>
  </p:notesMasterIdLst>
  <p:sldIdLst>
    <p:sldId id="257" r:id="rId2"/>
    <p:sldId id="260" r:id="rId3"/>
    <p:sldId id="302" r:id="rId4"/>
    <p:sldId id="298" r:id="rId5"/>
    <p:sldId id="301" r:id="rId6"/>
    <p:sldId id="300" r:id="rId7"/>
    <p:sldId id="308" r:id="rId8"/>
    <p:sldId id="264" r:id="rId9"/>
    <p:sldId id="297" r:id="rId10"/>
    <p:sldId id="288" r:id="rId11"/>
    <p:sldId id="263" r:id="rId12"/>
    <p:sldId id="309" r:id="rId13"/>
    <p:sldId id="303" r:id="rId14"/>
    <p:sldId id="290" r:id="rId15"/>
    <p:sldId id="295" r:id="rId16"/>
    <p:sldId id="296" r:id="rId17"/>
    <p:sldId id="310" r:id="rId18"/>
    <p:sldId id="268" r:id="rId19"/>
    <p:sldId id="286" r:id="rId20"/>
    <p:sldId id="276" r:id="rId21"/>
    <p:sldId id="275" r:id="rId22"/>
    <p:sldId id="304" r:id="rId23"/>
    <p:sldId id="305" r:id="rId24"/>
    <p:sldId id="306" r:id="rId25"/>
    <p:sldId id="307" r:id="rId26"/>
    <p:sldId id="293"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1" clrIdx="0">
    <p:extLst>
      <p:ext uri="{19B8F6BF-5375-455C-9EA6-DF929625EA0E}">
        <p15:presenceInfo xmlns:p15="http://schemas.microsoft.com/office/powerpoint/2012/main" xmlns=""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BC0E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260" autoAdjust="0"/>
  </p:normalViewPr>
  <p:slideViewPr>
    <p:cSldViewPr snapToGrid="0">
      <p:cViewPr varScale="1">
        <p:scale>
          <a:sx n="81" d="100"/>
          <a:sy n="81" d="100"/>
        </p:scale>
        <p:origin x="-725" y="-8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B94DF-5D3F-407E-98EA-17B6441799F3}" type="datetimeFigureOut">
              <a:rPr lang="el-GR" smtClean="0"/>
              <a:pPr/>
              <a:t>15/10/2024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82E1E-2144-45ED-B22A-4D1F5011E187}" type="slidenum">
              <a:rPr lang="el-GR" smtClean="0"/>
              <a:pPr/>
              <a:t>‹#›</a:t>
            </a:fld>
            <a:endParaRPr lang="el-GR"/>
          </a:p>
        </p:txBody>
      </p:sp>
    </p:spTree>
    <p:extLst>
      <p:ext uri="{BB962C8B-B14F-4D97-AF65-F5344CB8AC3E}">
        <p14:creationId xmlns:p14="http://schemas.microsoft.com/office/powerpoint/2010/main" xmlns="" val="328053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94E82E1E-2144-45ED-B22A-4D1F5011E187}" type="slidenum">
              <a:rPr lang="el-GR" smtClean="0"/>
              <a:pPr/>
              <a:t>1</a:t>
            </a:fld>
            <a:endParaRPr lang="el-GR"/>
          </a:p>
        </p:txBody>
      </p:sp>
    </p:spTree>
    <p:extLst>
      <p:ext uri="{BB962C8B-B14F-4D97-AF65-F5344CB8AC3E}">
        <p14:creationId xmlns:p14="http://schemas.microsoft.com/office/powerpoint/2010/main" xmlns="" val="2721280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508000" y="4853412"/>
            <a:ext cx="112776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8204E3C0-7D1E-4CC2-AA58-D0AA9F321B12}" type="datetimeFigureOut">
              <a:rPr lang="el-GR" smtClean="0"/>
              <a:pPr/>
              <a:t>15/10/2024</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10972800" y="6473952"/>
            <a:ext cx="1011936" cy="246888"/>
          </a:xfrm>
        </p:spPr>
        <p:txBody>
          <a:bodyPr/>
          <a:lstStyle/>
          <a:p>
            <a:fld id="{6280496E-0EBF-4E34-808F-DAFF1F25A9C9}" type="slidenum">
              <a:rPr lang="el-GR" smtClean="0"/>
              <a:pPr/>
              <a:t>‹#›</a:t>
            </a:fld>
            <a:endParaRPr lang="el-GR"/>
          </a:p>
        </p:txBody>
      </p:sp>
    </p:spTree>
  </p:cSld>
  <p:clrMapOvr>
    <a:masterClrMapping/>
  </p:clrMapOvr>
  <p:transition spd="slow">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204E3C0-7D1E-4CC2-AA58-D0AA9F321B12}" type="datetimeFigureOut">
              <a:rPr lang="el-GR" smtClean="0"/>
              <a:pPr/>
              <a:t>15/10/2024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transition spd="slow">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144000" y="549277"/>
            <a:ext cx="2438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549277"/>
            <a:ext cx="83312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204E3C0-7D1E-4CC2-AA58-D0AA9F321B12}" type="datetimeFigureOut">
              <a:rPr lang="el-GR" smtClean="0"/>
              <a:pPr/>
              <a:t>15/10/2024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8204E3C0-7D1E-4CC2-AA58-D0AA9F321B12}" type="datetimeFigureOut">
              <a:rPr lang="el-GR" smtClean="0"/>
              <a:pPr/>
              <a:t>15/10/2024</a:t>
            </a:fld>
            <a:endParaRPr lang="el-GR"/>
          </a:p>
        </p:txBody>
      </p:sp>
      <p:sp>
        <p:nvSpPr>
          <p:cNvPr id="19" name="18 - Θέση υποσέλιδου"/>
          <p:cNvSpPr>
            <a:spLocks noGrp="1"/>
          </p:cNvSpPr>
          <p:nvPr>
            <p:ph type="ftr" sz="quarter" idx="11"/>
          </p:nvPr>
        </p:nvSpPr>
        <p:spPr>
          <a:xfrm>
            <a:off x="4775200" y="76201"/>
            <a:ext cx="3860800" cy="288925"/>
          </a:xfrm>
        </p:spPr>
        <p:txBody>
          <a:bodyPr/>
          <a:lstStyle/>
          <a:p>
            <a:endParaRPr lang="el-GR"/>
          </a:p>
        </p:txBody>
      </p:sp>
      <p:sp>
        <p:nvSpPr>
          <p:cNvPr id="16" name="15 - Θέση αριθμού διαφάνειας"/>
          <p:cNvSpPr>
            <a:spLocks noGrp="1"/>
          </p:cNvSpPr>
          <p:nvPr>
            <p:ph type="sldNum" sz="quarter" idx="12"/>
          </p:nvPr>
        </p:nvSpPr>
        <p:spPr>
          <a:xfrm>
            <a:off x="10972800" y="6473952"/>
            <a:ext cx="1011936" cy="246888"/>
          </a:xfrm>
        </p:spPr>
        <p:txBody>
          <a:bodyPr/>
          <a:lstStyle/>
          <a:p>
            <a:fld id="{6280496E-0EBF-4E34-808F-DAFF1F25A9C9}" type="slidenum">
              <a:rPr lang="el-GR" smtClean="0"/>
              <a:pPr/>
              <a:t>‹#›</a:t>
            </a:fld>
            <a:endParaRPr lang="el-GR"/>
          </a:p>
        </p:txBody>
      </p:sp>
    </p:spTree>
  </p:cSld>
  <p:clrMapOvr>
    <a:masterClrMapping/>
  </p:clrMapOvr>
  <p:transition spd="slow">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8204E3C0-7D1E-4CC2-AA58-D0AA9F321B12}" type="datetimeFigureOut">
              <a:rPr lang="el-GR" smtClean="0"/>
              <a:pPr/>
              <a:t>15/10/2024</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
        <p:nvSpPr>
          <p:cNvPr id="8" name="7 - Τίτλος"/>
          <p:cNvSpPr>
            <a:spLocks noGrp="1"/>
          </p:cNvSpPr>
          <p:nvPr>
            <p:ph type="title"/>
          </p:nvPr>
        </p:nvSpPr>
        <p:spPr>
          <a:xfrm>
            <a:off x="240633" y="2947086"/>
            <a:ext cx="115824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spd="slow">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402336" y="457200"/>
            <a:ext cx="115824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8204E3C0-7D1E-4CC2-AA58-D0AA9F321B12}" type="datetimeFigureOut">
              <a:rPr lang="el-GR" smtClean="0"/>
              <a:pPr/>
              <a:t>15/10/2024</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transition spd="slow">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406400" y="5410200"/>
            <a:ext cx="114808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8204E3C0-7D1E-4CC2-AA58-D0AA9F321B12}" type="datetimeFigureOut">
              <a:rPr lang="el-GR" smtClean="0"/>
              <a:pPr/>
              <a:t>15/10/2024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10972800" y="6477000"/>
            <a:ext cx="1016000" cy="246888"/>
          </a:xfrm>
        </p:spPr>
        <p:txBody>
          <a:bodyPr/>
          <a:lstStyle/>
          <a:p>
            <a:fld id="{6280496E-0EBF-4E34-808F-DAFF1F25A9C9}" type="slidenum">
              <a:rPr lang="el-GR" smtClean="0"/>
              <a:pPr/>
              <a:t>‹#›</a:t>
            </a:fld>
            <a:endParaRPr lang="el-GR"/>
          </a:p>
        </p:txBody>
      </p:sp>
      <p:sp>
        <p:nvSpPr>
          <p:cNvPr id="11" name="10 - Ευθεία γραμμή σύνδεσης"/>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402336" y="457200"/>
            <a:ext cx="115824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8204E3C0-7D1E-4CC2-AA58-D0AA9F321B12}" type="datetimeFigureOut">
              <a:rPr lang="el-GR" smtClean="0"/>
              <a:pPr/>
              <a:t>15/10/2024</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transition spd="slow">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8204E3C0-7D1E-4CC2-AA58-D0AA9F321B12}" type="datetimeFigureOut">
              <a:rPr lang="el-GR" smtClean="0"/>
              <a:pPr/>
              <a:t>15/10/2024</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transition spd="slow">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609600" y="5486400"/>
            <a:ext cx="112776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8204E3C0-7D1E-4CC2-AA58-D0AA9F321B12}" type="datetimeFigureOut">
              <a:rPr lang="el-GR" smtClean="0"/>
              <a:pPr/>
              <a:t>15/10/2024</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transition spd="slow">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8204E3C0-7D1E-4CC2-AA58-D0AA9F321B12}" type="datetimeFigureOut">
              <a:rPr lang="el-GR" smtClean="0"/>
              <a:pPr/>
              <a:t>15/10/2024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
        <p:nvSpPr>
          <p:cNvPr id="17" name="16 - Τίτλος"/>
          <p:cNvSpPr>
            <a:spLocks noGrp="1"/>
          </p:cNvSpPr>
          <p:nvPr>
            <p:ph type="title"/>
          </p:nvPr>
        </p:nvSpPr>
        <p:spPr>
          <a:xfrm>
            <a:off x="508000" y="4993760"/>
            <a:ext cx="78232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8204E3C0-7D1E-4CC2-AA58-D0AA9F321B12}" type="datetimeFigureOut">
              <a:rPr lang="el-GR" smtClean="0"/>
              <a:pPr/>
              <a:t>15/10/2024</a:t>
            </a:fld>
            <a:endParaRPr lang="el-GR"/>
          </a:p>
        </p:txBody>
      </p:sp>
      <p:sp>
        <p:nvSpPr>
          <p:cNvPr id="28" name="27 - Θέση υποσέλιδου"/>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280496E-0EBF-4E34-808F-DAFF1F25A9C9}" type="slidenum">
              <a:rPr lang="el-GR" smtClean="0"/>
              <a:pPr/>
              <a:t>‹#›</a:t>
            </a:fld>
            <a:endParaRPr lang="el-GR"/>
          </a:p>
        </p:txBody>
      </p:sp>
      <p:sp>
        <p:nvSpPr>
          <p:cNvPr id="10" name="9 - Θέση τίτλου"/>
          <p:cNvSpPr>
            <a:spLocks noGrp="1"/>
          </p:cNvSpPr>
          <p:nvPr>
            <p:ph type="title"/>
          </p:nvPr>
        </p:nvSpPr>
        <p:spPr>
          <a:xfrm>
            <a:off x="406400" y="457200"/>
            <a:ext cx="115824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ransition spd="slow">
    <p:pull dir="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xmlns="" id="{F36263C5-0477-486F-9E32-E10AEDE12110}"/>
              </a:ext>
            </a:extLst>
          </p:cNvPr>
          <p:cNvSpPr>
            <a:spLocks noGrp="1"/>
          </p:cNvSpPr>
          <p:nvPr>
            <p:ph type="ctrTitle"/>
          </p:nvPr>
        </p:nvSpPr>
        <p:spPr>
          <a:xfrm>
            <a:off x="1131216" y="254523"/>
            <a:ext cx="9690755" cy="1244337"/>
          </a:xfrm>
          <a:gradFill>
            <a:gsLst>
              <a:gs pos="22000">
                <a:schemeClr val="accent4">
                  <a:alpha val="95000"/>
                  <a:lumMod val="36000"/>
                  <a:lumOff val="6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ΕΡΓΑΣΙΑ ΜΕ ΘΕΜΑ </a:t>
            </a:r>
            <a:r>
              <a:rPr lang="el-GR" b="1" i="1" dirty="0" err="1"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΄΄ρατσισμοσ΄΄</a:t>
            </a: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t>
            </a: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r>
            <a:b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b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ΣΤΟ </a:t>
            </a: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ΜΑΘΗΜΑ ΤΩΝ ΔΕΞΙΟΤΗΤΩΝ </a:t>
            </a:r>
            <a:b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b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r>
            <a:b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b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r>
            <a:b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b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r>
            <a:b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b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r>
            <a:b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5" name="Υπότιτλος 4">
            <a:extLst>
              <a:ext uri="{FF2B5EF4-FFF2-40B4-BE49-F238E27FC236}">
                <a16:creationId xmlns:a16="http://schemas.microsoft.com/office/drawing/2014/main" xmlns="" id="{1C4C0EFF-DACC-4D00-AF9D-284E26B51350}"/>
              </a:ext>
            </a:extLst>
          </p:cNvPr>
          <p:cNvSpPr>
            <a:spLocks noGrp="1"/>
          </p:cNvSpPr>
          <p:nvPr>
            <p:ph type="subTitle" idx="1"/>
          </p:nvPr>
        </p:nvSpPr>
        <p:spPr>
          <a:xfrm>
            <a:off x="499622" y="3832698"/>
            <a:ext cx="11538408" cy="2658042"/>
          </a:xfrm>
          <a:noFill/>
        </p:spPr>
        <p:txBody>
          <a:bodyPr>
            <a:normAutofit fontScale="92500" lnSpcReduction="10000"/>
          </a:bodyPr>
          <a:lstStyle/>
          <a:p>
            <a:pPr algn="ctr">
              <a:lnSpc>
                <a:spcPct val="107000"/>
              </a:lnSpc>
              <a:spcAft>
                <a:spcPts val="800"/>
              </a:spcAft>
            </a:pP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l-GR" b="1" dirty="0">
                <a:latin typeface="Calibri" panose="020F0502020204030204" pitchFamily="34" charset="0"/>
                <a:ea typeface="Calibri" panose="020F0502020204030204" pitchFamily="34" charset="0"/>
                <a:cs typeface="Calibri" panose="020F0502020204030204" pitchFamily="34" charset="0"/>
              </a:rPr>
              <a:t>                                                    </a:t>
            </a:r>
            <a:r>
              <a:rPr lang="en-US" b="1" dirty="0">
                <a:effectLst/>
                <a:latin typeface="Calibri" panose="020F0502020204030204" pitchFamily="34" charset="0"/>
                <a:ea typeface="Calibri" panose="020F0502020204030204" pitchFamily="34" charset="0"/>
                <a:cs typeface="Calibri" panose="020F0502020204030204" pitchFamily="34" charset="0"/>
              </a:rPr>
              <a:t> </a:t>
            </a:r>
            <a:r>
              <a:rPr lang="el-GR" b="1"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endParaRPr lang="el-GR" b="1" dirty="0">
              <a:effectLst>
                <a:outerShdw blurRad="50800" dist="50800" dir="5400000" algn="ctr" rotWithShape="0">
                  <a:schemeClr val="accent2">
                    <a:alpha val="99000"/>
                  </a:schemeClr>
                </a:outerShdw>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800"/>
              </a:spcAft>
            </a:pPr>
            <a:r>
              <a:rPr lang="el-GR" sz="3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l-GR" sz="30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Υπεύθυνος Καθηγητής                                                      </a:t>
            </a:r>
            <a:r>
              <a:rPr lang="el-GR" sz="3000" b="1" dirty="0" err="1"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Μιχαλίτσης</a:t>
            </a:r>
            <a:r>
              <a:rPr lang="el-GR" sz="30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 Τάκης</a:t>
            </a:r>
            <a:endParaRPr lang="el-GR" sz="3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3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l-GR" sz="3000" b="1" dirty="0" err="1"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Κατσαούνος</a:t>
            </a:r>
            <a:r>
              <a:rPr lang="el-GR" sz="30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 Θεμιστοκλής                                               </a:t>
            </a:r>
            <a:r>
              <a:rPr lang="el-GR" sz="3000" b="1" dirty="0" smtClean="0">
                <a:solidFill>
                  <a:srgbClr val="002060"/>
                </a:solidFill>
                <a:latin typeface="Calibri" panose="020F0502020204030204" pitchFamily="34" charset="0"/>
                <a:ea typeface="Calibri" panose="020F0502020204030204" pitchFamily="34" charset="0"/>
                <a:cs typeface="Calibri" panose="020F0502020204030204" pitchFamily="34" charset="0"/>
              </a:rPr>
              <a:t>Β΄</a:t>
            </a:r>
            <a:r>
              <a:rPr lang="el-GR" sz="30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l-GR" sz="3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Γυμνασίου </a:t>
            </a:r>
            <a:r>
              <a:rPr lang="el-GR" sz="3000" b="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Μώλου</a:t>
            </a:r>
            <a:endParaRPr lang="el-GR" sz="3000" dirty="0">
              <a:solidFill>
                <a:srgbClr val="002060"/>
              </a:solidFill>
            </a:endParaRPr>
          </a:p>
        </p:txBody>
      </p:sp>
      <p:pic>
        <p:nvPicPr>
          <p:cNvPr id="8" name="7 - Εικόνα" descr="90.jfif"/>
          <p:cNvPicPr>
            <a:picLocks noChangeAspect="1"/>
          </p:cNvPicPr>
          <p:nvPr/>
        </p:nvPicPr>
        <p:blipFill>
          <a:blip r:embed="rId3"/>
          <a:stretch>
            <a:fillRect/>
          </a:stretch>
        </p:blipFill>
        <p:spPr>
          <a:xfrm>
            <a:off x="3629319" y="1580947"/>
            <a:ext cx="5099901" cy="3405832"/>
          </a:xfrm>
          <a:prstGeom prst="rect">
            <a:avLst/>
          </a:prstGeom>
        </p:spPr>
      </p:pic>
    </p:spTree>
    <p:extLst>
      <p:ext uri="{BB962C8B-B14F-4D97-AF65-F5344CB8AC3E}">
        <p14:creationId xmlns:p14="http://schemas.microsoft.com/office/powerpoint/2010/main" xmlns="" val="734318491"/>
      </p:ext>
    </p:extLst>
  </p:cSld>
  <p:clrMapOvr>
    <a:masterClrMapping/>
  </p:clrMapOvr>
  <p:transition spd="slow">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FB6D6B8-B04C-450C-8DC9-DA0741C205FE}"/>
              </a:ext>
            </a:extLst>
          </p:cNvPr>
          <p:cNvSpPr txBox="1"/>
          <p:nvPr/>
        </p:nvSpPr>
        <p:spPr>
          <a:xfrm>
            <a:off x="688156" y="669303"/>
            <a:ext cx="11142483" cy="1938992"/>
          </a:xfrm>
          <a:prstGeom prst="rect">
            <a:avLst/>
          </a:prstGeom>
          <a:noFill/>
        </p:spPr>
        <p:txBody>
          <a:bodyPr wrap="square">
            <a:spAutoFit/>
          </a:bodyPr>
          <a:lstStyle/>
          <a:p>
            <a:pPr algn="ctr"/>
            <a:r>
              <a:rPr lang="el-GR" sz="4000" dirty="0">
                <a:solidFill>
                  <a:srgbClr val="111111"/>
                </a:solidFill>
                <a:effectLst/>
                <a:latin typeface="Calibri" panose="020F0502020204030204" pitchFamily="34" charset="0"/>
                <a:ea typeface="Times New Roman" panose="02020603050405020304" pitchFamily="18" charset="0"/>
              </a:rPr>
              <a:t> </a:t>
            </a:r>
          </a:p>
          <a:p>
            <a:pPr algn="ctr"/>
            <a:endParaRPr lang="el-GR" sz="4000" dirty="0" smtClean="0"/>
          </a:p>
          <a:p>
            <a:pPr algn="ctr"/>
            <a:endParaRPr lang="el-GR" sz="4000" dirty="0"/>
          </a:p>
        </p:txBody>
      </p:sp>
      <p:sp>
        <p:nvSpPr>
          <p:cNvPr id="5" name="4 - Ορθογώνιο"/>
          <p:cNvSpPr/>
          <p:nvPr/>
        </p:nvSpPr>
        <p:spPr>
          <a:xfrm>
            <a:off x="961534" y="452486"/>
            <a:ext cx="9954705" cy="5262979"/>
          </a:xfrm>
          <a:prstGeom prst="rect">
            <a:avLst/>
          </a:prstGeom>
        </p:spPr>
        <p:txBody>
          <a:bodyPr wrap="square">
            <a:spAutoFit/>
          </a:bodyPr>
          <a:lstStyle/>
          <a:p>
            <a:pPr>
              <a:buFont typeface="Wingdings" pitchFamily="2" charset="2"/>
              <a:buChar char="ü"/>
            </a:pPr>
            <a:r>
              <a:rPr lang="el-GR" sz="2800" u="sng" dirty="0" err="1" smtClean="0">
                <a:solidFill>
                  <a:srgbClr val="7030A0"/>
                </a:solidFill>
              </a:rPr>
              <a:t>Πολιτισµικός</a:t>
            </a:r>
            <a:r>
              <a:rPr lang="el-GR" sz="2800" dirty="0" smtClean="0"/>
              <a:t>: οι λαοί διαιρούνται µε κριτήριο το πολιτιστικό τους επίπεδο. Ο «πολιτισμικός» ρατσισμός θεμελιώνεται βασικά σε δύο θέσεις: πρώτον, στην υπόθεση του ασυμβίβαστου των πολιτισμικών διαφορών, που καθιστά αντικειμενικώς αδύνατη τόσο την πολιτιστική ενσωμάτωση (ή αφομοίωση) των ξένων μεταναστών όσο και την προοπτική μιας πολυπολιτισμικής κοινωνίας δεύτερον, στην επίκληση ενός υποτιθέμενου «φυσικού» (ή και συνταγματικού) δικαιώματος κάθε εθνικής ομάδας στη διατήρηση της ταυτότητάς της, στο όνομα του οποίου δικαιολογείται κάθε είδους μεροληπτική μεταχείριση σε βάρος των ξένων μεταναστών, που αποτρέπει την ανάμειξή τους, ως πολιτών </a:t>
            </a:r>
            <a:r>
              <a:rPr lang="el-GR" sz="2800" dirty="0" err="1" smtClean="0"/>
              <a:t>pleno</a:t>
            </a:r>
            <a:r>
              <a:rPr lang="el-GR" sz="2800" dirty="0" smtClean="0"/>
              <a:t> </a:t>
            </a:r>
            <a:r>
              <a:rPr lang="el-GR" sz="2800" dirty="0" err="1" smtClean="0"/>
              <a:t>jure</a:t>
            </a:r>
            <a:r>
              <a:rPr lang="el-GR" sz="2800" dirty="0" smtClean="0"/>
              <a:t>, με τους αυτόχθονες</a:t>
            </a:r>
            <a:r>
              <a:rPr lang="el-GR" sz="2400" dirty="0" smtClean="0"/>
              <a:t>.</a:t>
            </a:r>
            <a:endParaRPr lang="el-GR" sz="2400" dirty="0"/>
          </a:p>
        </p:txBody>
      </p:sp>
    </p:spTree>
    <p:extLst>
      <p:ext uri="{BB962C8B-B14F-4D97-AF65-F5344CB8AC3E}">
        <p14:creationId xmlns:p14="http://schemas.microsoft.com/office/powerpoint/2010/main" xmlns="" val="3163171044"/>
      </p:ext>
    </p:extLst>
  </p:cSld>
  <p:clrMapOvr>
    <a:masterClrMapping/>
  </p:clrMapOvr>
  <p:transition spd="slow">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6DA506A-BF14-480E-8ED5-D0CCCC58AD2A}"/>
              </a:ext>
            </a:extLst>
          </p:cNvPr>
          <p:cNvSpPr txBox="1"/>
          <p:nvPr/>
        </p:nvSpPr>
        <p:spPr>
          <a:xfrm>
            <a:off x="698849" y="931631"/>
            <a:ext cx="10807908" cy="5140510"/>
          </a:xfrm>
          <a:prstGeom prst="rect">
            <a:avLst/>
          </a:prstGeom>
          <a:noFill/>
        </p:spPr>
        <p:txBody>
          <a:bodyPr wrap="square">
            <a:spAutoFit/>
          </a:bodyPr>
          <a:lstStyle/>
          <a:p>
            <a:pPr marL="571500" lvl="0" indent="-571500" algn="just">
              <a:lnSpc>
                <a:spcPct val="107000"/>
              </a:lnSpc>
              <a:buFont typeface="Wingdings" pitchFamily="2" charset="2"/>
              <a:buChar char="ü"/>
            </a:pPr>
            <a:r>
              <a:rPr lang="el-GR" sz="2800" b="1" i="1" u="sng" dirty="0" err="1" smtClean="0">
                <a:solidFill>
                  <a:srgbClr val="7030A0"/>
                </a:solidFill>
              </a:rPr>
              <a:t>Κοινωνικοοικονοµικός</a:t>
            </a:r>
            <a:r>
              <a:rPr lang="el-GR" sz="2800" dirty="0" smtClean="0"/>
              <a:t>: µε κριτήριο την κοινωνική και </a:t>
            </a:r>
            <a:r>
              <a:rPr lang="el-GR" sz="2800" dirty="0" err="1" smtClean="0"/>
              <a:t>οικονοµική</a:t>
            </a:r>
            <a:r>
              <a:rPr lang="el-GR" sz="2800" dirty="0" smtClean="0"/>
              <a:t> κατάσταση των </a:t>
            </a:r>
            <a:r>
              <a:rPr lang="el-GR" sz="2800" dirty="0" err="1" smtClean="0"/>
              <a:t>ατόµων</a:t>
            </a:r>
            <a:r>
              <a:rPr lang="el-GR" sz="2800" dirty="0" smtClean="0"/>
              <a:t> (πλούσιοι-</a:t>
            </a:r>
            <a:r>
              <a:rPr lang="el-GR" sz="2800" dirty="0" err="1" smtClean="0"/>
              <a:t>φτωχο</a:t>
            </a:r>
            <a:r>
              <a:rPr lang="el-GR" sz="2800" dirty="0" smtClean="0"/>
              <a:t>ί), το µ</a:t>
            </a:r>
            <a:r>
              <a:rPr lang="el-GR" sz="2800" dirty="0" err="1" smtClean="0"/>
              <a:t>ορφωτικό</a:t>
            </a:r>
            <a:r>
              <a:rPr lang="el-GR" sz="2800" dirty="0" smtClean="0"/>
              <a:t> τους επίπεδο (µ</a:t>
            </a:r>
            <a:r>
              <a:rPr lang="el-GR" sz="2800" dirty="0" err="1" smtClean="0"/>
              <a:t>ορφωµένοι</a:t>
            </a:r>
            <a:r>
              <a:rPr lang="el-GR" sz="2800" dirty="0" smtClean="0"/>
              <a:t>-</a:t>
            </a:r>
            <a:r>
              <a:rPr lang="el-GR" sz="2800" dirty="0" err="1" smtClean="0"/>
              <a:t>αµόρφωτοι</a:t>
            </a:r>
            <a:r>
              <a:rPr lang="el-GR" sz="2800" dirty="0" smtClean="0"/>
              <a:t>), το φύλο (γυναίκες-</a:t>
            </a:r>
            <a:r>
              <a:rPr lang="el-GR" sz="2800" dirty="0" err="1" smtClean="0"/>
              <a:t>άνδρε</a:t>
            </a:r>
            <a:r>
              <a:rPr lang="el-GR" sz="2800" dirty="0" smtClean="0"/>
              <a:t>ς), το </a:t>
            </a:r>
            <a:r>
              <a:rPr lang="el-GR" sz="2800" dirty="0" err="1" smtClean="0"/>
              <a:t>επάγγελµα</a:t>
            </a:r>
            <a:r>
              <a:rPr lang="el-GR" sz="2800" dirty="0" smtClean="0"/>
              <a:t> (</a:t>
            </a:r>
            <a:r>
              <a:rPr lang="el-GR" sz="2800" dirty="0" err="1" smtClean="0"/>
              <a:t>πνευµατικοί</a:t>
            </a:r>
            <a:r>
              <a:rPr lang="el-GR" sz="2800" dirty="0" smtClean="0"/>
              <a:t> άνθρωποι-χειρώνακτες), τη </a:t>
            </a:r>
            <a:r>
              <a:rPr lang="el-GR" sz="2800" dirty="0" err="1" smtClean="0"/>
              <a:t>σωµατική</a:t>
            </a:r>
            <a:r>
              <a:rPr lang="el-GR" sz="2800" dirty="0" smtClean="0"/>
              <a:t> ή νοητική ικανότητα (</a:t>
            </a:r>
            <a:r>
              <a:rPr lang="el-GR" sz="2800" dirty="0" err="1" smtClean="0"/>
              <a:t>αρτιµελείς</a:t>
            </a:r>
            <a:r>
              <a:rPr lang="el-GR" sz="2800" dirty="0" smtClean="0"/>
              <a:t>-άνθρωποι µε ειδικές ανάγκες), την υγεία, τις συνήθειες, τη σεξουαλική </a:t>
            </a:r>
            <a:r>
              <a:rPr lang="el-GR" sz="2800" dirty="0" err="1" smtClean="0"/>
              <a:t>συµπεριφορά</a:t>
            </a:r>
            <a:r>
              <a:rPr lang="el-GR" sz="2800" dirty="0" smtClean="0"/>
              <a:t> (φορείς του AIDS, </a:t>
            </a:r>
            <a:r>
              <a:rPr lang="el-GR" sz="2800" dirty="0" err="1" smtClean="0"/>
              <a:t>εξαρτηµένοι</a:t>
            </a:r>
            <a:r>
              <a:rPr lang="el-GR" sz="2800" dirty="0" smtClean="0"/>
              <a:t> σε εθιστικές ουσίες, </a:t>
            </a:r>
            <a:r>
              <a:rPr lang="el-GR" sz="2800" dirty="0" err="1" smtClean="0"/>
              <a:t>οµοφυλόφιλοί</a:t>
            </a:r>
            <a:r>
              <a:rPr lang="el-GR" sz="2800" dirty="0" smtClean="0"/>
              <a:t>), την </a:t>
            </a:r>
            <a:r>
              <a:rPr lang="el-GR" sz="2800" dirty="0" err="1" smtClean="0"/>
              <a:t>εµφάνιση</a:t>
            </a:r>
            <a:r>
              <a:rPr lang="el-GR" sz="2800" dirty="0" smtClean="0"/>
              <a:t>.</a:t>
            </a:r>
          </a:p>
          <a:p>
            <a:pPr marL="571500" lvl="0" indent="-571500" algn="just">
              <a:lnSpc>
                <a:spcPct val="107000"/>
              </a:lnSpc>
            </a:pPr>
            <a:endParaRPr lang="el-GR" sz="2800" dirty="0" smtClean="0"/>
          </a:p>
          <a:p>
            <a:pPr marL="571500" lvl="0" indent="-571500" algn="just">
              <a:lnSpc>
                <a:spcPct val="107000"/>
              </a:lnSpc>
              <a:buFont typeface="Wingdings" pitchFamily="2" charset="2"/>
              <a:buChar char="ü"/>
            </a:pPr>
            <a:r>
              <a:rPr lang="el-GR" sz="2800" b="1" i="1" u="sng" dirty="0" smtClean="0">
                <a:solidFill>
                  <a:srgbClr val="7030A0"/>
                </a:solidFill>
              </a:rPr>
              <a:t>Πολιτικός:</a:t>
            </a:r>
            <a:r>
              <a:rPr lang="el-GR" sz="2800" dirty="0" smtClean="0"/>
              <a:t> διάκριση των </a:t>
            </a:r>
            <a:r>
              <a:rPr lang="el-GR" sz="2800" dirty="0" err="1" smtClean="0"/>
              <a:t>ατόµων</a:t>
            </a:r>
            <a:r>
              <a:rPr lang="el-GR" sz="2800" dirty="0" smtClean="0"/>
              <a:t> µε κριτήριο την πολιτική τους ιδεολογία και την </a:t>
            </a:r>
            <a:r>
              <a:rPr lang="el-GR" sz="2800" dirty="0" err="1" smtClean="0"/>
              <a:t>κοµµατική</a:t>
            </a:r>
            <a:r>
              <a:rPr lang="el-GR" sz="2800" dirty="0" smtClean="0"/>
              <a:t> τους ένταξη (</a:t>
            </a:r>
            <a:r>
              <a:rPr lang="el-GR" sz="2800" dirty="0" err="1" smtClean="0"/>
              <a:t>δηµοκράτες</a:t>
            </a:r>
            <a:r>
              <a:rPr lang="el-GR" sz="2800" dirty="0" smtClean="0"/>
              <a:t>, συντηρητικοί, φιλοβασιλικοί).</a:t>
            </a:r>
            <a:endParaRPr lang="el-GR" sz="26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525112785"/>
      </p:ext>
    </p:extLst>
  </p:cSld>
  <p:clrMapOvr>
    <a:masterClrMapping/>
  </p:clrMapOvr>
  <p:transition spd="slow">
    <p:cover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003.jpg"/>
          <p:cNvPicPr>
            <a:picLocks noChangeAspect="1"/>
          </p:cNvPicPr>
          <p:nvPr/>
        </p:nvPicPr>
        <p:blipFill>
          <a:blip r:embed="rId2"/>
          <a:stretch>
            <a:fillRect/>
          </a:stretch>
        </p:blipFill>
        <p:spPr>
          <a:xfrm>
            <a:off x="2575811" y="1084081"/>
            <a:ext cx="6832140" cy="4551121"/>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93509" y="716437"/>
            <a:ext cx="9935852" cy="4647426"/>
          </a:xfrm>
          <a:prstGeom prst="rect">
            <a:avLst/>
          </a:prstGeom>
        </p:spPr>
        <p:txBody>
          <a:bodyPr wrap="square">
            <a:spAutoFit/>
          </a:bodyPr>
          <a:lstStyle/>
          <a:p>
            <a:pPr algn="ctr"/>
            <a:r>
              <a:rPr lang="el-GR" sz="2800" b="1" i="1" dirty="0" smtClean="0">
                <a:solidFill>
                  <a:srgbClr val="7030A0"/>
                </a:solidFill>
              </a:rPr>
              <a:t>Ρατσισμός- Ευπαθείς Κοινωνικές Ομάδες Κοινωνικές ομάδες που υφίστανται ρατσισμό</a:t>
            </a:r>
            <a:r>
              <a:rPr lang="el-GR" sz="2400" b="1" i="1" dirty="0" smtClean="0"/>
              <a:t>.</a:t>
            </a:r>
          </a:p>
          <a:p>
            <a:endParaRPr lang="el-GR" sz="2400" b="1" i="1" dirty="0" smtClean="0"/>
          </a:p>
          <a:p>
            <a:r>
              <a:rPr lang="el-GR" sz="2400" b="1" i="1" dirty="0" smtClean="0"/>
              <a:t>• Γυναίκες </a:t>
            </a:r>
          </a:p>
          <a:p>
            <a:r>
              <a:rPr lang="el-GR" sz="2400" b="1" i="1" dirty="0" smtClean="0"/>
              <a:t>• Παιδιά </a:t>
            </a:r>
          </a:p>
          <a:p>
            <a:r>
              <a:rPr lang="el-GR" sz="2400" b="1" i="1" dirty="0" smtClean="0"/>
              <a:t>• Άτομα με ειδικές ανάγκες </a:t>
            </a:r>
          </a:p>
          <a:p>
            <a:r>
              <a:rPr lang="el-GR" sz="2400" b="1" i="1" dirty="0" smtClean="0"/>
              <a:t>• Μαύροι </a:t>
            </a:r>
          </a:p>
          <a:p>
            <a:r>
              <a:rPr lang="el-GR" sz="2400" b="1" i="1" dirty="0" smtClean="0"/>
              <a:t>• Παχύσαρκοι </a:t>
            </a:r>
          </a:p>
          <a:p>
            <a:r>
              <a:rPr lang="el-GR" sz="2400" b="1" i="1" dirty="0" smtClean="0"/>
              <a:t>• Αλλόθρησκοι </a:t>
            </a:r>
          </a:p>
          <a:p>
            <a:r>
              <a:rPr lang="el-GR" sz="2400" b="1" i="1" dirty="0" smtClean="0"/>
              <a:t>• Τσιγγάνοι </a:t>
            </a:r>
          </a:p>
          <a:p>
            <a:r>
              <a:rPr lang="el-GR" sz="2400" b="1" i="1" dirty="0" smtClean="0"/>
              <a:t>• Ναρκομανείς </a:t>
            </a:r>
          </a:p>
          <a:p>
            <a:r>
              <a:rPr lang="el-GR" sz="2400" b="1" i="1" dirty="0" smtClean="0"/>
              <a:t>• Κάτοικοι υποανάπτυκτων περιοχών</a:t>
            </a:r>
            <a:endParaRPr lang="el-GR" sz="2400" b="1" i="1" dirty="0"/>
          </a:p>
        </p:txBody>
      </p:sp>
      <p:pic>
        <p:nvPicPr>
          <p:cNvPr id="4" name="3 - Εικόνα" descr="140.jfif"/>
          <p:cNvPicPr>
            <a:picLocks noChangeAspect="1"/>
          </p:cNvPicPr>
          <p:nvPr/>
        </p:nvPicPr>
        <p:blipFill>
          <a:blip r:embed="rId2"/>
          <a:stretch>
            <a:fillRect/>
          </a:stretch>
        </p:blipFill>
        <p:spPr>
          <a:xfrm>
            <a:off x="5554469" y="1993888"/>
            <a:ext cx="1912620" cy="1531620"/>
          </a:xfrm>
          <a:prstGeom prst="rect">
            <a:avLst/>
          </a:prstGeom>
        </p:spPr>
      </p:pic>
      <p:pic>
        <p:nvPicPr>
          <p:cNvPr id="5" name="4 - Εικόνα" descr="141.jfif"/>
          <p:cNvPicPr>
            <a:picLocks noChangeAspect="1"/>
          </p:cNvPicPr>
          <p:nvPr/>
        </p:nvPicPr>
        <p:blipFill>
          <a:blip r:embed="rId3"/>
          <a:stretch>
            <a:fillRect/>
          </a:stretch>
        </p:blipFill>
        <p:spPr>
          <a:xfrm>
            <a:off x="7018452" y="4126938"/>
            <a:ext cx="2095500" cy="1394460"/>
          </a:xfrm>
          <a:prstGeom prst="rect">
            <a:avLst/>
          </a:prstGeom>
        </p:spPr>
      </p:pic>
      <p:pic>
        <p:nvPicPr>
          <p:cNvPr id="6" name="5 - Εικόνα" descr="142.jfif"/>
          <p:cNvPicPr>
            <a:picLocks noChangeAspect="1"/>
          </p:cNvPicPr>
          <p:nvPr/>
        </p:nvPicPr>
        <p:blipFill>
          <a:blip r:embed="rId4"/>
          <a:stretch>
            <a:fillRect/>
          </a:stretch>
        </p:blipFill>
        <p:spPr>
          <a:xfrm>
            <a:off x="8530709" y="1970241"/>
            <a:ext cx="1691640" cy="1729740"/>
          </a:xfrm>
          <a:prstGeom prst="rect">
            <a:avLst/>
          </a:prstGeom>
        </p:spPr>
      </p:pic>
    </p:spTree>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C2FD04A2-0272-4062-B18B-319A77B59A60}"/>
              </a:ext>
            </a:extLst>
          </p:cNvPr>
          <p:cNvSpPr txBox="1"/>
          <p:nvPr/>
        </p:nvSpPr>
        <p:spPr>
          <a:xfrm>
            <a:off x="126461" y="311739"/>
            <a:ext cx="11789923" cy="5016758"/>
          </a:xfrm>
          <a:prstGeom prst="rect">
            <a:avLst/>
          </a:prstGeom>
          <a:noFill/>
        </p:spPr>
        <p:txBody>
          <a:bodyPr wrap="square">
            <a:spAutoFit/>
          </a:bodyPr>
          <a:lstStyle/>
          <a:p>
            <a:pPr marL="285750" indent="-285750" algn="ctr"/>
            <a:endParaRPr lang="el-GR" sz="3200" b="1" i="1" dirty="0" smtClean="0"/>
          </a:p>
          <a:p>
            <a:pPr marL="285750" indent="-285750" algn="ctr"/>
            <a:r>
              <a:rPr lang="el-GR" sz="3200" b="1" i="1" u="sng" dirty="0" smtClean="0">
                <a:solidFill>
                  <a:srgbClr val="7030A0"/>
                </a:solidFill>
              </a:rPr>
              <a:t>ΑΙΤΙΑ ΡΑΤΣΙΣΜΟΥ</a:t>
            </a:r>
          </a:p>
          <a:p>
            <a:pPr marL="285750" indent="-285750" algn="ctr"/>
            <a:endParaRPr lang="el-GR" sz="3200" b="1" i="1" u="sng" dirty="0" smtClean="0">
              <a:solidFill>
                <a:srgbClr val="7030A0"/>
              </a:solidFill>
            </a:endParaRPr>
          </a:p>
          <a:p>
            <a:pPr marL="285750" indent="-285750">
              <a:buFont typeface="Wingdings" pitchFamily="2" charset="2"/>
              <a:buChar char="v"/>
            </a:pPr>
            <a:r>
              <a:rPr lang="el-GR" sz="2800" b="1" i="1" u="sng" dirty="0" smtClean="0">
                <a:solidFill>
                  <a:srgbClr val="7030A0"/>
                </a:solidFill>
              </a:rPr>
              <a:t>Ο φόβος της διαφορετικότητας : </a:t>
            </a:r>
            <a:r>
              <a:rPr lang="el-GR" sz="2800" dirty="0" smtClean="0"/>
              <a:t>Οι άνθρωποι συνηθίζουν να νιώθουν ασφαλείς στο οικείο τους περιβάλλον, μαζί με ανθρώπους που έχουν την ίδια κουλτούρα, που αντιδρούν και συμπεριφέρονται σαν τους ίδιους. Οτιδήποτε διαφέρει αποτελεί γι αυτούς απειλή και έχουν την τάση να το βλέπουν ως κατώτερό τους.</a:t>
            </a:r>
          </a:p>
          <a:p>
            <a:pPr marL="285750" indent="-285750">
              <a:buFont typeface="Wingdings" pitchFamily="2" charset="2"/>
              <a:buChar char="v"/>
            </a:pPr>
            <a:r>
              <a:rPr lang="el-GR" sz="2800" dirty="0" smtClean="0"/>
              <a:t> </a:t>
            </a:r>
            <a:r>
              <a:rPr lang="el-GR" sz="2800" b="1" i="1" u="sng" dirty="0" smtClean="0">
                <a:solidFill>
                  <a:srgbClr val="7030A0"/>
                </a:solidFill>
              </a:rPr>
              <a:t>Η άγνοια : </a:t>
            </a:r>
            <a:r>
              <a:rPr lang="el-GR" sz="2800" dirty="0" smtClean="0"/>
              <a:t>Η άγνοια ως αποτέλεσμα της έλλειψης παιδείας. Ένας άνθρωπος χωρίς γνώσεις, δεν έχει την ικανότητα να κρίνει σωστά θέματα που δεν καταλαβαίνει και είναι πολύ εύκολο να φανατιστεί εναντίων άλλων ομάδων.</a:t>
            </a:r>
            <a:endParaRPr lang="el-GR" dirty="0"/>
          </a:p>
        </p:txBody>
      </p:sp>
    </p:spTree>
    <p:extLst>
      <p:ext uri="{BB962C8B-B14F-4D97-AF65-F5344CB8AC3E}">
        <p14:creationId xmlns:p14="http://schemas.microsoft.com/office/powerpoint/2010/main" xmlns="" val="3298900342"/>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F39F3B6-B9B0-49AE-8FAB-C469CC79B178}"/>
              </a:ext>
            </a:extLst>
          </p:cNvPr>
          <p:cNvSpPr txBox="1"/>
          <p:nvPr/>
        </p:nvSpPr>
        <p:spPr>
          <a:xfrm>
            <a:off x="884883" y="1095734"/>
            <a:ext cx="10720552" cy="5693866"/>
          </a:xfrm>
          <a:prstGeom prst="rect">
            <a:avLst/>
          </a:prstGeom>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lvl="0" eaLnBrk="0" fontAlgn="base" hangingPunct="0">
              <a:spcBef>
                <a:spcPct val="0"/>
              </a:spcBef>
              <a:spcAft>
                <a:spcPct val="0"/>
              </a:spcAft>
              <a:buFont typeface="Wingdings" pitchFamily="2" charset="2"/>
              <a:buChar char="v"/>
            </a:pPr>
            <a:r>
              <a:rPr lang="el-GR" sz="2800" b="1" i="1" u="sng" dirty="0" smtClean="0">
                <a:solidFill>
                  <a:srgbClr val="7030A0"/>
                </a:solidFill>
              </a:rPr>
              <a:t>Η έλλειψη παιδείας </a:t>
            </a:r>
            <a:r>
              <a:rPr lang="el-GR" sz="2800" dirty="0" smtClean="0"/>
              <a:t>(οι απαίδευτοι γίνονται κυρίως θύματα προπαγάνδας, δεν μπορούν να κρίνουν, οι επιτήδειοι μπορούν να καλλιεργήσουν στους ανθρώπους αισθήματα κατωτερότητας ή να τους φανατίσουν εναντίον άλλων ομάδων). </a:t>
            </a:r>
          </a:p>
          <a:p>
            <a:pPr lvl="0" eaLnBrk="0" fontAlgn="base" hangingPunct="0">
              <a:spcBef>
                <a:spcPct val="0"/>
              </a:spcBef>
              <a:spcAft>
                <a:spcPct val="0"/>
              </a:spcAft>
            </a:pPr>
            <a:r>
              <a:rPr lang="el-GR" sz="2800" b="1" i="1" u="sng" dirty="0" smtClean="0">
                <a:solidFill>
                  <a:srgbClr val="7030A0"/>
                </a:solidFill>
              </a:rPr>
              <a:t>❖ Επιθυμία </a:t>
            </a:r>
            <a:r>
              <a:rPr lang="el-GR" sz="2800" dirty="0" smtClean="0"/>
              <a:t>κάποιων ατόμων ή λαών </a:t>
            </a:r>
            <a:r>
              <a:rPr lang="el-GR" sz="2800" b="1" i="1" u="sng" dirty="0" smtClean="0">
                <a:solidFill>
                  <a:srgbClr val="7030A0"/>
                </a:solidFill>
              </a:rPr>
              <a:t>για απόκτηση δύναμης και εξουσίας </a:t>
            </a:r>
            <a:r>
              <a:rPr lang="el-GR" sz="2800" dirty="0" smtClean="0"/>
              <a:t>(συμφέροντα οικονομικά, εδαφικά, κοινωνικά, πολιτικά κ.α.). ❖ Ο </a:t>
            </a:r>
            <a:r>
              <a:rPr lang="el-GR" sz="2800" b="1" i="1" u="sng" dirty="0" smtClean="0">
                <a:solidFill>
                  <a:srgbClr val="7030A0"/>
                </a:solidFill>
              </a:rPr>
              <a:t>βαθμός επιρροής των θρησκευτικών δοξασιών</a:t>
            </a:r>
            <a:r>
              <a:rPr lang="el-GR" sz="2800" dirty="0" smtClean="0"/>
              <a:t> και η ηθική εξαχρείωση. </a:t>
            </a:r>
          </a:p>
          <a:p>
            <a:pPr lvl="0" eaLnBrk="0" fontAlgn="base" hangingPunct="0">
              <a:spcBef>
                <a:spcPct val="0"/>
              </a:spcBef>
              <a:spcAft>
                <a:spcPct val="0"/>
              </a:spcAft>
            </a:pPr>
            <a:r>
              <a:rPr lang="el-GR" sz="2800" dirty="0" smtClean="0"/>
              <a:t>❖ </a:t>
            </a:r>
            <a:r>
              <a:rPr lang="el-GR" sz="2800" b="1" i="1" u="sng" dirty="0" smtClean="0">
                <a:solidFill>
                  <a:srgbClr val="7030A0"/>
                </a:solidFill>
              </a:rPr>
              <a:t>Η κοινωνική διαστρωμάτωση</a:t>
            </a:r>
            <a:r>
              <a:rPr lang="el-GR" sz="2800" dirty="0" smtClean="0"/>
              <a:t>, η ανισότητα στη παροχή ευκαιριών, η κοινωνική ισότητα είναι περισσότερο θεωρία παρά πρακτική καθώς και οι προκαταλήψεις που δημιουργούνται από την οικογένεια, την παράδοση και το περιεχόμενο των σπουδών του εκπαιδευτικού μας </a:t>
            </a:r>
            <a:r>
              <a:rPr lang="el-GR" sz="2800" dirty="0" smtClean="0"/>
              <a:t>συστήματος.</a:t>
            </a:r>
            <a:endParaRPr kumimoji="0" lang="el-GR" altLang="el-GR" sz="2800" b="1" i="1" u="none" strike="noStrike" cap="none" normalizeH="0" baseline="0" dirty="0">
              <a:ln>
                <a:noFill/>
              </a:ln>
              <a:effectLst/>
              <a:ea typeface="Calibri" panose="020F0502020204030204" pitchFamily="34" charset="0"/>
            </a:endParaRPr>
          </a:p>
        </p:txBody>
      </p:sp>
      <p:sp>
        <p:nvSpPr>
          <p:cNvPr id="7" name="TextBox 6">
            <a:extLst>
              <a:ext uri="{FF2B5EF4-FFF2-40B4-BE49-F238E27FC236}">
                <a16:creationId xmlns:a16="http://schemas.microsoft.com/office/drawing/2014/main" xmlns="" id="{A24E1869-D2A9-4A34-9334-86238E25C4F0}"/>
              </a:ext>
            </a:extLst>
          </p:cNvPr>
          <p:cNvSpPr txBox="1"/>
          <p:nvPr/>
        </p:nvSpPr>
        <p:spPr>
          <a:xfrm>
            <a:off x="1527245" y="422915"/>
            <a:ext cx="9051587" cy="707886"/>
          </a:xfrm>
          <a:prstGeom prst="rect">
            <a:avLst/>
          </a:prstGeom>
          <a:noFill/>
        </p:spPr>
        <p:txBody>
          <a:bodyPr wrap="square">
            <a:spAutoFit/>
          </a:bodyPr>
          <a:lstStyle/>
          <a:p>
            <a:pPr marL="285750" indent="-285750" algn="ctr"/>
            <a:r>
              <a:rPr lang="el-GR" sz="4000" b="1" i="1" u="sng" dirty="0" smtClean="0">
                <a:solidFill>
                  <a:srgbClr val="7030A0"/>
                </a:solidFill>
              </a:rPr>
              <a:t>ΑΙΤΙΑ ΡΑΤΣΙΣΜΟΥ</a:t>
            </a:r>
          </a:p>
        </p:txBody>
      </p:sp>
    </p:spTree>
    <p:extLst>
      <p:ext uri="{BB962C8B-B14F-4D97-AF65-F5344CB8AC3E}">
        <p14:creationId xmlns:p14="http://schemas.microsoft.com/office/powerpoint/2010/main" xmlns="" val="2595515520"/>
      </p:ext>
    </p:extLst>
  </p:cSld>
  <p:clrMapOvr>
    <a:masterClrMapping/>
  </p:clrMapOvr>
  <p:transition spd="slow">
    <p:cover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F39F3B6-B9B0-49AE-8FAB-C469CC79B178}"/>
              </a:ext>
            </a:extLst>
          </p:cNvPr>
          <p:cNvSpPr txBox="1"/>
          <p:nvPr/>
        </p:nvSpPr>
        <p:spPr>
          <a:xfrm>
            <a:off x="207390" y="1508289"/>
            <a:ext cx="11585542" cy="4401205"/>
          </a:xfrm>
          <a:prstGeom prst="rect">
            <a:avLst/>
          </a:prstGeom>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lvl="0" eaLnBrk="0" fontAlgn="base" hangingPunct="0">
              <a:spcBef>
                <a:spcPct val="0"/>
              </a:spcBef>
              <a:spcAft>
                <a:spcPct val="0"/>
              </a:spcAft>
              <a:buFont typeface="Wingdings" pitchFamily="2" charset="2"/>
              <a:buChar char="v"/>
            </a:pPr>
            <a:r>
              <a:rPr lang="el-GR" sz="2800" b="1" u="sng" dirty="0" smtClean="0">
                <a:solidFill>
                  <a:srgbClr val="7030A0"/>
                </a:solidFill>
              </a:rPr>
              <a:t>Ο φόβος της απώλειας </a:t>
            </a:r>
            <a:r>
              <a:rPr lang="el-GR" sz="2800" b="1" dirty="0" smtClean="0"/>
              <a:t>Η προσπάθεια του ανθρώπου να προστατέψει όσα ήδη έχει και όσα αποτελούν την ταυτότητά του, την δουλειά του, την κοινωνική του θέση, την περιουσία του ακόμα και την ίδια του την ύπαρξη. </a:t>
            </a:r>
          </a:p>
          <a:p>
            <a:pPr lvl="0" eaLnBrk="0" fontAlgn="base" hangingPunct="0">
              <a:spcBef>
                <a:spcPct val="0"/>
              </a:spcBef>
              <a:spcAft>
                <a:spcPct val="0"/>
              </a:spcAft>
              <a:buFont typeface="Wingdings" pitchFamily="2" charset="2"/>
              <a:buChar char="v"/>
            </a:pPr>
            <a:r>
              <a:rPr lang="el-GR" sz="2800" b="1" u="sng" dirty="0" smtClean="0">
                <a:solidFill>
                  <a:srgbClr val="7030A0"/>
                </a:solidFill>
              </a:rPr>
              <a:t>Οικονομικοί λόγοι</a:t>
            </a:r>
            <a:r>
              <a:rPr lang="el-GR" sz="2800" b="1" dirty="0" smtClean="0"/>
              <a:t>. Η εκμετάλλευση των μεταναστών σήμερα, των μαύρων δούλων στο παρελθόν. </a:t>
            </a:r>
          </a:p>
          <a:p>
            <a:pPr lvl="0" eaLnBrk="0" fontAlgn="base" hangingPunct="0">
              <a:spcBef>
                <a:spcPct val="0"/>
              </a:spcBef>
              <a:spcAft>
                <a:spcPct val="0"/>
              </a:spcAft>
              <a:buFont typeface="Wingdings" pitchFamily="2" charset="2"/>
              <a:buChar char="v"/>
            </a:pPr>
            <a:r>
              <a:rPr lang="el-GR" sz="2800" b="1" u="sng" dirty="0" smtClean="0">
                <a:solidFill>
                  <a:srgbClr val="7030A0"/>
                </a:solidFill>
              </a:rPr>
              <a:t>Θρησκευτικά πιστεύω </a:t>
            </a:r>
            <a:r>
              <a:rPr lang="el-GR" sz="2800" b="1" dirty="0" smtClean="0"/>
              <a:t>(δόγματα) που φανατίζουν ενάντια αλλόθρησκων. </a:t>
            </a:r>
          </a:p>
          <a:p>
            <a:pPr lvl="0" eaLnBrk="0" fontAlgn="base" hangingPunct="0">
              <a:spcBef>
                <a:spcPct val="0"/>
              </a:spcBef>
              <a:spcAft>
                <a:spcPct val="0"/>
              </a:spcAft>
              <a:buFont typeface="Wingdings" pitchFamily="2" charset="2"/>
              <a:buChar char="v"/>
            </a:pPr>
            <a:r>
              <a:rPr lang="el-GR" sz="2800" b="1" u="sng" dirty="0" smtClean="0">
                <a:solidFill>
                  <a:srgbClr val="7030A0"/>
                </a:solidFill>
              </a:rPr>
              <a:t>Οικονομικά και πολιτικά προβλήματα </a:t>
            </a:r>
            <a:r>
              <a:rPr lang="el-GR" sz="2800" b="1" dirty="0" smtClean="0"/>
              <a:t>μιας κοινωνίας (βία, εγκληματικότητα, ανεργία) ωθούν κάποιους ανθρώπους να εκτονωθούν πάνω σε ξένους. </a:t>
            </a:r>
          </a:p>
          <a:p>
            <a:pPr lvl="0" eaLnBrk="0" fontAlgn="base" hangingPunct="0">
              <a:spcBef>
                <a:spcPct val="0"/>
              </a:spcBef>
              <a:spcAft>
                <a:spcPct val="0"/>
              </a:spcAft>
              <a:buFont typeface="Wingdings" pitchFamily="2" charset="2"/>
              <a:buChar char="v"/>
            </a:pPr>
            <a:r>
              <a:rPr lang="el-GR" sz="2800" b="1" u="sng" dirty="0" smtClean="0">
                <a:solidFill>
                  <a:srgbClr val="7030A0"/>
                </a:solidFill>
              </a:rPr>
              <a:t>Η</a:t>
            </a:r>
            <a:r>
              <a:rPr lang="el-GR" sz="2800" b="1" u="sng" dirty="0" smtClean="0"/>
              <a:t> </a:t>
            </a:r>
            <a:r>
              <a:rPr lang="el-GR" sz="2800" b="1" u="sng" dirty="0" smtClean="0">
                <a:solidFill>
                  <a:srgbClr val="7030A0"/>
                </a:solidFill>
              </a:rPr>
              <a:t>επιθυμία απόκτησης δύναμης και εξουσίας</a:t>
            </a:r>
            <a:r>
              <a:rPr lang="el-GR" sz="2800" b="1" dirty="0" smtClean="0"/>
              <a:t>. π.χ. Επεκτατικοί πόλεμοι.</a:t>
            </a:r>
            <a:endParaRPr kumimoji="0" lang="el-GR" altLang="el-GR" sz="2800" b="1" u="none" strike="noStrike" cap="none" normalizeH="0" baseline="0" dirty="0">
              <a:ln>
                <a:noFill/>
              </a:ln>
              <a:effectLst/>
              <a:ea typeface="Calibri" panose="020F0502020204030204" pitchFamily="34" charset="0"/>
            </a:endParaRPr>
          </a:p>
        </p:txBody>
      </p:sp>
      <p:sp>
        <p:nvSpPr>
          <p:cNvPr id="7" name="TextBox 6">
            <a:extLst>
              <a:ext uri="{FF2B5EF4-FFF2-40B4-BE49-F238E27FC236}">
                <a16:creationId xmlns:a16="http://schemas.microsoft.com/office/drawing/2014/main" xmlns="" id="{A24E1869-D2A9-4A34-9334-86238E25C4F0}"/>
              </a:ext>
            </a:extLst>
          </p:cNvPr>
          <p:cNvSpPr txBox="1"/>
          <p:nvPr/>
        </p:nvSpPr>
        <p:spPr>
          <a:xfrm>
            <a:off x="1395270" y="196672"/>
            <a:ext cx="9051587" cy="707886"/>
          </a:xfrm>
          <a:prstGeom prst="rect">
            <a:avLst/>
          </a:prstGeom>
          <a:noFill/>
        </p:spPr>
        <p:txBody>
          <a:bodyPr wrap="square">
            <a:spAutoFit/>
          </a:bodyPr>
          <a:lstStyle/>
          <a:p>
            <a:pPr marL="285750" indent="-285750" algn="ctr"/>
            <a:r>
              <a:rPr lang="el-GR" sz="4000" b="1" i="1" u="sng" dirty="0" smtClean="0">
                <a:solidFill>
                  <a:srgbClr val="7030A0"/>
                </a:solidFill>
              </a:rPr>
              <a:t>ΑΙΤΙΑ ΡΑΤΣΙΣΜΟΥ</a:t>
            </a:r>
          </a:p>
        </p:txBody>
      </p:sp>
    </p:spTree>
    <p:extLst>
      <p:ext uri="{BB962C8B-B14F-4D97-AF65-F5344CB8AC3E}">
        <p14:creationId xmlns:p14="http://schemas.microsoft.com/office/powerpoint/2010/main" xmlns="" val="2595515520"/>
      </p:ext>
    </p:extLst>
  </p:cSld>
  <p:clrMapOvr>
    <a:masterClrMapping/>
  </p:clrMapOvr>
  <p:transition spd="slow">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err="1" smtClean="0"/>
              <a:t>Αποτελεσμα</a:t>
            </a:r>
            <a:r>
              <a:rPr lang="el-GR" dirty="0" smtClean="0"/>
              <a:t> του </a:t>
            </a:r>
            <a:r>
              <a:rPr lang="el-GR" dirty="0" err="1" smtClean="0"/>
              <a:t>Ρατσισμου</a:t>
            </a:r>
            <a:endParaRPr lang="el-GR" dirty="0"/>
          </a:p>
        </p:txBody>
      </p:sp>
      <p:sp>
        <p:nvSpPr>
          <p:cNvPr id="3" name="2 - Θέση περιεχομένου"/>
          <p:cNvSpPr>
            <a:spLocks noGrp="1"/>
          </p:cNvSpPr>
          <p:nvPr>
            <p:ph idx="1"/>
          </p:nvPr>
        </p:nvSpPr>
        <p:spPr/>
        <p:txBody>
          <a:bodyPr/>
          <a:lstStyle/>
          <a:p>
            <a:pPr algn="ctr">
              <a:buNone/>
            </a:pPr>
            <a:r>
              <a:rPr lang="el-GR" b="1" i="1" dirty="0" smtClean="0"/>
              <a:t>Ο ρατσισμός πληγώνει και οδηγεί στην περιθωριοποίηση </a:t>
            </a:r>
            <a:endParaRPr lang="el-GR" b="1" i="1" dirty="0"/>
          </a:p>
        </p:txBody>
      </p:sp>
      <p:pic>
        <p:nvPicPr>
          <p:cNvPr id="4" name="3 - Εικόνα" descr="0040.jfif"/>
          <p:cNvPicPr>
            <a:picLocks noChangeAspect="1"/>
          </p:cNvPicPr>
          <p:nvPr/>
        </p:nvPicPr>
        <p:blipFill>
          <a:blip r:embed="rId2"/>
          <a:stretch>
            <a:fillRect/>
          </a:stretch>
        </p:blipFill>
        <p:spPr>
          <a:xfrm>
            <a:off x="2526385" y="2269257"/>
            <a:ext cx="6790622" cy="3886889"/>
          </a:xfrm>
          <a:prstGeom prst="rect">
            <a:avLst/>
          </a:prstGeom>
        </p:spPr>
      </p:pic>
    </p:spTree>
  </p:cSld>
  <p:clrMapOvr>
    <a:masterClrMapping/>
  </p:clrMapOvr>
  <p:transition spd="slow">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84B0E9C-25C8-4982-881F-529077E43D4D}"/>
              </a:ext>
            </a:extLst>
          </p:cNvPr>
          <p:cNvSpPr txBox="1"/>
          <p:nvPr/>
        </p:nvSpPr>
        <p:spPr>
          <a:xfrm>
            <a:off x="797673" y="982500"/>
            <a:ext cx="10674433" cy="4832092"/>
          </a:xfrm>
          <a:prstGeom prst="rect">
            <a:avLst/>
          </a:prstGeom>
          <a:noFill/>
        </p:spPr>
        <p:txBody>
          <a:bodyPr wrap="square">
            <a:spAutoFit/>
          </a:bodyPr>
          <a:lstStyle/>
          <a:p>
            <a:pPr marL="457200" lvl="0" indent="-457200" eaLnBrk="0" fontAlgn="base" hangingPunct="0">
              <a:spcBef>
                <a:spcPct val="0"/>
              </a:spcBef>
              <a:spcAft>
                <a:spcPct val="0"/>
              </a:spcAft>
              <a:buFont typeface="Wingdings" panose="05000000000000000000" pitchFamily="2" charset="2"/>
              <a:buChar char="ü"/>
            </a:pPr>
            <a:r>
              <a:rPr kumimoji="0" lang="el-GR" altLang="el-GR" sz="2800" b="1" i="1" u="none" strike="noStrike" cap="none" normalizeH="0" baseline="0" dirty="0">
                <a:ln>
                  <a:noFill/>
                </a:ln>
                <a:solidFill>
                  <a:srgbClr val="333333"/>
                </a:solidFill>
                <a:effectLst/>
                <a:ea typeface="Calibri" panose="020F0502020204030204" pitchFamily="34" charset="0"/>
              </a:rPr>
              <a:t> </a:t>
            </a:r>
            <a:r>
              <a:rPr lang="el-GR" sz="2800" dirty="0" smtClean="0"/>
              <a:t>Ανισότητα στην εκπαίδευση – εύκολη η χειραγώγηση των θυμάτων    του </a:t>
            </a:r>
            <a:r>
              <a:rPr lang="el-GR" sz="2800" dirty="0" smtClean="0"/>
              <a:t>ρατσισμού. </a:t>
            </a:r>
            <a:endParaRPr lang="el-GR" sz="2800" dirty="0" smtClean="0"/>
          </a:p>
          <a:p>
            <a:pPr marL="457200" lvl="0" indent="-457200" eaLnBrk="0" fontAlgn="base" hangingPunct="0">
              <a:spcBef>
                <a:spcPct val="0"/>
              </a:spcBef>
              <a:spcAft>
                <a:spcPct val="0"/>
              </a:spcAft>
              <a:buFont typeface="Wingdings" panose="05000000000000000000" pitchFamily="2" charset="2"/>
              <a:buChar char="ü"/>
            </a:pPr>
            <a:r>
              <a:rPr lang="el-GR" sz="2800" dirty="0" smtClean="0"/>
              <a:t>Εκμετάλλευση, παραβιάσεις, σκανδαλώδεις ενέργειες, υποκρισία </a:t>
            </a:r>
          </a:p>
          <a:p>
            <a:pPr marL="457200" lvl="0" indent="-457200" eaLnBrk="0" fontAlgn="base" hangingPunct="0">
              <a:spcBef>
                <a:spcPct val="0"/>
              </a:spcBef>
              <a:spcAft>
                <a:spcPct val="0"/>
              </a:spcAft>
              <a:buFont typeface="Wingdings" panose="05000000000000000000" pitchFamily="2" charset="2"/>
              <a:buChar char="ü"/>
            </a:pPr>
            <a:r>
              <a:rPr lang="el-GR" sz="2800" dirty="0" smtClean="0"/>
              <a:t> Βία, </a:t>
            </a:r>
            <a:r>
              <a:rPr lang="el-GR" sz="2800" dirty="0" smtClean="0"/>
              <a:t>εγκληματικότητα. </a:t>
            </a:r>
            <a:endParaRPr lang="el-GR" sz="2800" dirty="0" smtClean="0"/>
          </a:p>
          <a:p>
            <a:pPr marL="457200" lvl="0" indent="-457200" eaLnBrk="0" fontAlgn="base" hangingPunct="0">
              <a:spcBef>
                <a:spcPct val="0"/>
              </a:spcBef>
              <a:spcAft>
                <a:spcPct val="0"/>
              </a:spcAft>
              <a:buFont typeface="Wingdings" panose="05000000000000000000" pitchFamily="2" charset="2"/>
              <a:buChar char="ü"/>
            </a:pPr>
            <a:r>
              <a:rPr lang="el-GR" sz="2800" dirty="0" smtClean="0"/>
              <a:t> Απουσία υγιούς δημοκρατίας λόγω έλλειψης ίσων ευκαιριών για διάλογο, συμμετοχή στα κοινά και </a:t>
            </a:r>
            <a:r>
              <a:rPr lang="el-GR" sz="2800" dirty="0" smtClean="0"/>
              <a:t>πολυφωνία. </a:t>
            </a:r>
            <a:endParaRPr lang="el-GR" sz="2800" dirty="0" smtClean="0"/>
          </a:p>
          <a:p>
            <a:pPr marL="457200" lvl="0" indent="-457200" eaLnBrk="0" fontAlgn="base" hangingPunct="0">
              <a:spcBef>
                <a:spcPct val="0"/>
              </a:spcBef>
              <a:spcAft>
                <a:spcPct val="0"/>
              </a:spcAft>
              <a:buFont typeface="Wingdings" panose="05000000000000000000" pitchFamily="2" charset="2"/>
              <a:buChar char="ü"/>
            </a:pPr>
            <a:r>
              <a:rPr lang="el-GR" sz="2800" dirty="0" smtClean="0"/>
              <a:t> Ανασφάλεια – άγχος (για τα θύματα του ρατσισμού</a:t>
            </a:r>
            <a:r>
              <a:rPr lang="el-GR" sz="2800" dirty="0" smtClean="0"/>
              <a:t>). </a:t>
            </a:r>
            <a:endParaRPr lang="el-GR" sz="2800" dirty="0" smtClean="0"/>
          </a:p>
          <a:p>
            <a:pPr marL="457200" lvl="0" indent="-457200" eaLnBrk="0" fontAlgn="base" hangingPunct="0">
              <a:spcBef>
                <a:spcPct val="0"/>
              </a:spcBef>
              <a:spcAft>
                <a:spcPct val="0"/>
              </a:spcAft>
              <a:buFont typeface="Wingdings" panose="05000000000000000000" pitchFamily="2" charset="2"/>
              <a:buChar char="ü"/>
            </a:pPr>
            <a:r>
              <a:rPr lang="el-GR" sz="2800" dirty="0" smtClean="0"/>
              <a:t> Εθνικισμός – πυροδότηση πολέμων και </a:t>
            </a:r>
            <a:r>
              <a:rPr lang="el-GR" sz="2800" dirty="0" smtClean="0"/>
              <a:t>συγκρούσεων. </a:t>
            </a:r>
            <a:endParaRPr lang="el-GR" sz="2800" dirty="0" smtClean="0"/>
          </a:p>
          <a:p>
            <a:pPr marL="457200" lvl="0" indent="-457200" eaLnBrk="0" fontAlgn="base" hangingPunct="0">
              <a:spcBef>
                <a:spcPct val="0"/>
              </a:spcBef>
              <a:spcAft>
                <a:spcPct val="0"/>
              </a:spcAft>
              <a:buFont typeface="Wingdings" panose="05000000000000000000" pitchFamily="2" charset="2"/>
              <a:buChar char="ü"/>
            </a:pPr>
            <a:r>
              <a:rPr lang="el-GR" sz="2800" dirty="0" smtClean="0"/>
              <a:t>Δε συμβάλλουν όλοι στο βαθμό που θα μπορούσαν στην οικονομική ανάπτυξη της χώρας. Η κοινωνία δεν αξιοποιεί εξολοκλήρου το δημιουργικό της </a:t>
            </a:r>
            <a:r>
              <a:rPr lang="el-GR" sz="2800" dirty="0" smtClean="0"/>
              <a:t>δυναμικό.</a:t>
            </a:r>
            <a:endParaRPr kumimoji="0" lang="el-GR" altLang="el-GR" sz="2800" b="1" i="1" u="none" strike="noStrike" cap="none" normalizeH="0" baseline="0" dirty="0">
              <a:ln>
                <a:noFill/>
              </a:ln>
              <a:solidFill>
                <a:schemeClr val="tx1"/>
              </a:solidFill>
              <a:effectLst/>
            </a:endParaRPr>
          </a:p>
        </p:txBody>
      </p:sp>
      <p:sp>
        <p:nvSpPr>
          <p:cNvPr id="6" name="TextBox 5">
            <a:extLst>
              <a:ext uri="{FF2B5EF4-FFF2-40B4-BE49-F238E27FC236}">
                <a16:creationId xmlns:a16="http://schemas.microsoft.com/office/drawing/2014/main" xmlns="" id="{D9DC0DF1-84F7-457A-836C-8E418650924C}"/>
              </a:ext>
            </a:extLst>
          </p:cNvPr>
          <p:cNvSpPr txBox="1"/>
          <p:nvPr/>
        </p:nvSpPr>
        <p:spPr>
          <a:xfrm>
            <a:off x="1207438" y="282804"/>
            <a:ext cx="9426103" cy="707886"/>
          </a:xfrm>
          <a:prstGeom prst="rect">
            <a:avLst/>
          </a:prstGeom>
          <a:noFill/>
        </p:spPr>
        <p:txBody>
          <a:bodyPr wrap="square">
            <a:spAutoFit/>
          </a:bodyPr>
          <a:lstStyle/>
          <a:p>
            <a:pPr algn="ctr"/>
            <a:r>
              <a:rPr lang="el-GR" sz="4000" b="1" i="1" u="sng" dirty="0" smtClean="0">
                <a:solidFill>
                  <a:srgbClr val="7030A0"/>
                </a:solidFill>
              </a:rPr>
              <a:t>ΣΥΝΕΠΕΙΕΣ  ΡΑΤΣΙΣΜΟΥ</a:t>
            </a:r>
            <a:endParaRPr lang="el-GR" sz="4000" b="1" i="1" u="sng" dirty="0">
              <a:solidFill>
                <a:srgbClr val="7030A0"/>
              </a:solidFill>
            </a:endParaRPr>
          </a:p>
        </p:txBody>
      </p:sp>
    </p:spTree>
    <p:extLst>
      <p:ext uri="{BB962C8B-B14F-4D97-AF65-F5344CB8AC3E}">
        <p14:creationId xmlns:p14="http://schemas.microsoft.com/office/powerpoint/2010/main" xmlns="" val="1114912631"/>
      </p:ext>
    </p:extLst>
  </p:cSld>
  <p:clrMapOvr>
    <a:masterClrMapping/>
  </p:clrMapOvr>
  <p:transition spd="slow">
    <p:check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56000">
              <a:schemeClr val="accent4">
                <a:lumMod val="76000"/>
                <a:lumOff val="24000"/>
                <a:alpha val="39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385BB83E-6788-4075-9A20-DA09E1782669}"/>
              </a:ext>
            </a:extLst>
          </p:cNvPr>
          <p:cNvSpPr txBox="1"/>
          <p:nvPr/>
        </p:nvSpPr>
        <p:spPr>
          <a:xfrm>
            <a:off x="3663037" y="6258769"/>
            <a:ext cx="6094379" cy="523220"/>
          </a:xfrm>
          <a:prstGeom prst="rect">
            <a:avLst/>
          </a:prstGeom>
          <a:noFill/>
        </p:spPr>
        <p:txBody>
          <a:bodyPr wrap="square">
            <a:spAutoFit/>
          </a:bodyPr>
          <a:lstStyle/>
          <a:p>
            <a:r>
              <a:rPr lang="el-GR" sz="2800" b="1" i="1" dirty="0">
                <a:solidFill>
                  <a:srgbClr val="FF0000"/>
                </a:solidFill>
                <a:effectLst/>
                <a:ea typeface="Times New Roman" panose="02020603050405020304" pitchFamily="18" charset="0"/>
                <a:cs typeface="Times New Roman" panose="02020603050405020304" pitchFamily="18" charset="0"/>
              </a:rPr>
              <a:t>   </a:t>
            </a:r>
            <a:endParaRPr lang="el-GR" sz="2800" dirty="0">
              <a:solidFill>
                <a:srgbClr val="FF0000"/>
              </a:solidFill>
            </a:endParaRPr>
          </a:p>
        </p:txBody>
      </p:sp>
      <p:sp>
        <p:nvSpPr>
          <p:cNvPr id="7" name="TextBox 6">
            <a:extLst>
              <a:ext uri="{FF2B5EF4-FFF2-40B4-BE49-F238E27FC236}">
                <a16:creationId xmlns:a16="http://schemas.microsoft.com/office/drawing/2014/main" xmlns="" id="{9CDF77D8-A5D2-48AC-B870-5D49720C5527}"/>
              </a:ext>
            </a:extLst>
          </p:cNvPr>
          <p:cNvSpPr txBox="1"/>
          <p:nvPr/>
        </p:nvSpPr>
        <p:spPr>
          <a:xfrm>
            <a:off x="1314137" y="330535"/>
            <a:ext cx="8252059" cy="707886"/>
          </a:xfrm>
          <a:prstGeom prst="rect">
            <a:avLst/>
          </a:prstGeom>
          <a:noFill/>
        </p:spPr>
        <p:txBody>
          <a:bodyPr wrap="square">
            <a:spAutoFit/>
          </a:bodyPr>
          <a:lstStyle/>
          <a:p>
            <a:pPr algn="ctr"/>
            <a:r>
              <a:rPr lang="el-GR" sz="4000" b="1" i="1" u="sng" dirty="0" smtClean="0">
                <a:solidFill>
                  <a:srgbClr val="7030A0"/>
                </a:solidFill>
              </a:rPr>
              <a:t>ΣΥΝΕΠΕΙΕΣ  ΡΑΤΣΙΣΜΟΥ</a:t>
            </a:r>
            <a:endParaRPr lang="el-GR" sz="4000" b="1" i="1" u="sng" dirty="0">
              <a:solidFill>
                <a:srgbClr val="7030A0"/>
              </a:solidFill>
            </a:endParaRPr>
          </a:p>
        </p:txBody>
      </p:sp>
      <p:sp>
        <p:nvSpPr>
          <p:cNvPr id="9" name="TextBox 8">
            <a:extLst>
              <a:ext uri="{FF2B5EF4-FFF2-40B4-BE49-F238E27FC236}">
                <a16:creationId xmlns:a16="http://schemas.microsoft.com/office/drawing/2014/main" xmlns="" id="{1D1B183B-5821-4794-BC39-160EB1A494BE}"/>
              </a:ext>
            </a:extLst>
          </p:cNvPr>
          <p:cNvSpPr txBox="1"/>
          <p:nvPr/>
        </p:nvSpPr>
        <p:spPr>
          <a:xfrm>
            <a:off x="744718" y="1065229"/>
            <a:ext cx="10967383" cy="5782362"/>
          </a:xfrm>
          <a:prstGeom prst="rect">
            <a:avLst/>
          </a:prstGeom>
          <a:noFill/>
        </p:spPr>
        <p:txBody>
          <a:bodyPr wrap="square">
            <a:spAutoFit/>
          </a:bodyPr>
          <a:lstStyle/>
          <a:p>
            <a:pPr>
              <a:buFont typeface="Wingdings" pitchFamily="2" charset="2"/>
              <a:buChar char="ü"/>
            </a:pPr>
            <a:r>
              <a:rPr lang="el-GR" sz="2800" dirty="0" smtClean="0"/>
              <a:t> Απουσία συνεργασίας, αλληλεγγύης και κοινωνικοπολιτικής συνείδησης - έλλειψη </a:t>
            </a:r>
            <a:r>
              <a:rPr lang="el-GR" sz="2800" dirty="0" smtClean="0"/>
              <a:t>ανθρωπισμού.</a:t>
            </a:r>
            <a:endParaRPr lang="el-GR" sz="2800" dirty="0" smtClean="0"/>
          </a:p>
          <a:p>
            <a:pPr>
              <a:buFont typeface="Wingdings" pitchFamily="2" charset="2"/>
              <a:buChar char="ü"/>
            </a:pPr>
            <a:r>
              <a:rPr lang="el-GR" sz="2800" dirty="0" smtClean="0"/>
              <a:t> Διεύρυνση χάσματος μεταξύ αναπτυγμένων χωρών και μη («κοινωνία δύο τρίτων</a:t>
            </a:r>
            <a:r>
              <a:rPr lang="el-GR" sz="2800" dirty="0" smtClean="0"/>
              <a:t>»).</a:t>
            </a:r>
            <a:endParaRPr lang="el-GR" sz="2800" dirty="0" smtClean="0"/>
          </a:p>
          <a:p>
            <a:pPr>
              <a:buFont typeface="Wingdings" pitchFamily="2" charset="2"/>
              <a:buChar char="ü"/>
            </a:pPr>
            <a:r>
              <a:rPr lang="el-GR" sz="2800" dirty="0" smtClean="0"/>
              <a:t> Μειονότητες που ζουν σε συνθήκες εξαθλίωσης κλπ. </a:t>
            </a:r>
          </a:p>
          <a:p>
            <a:pPr>
              <a:buFont typeface="Wingdings" pitchFamily="2" charset="2"/>
              <a:buChar char="ü"/>
            </a:pPr>
            <a:r>
              <a:rPr lang="el-GR" sz="2800" dirty="0" smtClean="0"/>
              <a:t> Υψώνονται φραγμοί στις ανθρώπινες σχέσεις. </a:t>
            </a:r>
            <a:r>
              <a:rPr lang="el-GR" sz="2800" dirty="0" smtClean="0"/>
              <a:t>Κ</a:t>
            </a:r>
            <a:r>
              <a:rPr lang="el-GR" sz="2800" dirty="0" smtClean="0"/>
              <a:t>υριαρχεί </a:t>
            </a:r>
            <a:r>
              <a:rPr lang="el-GR" sz="2800" dirty="0" smtClean="0"/>
              <a:t>η αποξένωση η οποία εδράζεται σε φυλετικά ή πολιτισμικά κριτήρια </a:t>
            </a:r>
          </a:p>
          <a:p>
            <a:pPr>
              <a:buFont typeface="Wingdings" pitchFamily="2" charset="2"/>
              <a:buChar char="ü"/>
            </a:pPr>
            <a:r>
              <a:rPr lang="el-GR" sz="2800" dirty="0" smtClean="0"/>
              <a:t> Τα άτομα που υφίστανται το ρατσισμό βιώνουν τη χλεύη, τον εμπαιγμό, τον επαγγελματικό </a:t>
            </a:r>
            <a:r>
              <a:rPr lang="el-GR" sz="2800" dirty="0" smtClean="0"/>
              <a:t>αποκλεισμό.</a:t>
            </a:r>
            <a:endParaRPr lang="el-GR" sz="2800" dirty="0" smtClean="0"/>
          </a:p>
          <a:p>
            <a:pPr>
              <a:buFont typeface="Wingdings" pitchFamily="2" charset="2"/>
              <a:buChar char="ü"/>
            </a:pPr>
            <a:r>
              <a:rPr lang="el-GR" sz="2800" dirty="0" smtClean="0"/>
              <a:t> Διογκώνονται τα ήδη υπάρχοντα προβλήματα, υποσκάπτεται η κοινωνική συνοχή και διαχωρίζονται οι άνθρωποι σε προνομιούχους και μη, με ανάλογες συνέπειες στη μόρφωση, και στην επαγγελματική σταδιοδρομία.</a:t>
            </a:r>
            <a:endParaRPr lang="el-GR" sz="2800" b="1" dirty="0"/>
          </a:p>
        </p:txBody>
      </p:sp>
    </p:spTree>
    <p:extLst>
      <p:ext uri="{BB962C8B-B14F-4D97-AF65-F5344CB8AC3E}">
        <p14:creationId xmlns:p14="http://schemas.microsoft.com/office/powerpoint/2010/main" xmlns="" val="942387963"/>
      </p:ext>
    </p:extLst>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7AE482B-1637-4794-9ED6-FD653E30AB9C}"/>
              </a:ext>
            </a:extLst>
          </p:cNvPr>
          <p:cNvSpPr txBox="1"/>
          <p:nvPr/>
        </p:nvSpPr>
        <p:spPr>
          <a:xfrm>
            <a:off x="810705" y="113123"/>
            <a:ext cx="10755984" cy="13080504"/>
          </a:xfrm>
          <a:prstGeom prst="rect">
            <a:avLst/>
          </a:prstGeom>
          <a:noFill/>
        </p:spPr>
        <p:txBody>
          <a:bodyPr wrap="square">
            <a:spAutoFit/>
          </a:bodyPr>
          <a:lstStyle/>
          <a:p>
            <a:pPr algn="ctr"/>
            <a:r>
              <a:rPr lang="el-GR" sz="3600" b="1" i="1" u="sng" dirty="0" smtClean="0">
                <a:solidFill>
                  <a:srgbClr val="7030A0"/>
                </a:solidFill>
              </a:rPr>
              <a:t>Ορισμός</a:t>
            </a:r>
            <a:r>
              <a:rPr lang="el-GR" sz="4000" dirty="0" smtClean="0">
                <a:solidFill>
                  <a:schemeClr val="accent5">
                    <a:lumMod val="50000"/>
                  </a:schemeClr>
                </a:solidFill>
              </a:rPr>
              <a:t> </a:t>
            </a:r>
            <a:endParaRPr lang="el-GR" sz="4000" dirty="0">
              <a:solidFill>
                <a:schemeClr val="accent5">
                  <a:lumMod val="50000"/>
                </a:schemeClr>
              </a:solidFill>
            </a:endParaRPr>
          </a:p>
          <a:p>
            <a:pPr marL="571500" indent="571500">
              <a:buFont typeface="Wingdings" panose="05000000000000000000" pitchFamily="2" charset="2"/>
              <a:buChar char="v"/>
            </a:pPr>
            <a:endParaRPr lang="el-GR" sz="2800" b="1" i="1" dirty="0" smtClean="0"/>
          </a:p>
          <a:p>
            <a:pPr marL="571500" indent="571500">
              <a:buFont typeface="Wingdings" panose="05000000000000000000" pitchFamily="2" charset="2"/>
              <a:buChar char="v"/>
            </a:pPr>
            <a:r>
              <a:rPr lang="el-GR" sz="2800" b="1" i="1" dirty="0" smtClean="0"/>
              <a:t>Ο </a:t>
            </a:r>
            <a:r>
              <a:rPr lang="el-GR" sz="2800" b="1" i="1" dirty="0" smtClean="0"/>
              <a:t>όρος ρατσισμός στην κυριολεκτική του χρήση σημαίνει το μίσος ή τον φόβο για άτομα που ανήκουν σε φυλές διαφορετικές από τη δική μας, καθώς και την εχθρική ή και υποτιμητική στάση απέναντί τους, τους συστηματικούς περιορισμούς και τις διακρίσεις εις βάρος τους. Τα παραπάνω συνδέονται με την πεποίθηση ότι οι φυλές από τις οποίες προέρχονται είναι κατώτερες από τη δική μας. </a:t>
            </a:r>
            <a:endParaRPr lang="el-GR" sz="2800" b="1" i="1" dirty="0" smtClean="0"/>
          </a:p>
          <a:p>
            <a:pPr marL="571500" indent="571500">
              <a:buFont typeface="Wingdings" panose="05000000000000000000" pitchFamily="2" charset="2"/>
              <a:buChar char="v"/>
            </a:pPr>
            <a:r>
              <a:rPr lang="el-GR" sz="2800" b="1" i="1" dirty="0" smtClean="0"/>
              <a:t>Ο </a:t>
            </a:r>
            <a:r>
              <a:rPr lang="el-GR" sz="2800" b="1" i="1" dirty="0" smtClean="0"/>
              <a:t>όρος ρατσισμός χρησιμοποιείται κατ’ επέκταση και για τις ανάλογες αντιλήψεις και συμπεριφορές προς άτομα διαφορετικά από εμάς, όσον αφορά άλλα διακριτικά γνωρίσματα πέρα από τη φυλή, π.χ. το φύλο, την εθνική/τοπική καταγωγή, την κοινωνική θέση, την κατάσταση της υγείας.</a:t>
            </a:r>
            <a:endParaRPr lang="el-GR" sz="4000" b="1" i="1" dirty="0">
              <a:solidFill>
                <a:srgbClr val="FF0000"/>
              </a:solidFill>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a:p>
            <a:pPr algn="ctr"/>
            <a:endParaRPr lang="el-GR" sz="4000" b="1" dirty="0">
              <a:solidFill>
                <a:srgbClr val="FF0000"/>
              </a:solidFill>
              <a:latin typeface="Calibri" panose="020F0502020204030204" pitchFamily="34" charset="0"/>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a:p>
            <a:pPr algn="ctr"/>
            <a:endParaRPr lang="el-GR" sz="4000" b="1" dirty="0">
              <a:solidFill>
                <a:srgbClr val="FF0000"/>
              </a:solidFill>
              <a:latin typeface="Calibri" panose="020F0502020204030204" pitchFamily="34" charset="0"/>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a:p>
            <a:pPr algn="ctr"/>
            <a:endParaRPr lang="el-GR" sz="4000" b="1" dirty="0">
              <a:solidFill>
                <a:srgbClr val="FF0000"/>
              </a:solidFill>
              <a:latin typeface="Calibri" panose="020F0502020204030204" pitchFamily="34" charset="0"/>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a:p>
            <a:pPr algn="ctr"/>
            <a:endParaRPr lang="el-GR" sz="4000" b="1" dirty="0">
              <a:solidFill>
                <a:srgbClr val="FF0000"/>
              </a:solidFill>
              <a:latin typeface="Calibri" panose="020F0502020204030204" pitchFamily="34" charset="0"/>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a:p>
            <a:pPr algn="ctr"/>
            <a:endParaRPr lang="el-GR" sz="4000" b="1" dirty="0">
              <a:solidFill>
                <a:srgbClr val="FF0000"/>
              </a:solidFill>
              <a:latin typeface="Calibri" panose="020F0502020204030204" pitchFamily="34" charset="0"/>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xmlns="" val="2539658022"/>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6001826-1939-4A9B-9488-8F08488810C9}"/>
              </a:ext>
            </a:extLst>
          </p:cNvPr>
          <p:cNvSpPr txBox="1"/>
          <p:nvPr/>
        </p:nvSpPr>
        <p:spPr>
          <a:xfrm>
            <a:off x="397009" y="1483446"/>
            <a:ext cx="11407515" cy="4076885"/>
          </a:xfrm>
          <a:prstGeom prst="rect">
            <a:avLst/>
          </a:prstGeom>
          <a:noFill/>
        </p:spPr>
        <p:txBody>
          <a:bodyPr wrap="square">
            <a:spAutoFit/>
          </a:bodyPr>
          <a:lstStyle/>
          <a:p>
            <a:pPr marL="457200">
              <a:lnSpc>
                <a:spcPct val="107000"/>
              </a:lnSpc>
            </a:pPr>
            <a:r>
              <a:rPr lang="el-GR" sz="1800" b="1" i="1" dirty="0">
                <a:effectLst/>
                <a:latin typeface="Calibri" panose="020F0502020204030204" pitchFamily="34" charset="0"/>
                <a:ea typeface="Calibri" panose="020F0502020204030204" pitchFamily="34" charset="0"/>
                <a:cs typeface="Calibri" panose="020F0502020204030204" pitchFamily="34" charset="0"/>
              </a:rPr>
              <a:t> </a:t>
            </a:r>
            <a:endParaRPr lang="el-GR" sz="1800" b="1"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l-GR" sz="2800" dirty="0" smtClean="0"/>
              <a:t>Σε μια περίοδο όπου ο ρατσισμός, η ξενοφοβία, ο αντισημιτισμός και η </a:t>
            </a:r>
            <a:r>
              <a:rPr lang="el-GR" sz="2800" dirty="0" err="1" smtClean="0"/>
              <a:t>ισλαμοφοβία</a:t>
            </a:r>
            <a:r>
              <a:rPr lang="el-GR" sz="2800" dirty="0" smtClean="0"/>
              <a:t> σημειώνουν άνοδο σε όλη την Ευρώπη, είναι σημαντικό για όλα τα παιδιά, από όπου κι αν προέρχονται, να μαθαίνουν και να εφαρμόζουν την αρχή της απαγόρευσης των διακρίσεων. </a:t>
            </a:r>
            <a:endParaRPr lang="el-GR" sz="2800" dirty="0" smtClean="0"/>
          </a:p>
          <a:p>
            <a:pPr marL="342900" lvl="0" indent="342900">
              <a:lnSpc>
                <a:spcPct val="107000"/>
              </a:lnSpc>
              <a:buFont typeface="Wingdings" panose="05000000000000000000" pitchFamily="2" charset="2"/>
              <a:buChar char=""/>
            </a:pPr>
            <a:r>
              <a:rPr lang="el-GR" sz="2800" dirty="0" smtClean="0"/>
              <a:t>Η </a:t>
            </a:r>
            <a:r>
              <a:rPr lang="el-GR" sz="2800" dirty="0" smtClean="0"/>
              <a:t>εκπαίδευση είναι το καλύτερο μέσο για την αντιμετώπιση του </a:t>
            </a:r>
            <a:r>
              <a:rPr lang="el-GR" sz="2800" dirty="0" smtClean="0"/>
              <a:t>ρατσισμού</a:t>
            </a:r>
            <a:r>
              <a:rPr lang="el-GR" sz="2800" dirty="0" smtClean="0"/>
              <a:t> </a:t>
            </a:r>
            <a:r>
              <a:rPr lang="el-GR" sz="2800" dirty="0" smtClean="0"/>
              <a:t>και </a:t>
            </a:r>
            <a:r>
              <a:rPr lang="el-GR" sz="2800" dirty="0" smtClean="0"/>
              <a:t>των διακρίσεων και για τη δημιουργία κοινωνιών χωρίς αποκλεισμούς. Τα παιδιά μπορούν και πρέπει από μικρή ηλικία να διδάσκονται για την ισότητα, τον σεβασμό και την ανεκτικότητα.</a:t>
            </a:r>
            <a:endParaRPr lang="el-GR" sz="2800" b="1" dirty="0"/>
          </a:p>
        </p:txBody>
      </p:sp>
      <p:sp>
        <p:nvSpPr>
          <p:cNvPr id="5" name="TextBox 4">
            <a:extLst>
              <a:ext uri="{FF2B5EF4-FFF2-40B4-BE49-F238E27FC236}">
                <a16:creationId xmlns:a16="http://schemas.microsoft.com/office/drawing/2014/main" xmlns="" id="{9DE0010D-886E-4448-9E32-EB82FF945772}"/>
              </a:ext>
            </a:extLst>
          </p:cNvPr>
          <p:cNvSpPr txBox="1"/>
          <p:nvPr/>
        </p:nvSpPr>
        <p:spPr>
          <a:xfrm>
            <a:off x="3049251" y="577449"/>
            <a:ext cx="7320234" cy="718017"/>
          </a:xfrm>
          <a:prstGeom prst="rect">
            <a:avLst/>
          </a:prstGeom>
          <a:noFill/>
        </p:spPr>
        <p:txBody>
          <a:bodyPr wrap="square">
            <a:spAutoFit/>
          </a:bodyPr>
          <a:lstStyle/>
          <a:p>
            <a:pPr lvl="0" algn="ctr">
              <a:lnSpc>
                <a:spcPct val="107000"/>
              </a:lnSpc>
            </a:pPr>
            <a:r>
              <a:rPr lang="el-GR" sz="4000" b="1" i="1" u="sng" dirty="0" smtClean="0">
                <a:solidFill>
                  <a:srgbClr val="7030A0"/>
                </a:solidFill>
              </a:rPr>
              <a:t>ΚΑΤΑΠΟΛΕΜΗΣΗ ΡΑΤΣΙΣΜΟΥ</a:t>
            </a:r>
            <a:endParaRPr lang="el-GR" sz="4000" b="1" i="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3 - Ορθογώνιο"/>
          <p:cNvSpPr/>
          <p:nvPr/>
        </p:nvSpPr>
        <p:spPr>
          <a:xfrm>
            <a:off x="989817" y="4157221"/>
            <a:ext cx="1838227" cy="523220"/>
          </a:xfrm>
          <a:prstGeom prst="rect">
            <a:avLst/>
          </a:prstGeom>
        </p:spPr>
        <p:txBody>
          <a:bodyPr wrap="square">
            <a:spAutoFit/>
          </a:bodyPr>
          <a:lstStyle/>
          <a:p>
            <a:r>
              <a:rPr lang="el-GR" sz="2800" dirty="0" smtClean="0"/>
              <a:t> </a:t>
            </a:r>
            <a:endParaRPr lang="el-GR" sz="2800" dirty="0"/>
          </a:p>
        </p:txBody>
      </p:sp>
    </p:spTree>
    <p:extLst>
      <p:ext uri="{BB962C8B-B14F-4D97-AF65-F5344CB8AC3E}">
        <p14:creationId xmlns:p14="http://schemas.microsoft.com/office/powerpoint/2010/main" xmlns="" val="2808453057"/>
      </p:ext>
    </p:extLst>
  </p:cSld>
  <p:clrMapOvr>
    <a:masterClrMapping/>
  </p:clrMapOvr>
  <p:transition spd="slow">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97CB5AC-65EE-4EF4-8364-5DDDDF917717}"/>
              </a:ext>
            </a:extLst>
          </p:cNvPr>
          <p:cNvSpPr txBox="1"/>
          <p:nvPr/>
        </p:nvSpPr>
        <p:spPr>
          <a:xfrm>
            <a:off x="464696" y="252249"/>
            <a:ext cx="11427893" cy="6555641"/>
          </a:xfrm>
          <a:prstGeom prst="rect">
            <a:avLst/>
          </a:prstGeom>
          <a:noFill/>
        </p:spPr>
        <p:txBody>
          <a:bodyPr wrap="square">
            <a:spAutoFit/>
          </a:bodyPr>
          <a:lstStyle/>
          <a:p>
            <a:pPr marL="571500" lvl="0" indent="-571500" algn="just" eaLnBrk="0" fontAlgn="base" hangingPunct="0">
              <a:spcBef>
                <a:spcPct val="0"/>
              </a:spcBef>
              <a:spcAft>
                <a:spcPct val="0"/>
              </a:spcAft>
              <a:buFont typeface="Wingdings" panose="05000000000000000000" pitchFamily="2" charset="2"/>
              <a:buChar char="ü"/>
            </a:pPr>
            <a:r>
              <a:rPr lang="el-GR" sz="2800" b="1" i="1" dirty="0" smtClean="0"/>
              <a:t>   </a:t>
            </a:r>
            <a:r>
              <a:rPr lang="el-GR" sz="2800" i="1" dirty="0" smtClean="0"/>
              <a:t>Ρατσισμός μπορεί να εκδηλωθεί οπουδήποτε, ακόμα και σε χώρους όπου η εκδήλωσή του είναι απαράδεκτη, στην οικογένεια ή στο σχολείο για παράδειγμα. Για να μπορούν, όμως οι άνθρωποι να κατανοούν πότε υπονομεύονται τα δικαιώματα των συνανθρώπων τους, τις διακρίσεις σε βάρος τους και τις σκοπιμότητες που κρύβονται, για να είναι σε θέση να κρίνουν τι είναι ρατσιστικό και τι όχι, πρέπει να έχουν γνώσεις.</a:t>
            </a:r>
          </a:p>
          <a:p>
            <a:pPr marL="571500" lvl="0" indent="-571500" algn="just" eaLnBrk="0" fontAlgn="base" hangingPunct="0">
              <a:spcBef>
                <a:spcPct val="0"/>
              </a:spcBef>
              <a:spcAft>
                <a:spcPct val="0"/>
              </a:spcAft>
              <a:buFont typeface="Wingdings" panose="05000000000000000000" pitchFamily="2" charset="2"/>
              <a:buChar char="ü"/>
            </a:pPr>
            <a:r>
              <a:rPr lang="el-GR" sz="2800" i="1" dirty="0" smtClean="0"/>
              <a:t>   Με την απόκτηση γνώσεων οι άνθρωποι θα διαπιστώσουν, ακόμα πως ο κάθε λαός έχει τη δική του συνεισφορά στην ανάπτυξη του πολιτισμού</a:t>
            </a:r>
            <a:r>
              <a:rPr lang="el-GR" sz="2800" i="1" dirty="0" smtClean="0"/>
              <a:t>. Θα </a:t>
            </a:r>
            <a:r>
              <a:rPr lang="el-GR" sz="2800" i="1" dirty="0" smtClean="0"/>
              <a:t>αποκτήσουν ευαισθησία σε θέματα ελευθερίας, δημοκρατίας και δικαιοσύνης. Γνωρίζοντας περισσότερα για την ιστορία των άλλων λαών, τη χώρα τους, τον πολιτισμό τους και γενικότερα την κουλτούρα τους θα μπορέσουν να τους προσεγγίσουν καλύτερα και να τους δουν με άλλο μάτι μειώνοντας ή και σταδιακά αποβάλλοντας τη διάθεση οποιασδήποτε ρατσιστικής συμπεριφοράς απέναντί τους</a:t>
            </a:r>
            <a:r>
              <a:rPr lang="el-GR" sz="2400" dirty="0" smtClean="0"/>
              <a:t>.</a:t>
            </a:r>
            <a:endParaRPr kumimoji="0" lang="el-GR" altLang="el-GR" sz="2400" i="0" u="none" strike="noStrike" cap="none" normalizeH="0" baseline="0" dirty="0">
              <a:ln>
                <a:noFill/>
              </a:ln>
              <a:solidFill>
                <a:schemeClr val="tx1"/>
              </a:solidFill>
              <a:effectLst/>
            </a:endParaRPr>
          </a:p>
        </p:txBody>
      </p:sp>
      <p:sp>
        <p:nvSpPr>
          <p:cNvPr id="5" name="Rectangle 2">
            <a:extLst>
              <a:ext uri="{FF2B5EF4-FFF2-40B4-BE49-F238E27FC236}">
                <a16:creationId xmlns:a16="http://schemas.microsoft.com/office/drawing/2014/main" xmlns="" id="{2ED1A3D2-EAE4-47E1-808E-F69A885A9511}"/>
              </a:ext>
            </a:extLst>
          </p:cNvPr>
          <p:cNvSpPr>
            <a:spLocks noChangeArrowheads="1"/>
          </p:cNvSpPr>
          <p:nvPr/>
        </p:nvSpPr>
        <p:spPr bwMode="auto">
          <a:xfrm>
            <a:off x="1616079" y="-1633928"/>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xmlns="" val="279774070"/>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63951" y="0"/>
            <a:ext cx="11726944" cy="6863417"/>
          </a:xfrm>
          <a:prstGeom prst="rect">
            <a:avLst/>
          </a:prstGeom>
        </p:spPr>
        <p:txBody>
          <a:bodyPr wrap="square">
            <a:spAutoFit/>
          </a:bodyPr>
          <a:lstStyle/>
          <a:p>
            <a:pPr algn="ctr"/>
            <a:r>
              <a:rPr lang="el-GR" sz="3200" b="1" i="1" u="sng" dirty="0" smtClean="0">
                <a:solidFill>
                  <a:srgbClr val="002060"/>
                </a:solidFill>
              </a:rPr>
              <a:t>Λύσεις </a:t>
            </a:r>
          </a:p>
          <a:p>
            <a:pPr indent="457200"/>
            <a:r>
              <a:rPr lang="el-GR" sz="2400" b="1" i="1" dirty="0" smtClean="0"/>
              <a:t>Αυτό που δεν πρέπει να ξεχνά κανείς είναι ότι ο κάθε άνθρωπος έχει την ικανότητα να αγαπά, να δημιουργεί, να ζει σε κοινωνία, να σκέπτεται, να χαίρεται, να θαυμάζει. Ο ρατσισμός είναι ένα φαινόμενο που υπάρχει και εντείνεται στις μέρες μας, ακόμα και στις πιο σύγχρονες κοινωνίες. Το πρόβλημα, συνεπώς, μας αφορά όλους άμεσα και πρέπει να συνειδητοποιήσουμε τη σοβαρότητά του και να εναντιωθούμε δυναμικά. Ο Πολιτισμός και η εκπαίδευση είναι ίσως τα πιο ισχυρά όπλα ενάντια στο ρατσισμό. </a:t>
            </a:r>
          </a:p>
          <a:p>
            <a:r>
              <a:rPr lang="el-GR" sz="2400" b="1" i="1" u="sng" dirty="0" smtClean="0"/>
              <a:t>Συγκεκριμένα: </a:t>
            </a:r>
          </a:p>
          <a:p>
            <a:r>
              <a:rPr lang="el-GR" sz="2400" b="1" i="1" dirty="0" smtClean="0"/>
              <a:t>• Η οικογένεια πρέπει να μην περνάει προκαταλήψεις στα νεαρά μέλη της και ο κάθε πολίτης να διαθέτει κοινωνική συνείδηση. </a:t>
            </a:r>
          </a:p>
          <a:p>
            <a:r>
              <a:rPr lang="el-GR" sz="2400" b="1" i="1" dirty="0" smtClean="0"/>
              <a:t>• Η Παιδεία πρέπει να βοηθά τα παιδιά να αντιλαμβάνονται τις ιδιαιτερότητες και να γίνει κατανοητό ότι οι πολιτισμοί αλληλοσυμπληρώνονται και δεν υπάρχουν χάσματα ανάμεσά τους. </a:t>
            </a:r>
          </a:p>
          <a:p>
            <a:r>
              <a:rPr lang="el-GR" sz="2400" b="1" i="1" dirty="0" smtClean="0"/>
              <a:t>• Η Πολιτική ηγεσία να μην ενθαρρύνει ρατσιστικές εκδηλώσεις και να τιμωρεί παραδειγματικά όσους είναι ρατσιστές. </a:t>
            </a:r>
          </a:p>
          <a:p>
            <a:r>
              <a:rPr lang="el-GR" sz="2400" b="1" i="1" dirty="0" smtClean="0"/>
              <a:t>• Οι Διεθνείς Οργανισμοί από τη μεριά τους μπορούν να επιβάλλουν κυρώσεις , οικονομικές ή διπλωματικές, σε όλους όσους καταπατούν και δεν σέβονται τα ανθρώπινα δικαιώματα.</a:t>
            </a:r>
            <a:endParaRPr lang="el-GR" sz="2400" b="1" i="1" dirty="0"/>
          </a:p>
        </p:txBody>
      </p:sp>
    </p:spTree>
  </p:cSld>
  <p:clrMapOvr>
    <a:masterClrMapping/>
  </p:clrMapOvr>
  <p:transition spd="slow">
    <p:whee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6816" y="179109"/>
            <a:ext cx="11481848" cy="6432530"/>
          </a:xfrm>
          <a:prstGeom prst="rect">
            <a:avLst/>
          </a:prstGeom>
        </p:spPr>
        <p:txBody>
          <a:bodyPr wrap="square">
            <a:spAutoFit/>
          </a:bodyPr>
          <a:lstStyle/>
          <a:p>
            <a:pPr algn="ctr"/>
            <a:r>
              <a:rPr lang="el-GR" sz="2800" b="1" i="1" u="sng" dirty="0" smtClean="0">
                <a:solidFill>
                  <a:srgbClr val="002060"/>
                </a:solidFill>
              </a:rPr>
              <a:t>ΠΟΙΟΙ </a:t>
            </a:r>
            <a:r>
              <a:rPr lang="el-GR" sz="2800" b="1" i="1" u="sng" dirty="0" smtClean="0">
                <a:solidFill>
                  <a:srgbClr val="002060"/>
                </a:solidFill>
              </a:rPr>
              <a:t> ΣΥΜΜΕΤΕΧΟΥΝ  ΣΤΙΣ  ΛΥΣΕΙΣ </a:t>
            </a:r>
            <a:endParaRPr lang="el-GR" sz="2800" b="1" i="1" u="sng" dirty="0" smtClean="0">
              <a:solidFill>
                <a:srgbClr val="002060"/>
              </a:solidFill>
            </a:endParaRPr>
          </a:p>
          <a:p>
            <a:r>
              <a:rPr lang="el-GR" dirty="0" smtClean="0"/>
              <a:t>• </a:t>
            </a:r>
            <a:r>
              <a:rPr lang="el-GR" sz="2400" b="1" i="1" u="sng" dirty="0" smtClean="0">
                <a:solidFill>
                  <a:srgbClr val="7030A0"/>
                </a:solidFill>
              </a:rPr>
              <a:t>Η οικογένεια </a:t>
            </a:r>
            <a:r>
              <a:rPr lang="el-GR" sz="2400" b="1" i="1" dirty="0" smtClean="0"/>
              <a:t>πρέπει να μην περνάει απαρχαιωμένες ιδέες και προκαταλήψεις στα νεαρά μέλη της. </a:t>
            </a:r>
          </a:p>
          <a:p>
            <a:r>
              <a:rPr lang="el-GR" sz="2400" b="1" i="1" dirty="0" smtClean="0"/>
              <a:t>• </a:t>
            </a:r>
            <a:r>
              <a:rPr lang="el-GR" sz="2400" b="1" i="1" u="sng" dirty="0" smtClean="0">
                <a:solidFill>
                  <a:srgbClr val="7030A0"/>
                </a:solidFill>
              </a:rPr>
              <a:t>Εκπαίδευση</a:t>
            </a:r>
            <a:r>
              <a:rPr lang="el-GR" sz="2400" b="1" i="1" dirty="0" smtClean="0"/>
              <a:t> (Σχολεία- Πανεπιστήμια), Ο καθένας μας να μάθει να κρίνει , να μην πέφτει θύμα προπαγάνδας. Η παιδεία πρέπει να είναι ανθρωπιστική και να διαμορφώνει την εθνική και κοινωνική μας συνείδηση. </a:t>
            </a:r>
          </a:p>
          <a:p>
            <a:r>
              <a:rPr lang="el-GR" sz="2400" b="1" i="1" dirty="0" smtClean="0"/>
              <a:t>• </a:t>
            </a:r>
            <a:r>
              <a:rPr lang="el-GR" sz="2400" b="1" i="1" dirty="0" smtClean="0">
                <a:solidFill>
                  <a:srgbClr val="7030A0"/>
                </a:solidFill>
              </a:rPr>
              <a:t>Τα κράτη </a:t>
            </a:r>
            <a:r>
              <a:rPr lang="el-GR" sz="2400" b="1" i="1" dirty="0" smtClean="0"/>
              <a:t> -Με πολιτιστικές ανταλλαγές μεταξύ των λαών διότι η επαφή με τα ιδιαίτερα χαρακτηριστικά τους είναι ένα μέσον καταπολέμησης του ρατσισμού. Πρέπει να γίνει κατανοητό ότι οι πολιτισμοί </a:t>
            </a:r>
            <a:r>
              <a:rPr lang="el-GR" sz="2400" b="1" i="1" dirty="0" smtClean="0"/>
              <a:t>αλληλοσυμπληρώνονται.</a:t>
            </a:r>
            <a:endParaRPr lang="el-GR" sz="2400" b="1" i="1" dirty="0" smtClean="0"/>
          </a:p>
          <a:p>
            <a:r>
              <a:rPr lang="el-GR" sz="2400" b="1" i="1" dirty="0" smtClean="0"/>
              <a:t>• </a:t>
            </a:r>
            <a:r>
              <a:rPr lang="el-GR" sz="2400" b="1" i="1" dirty="0" smtClean="0">
                <a:solidFill>
                  <a:srgbClr val="7030A0"/>
                </a:solidFill>
              </a:rPr>
              <a:t>Οι Διεθνείς Οργανισμοί </a:t>
            </a:r>
            <a:r>
              <a:rPr lang="el-GR" sz="2400" b="1" i="1" dirty="0" smtClean="0"/>
              <a:t>από τη μεριά τους μπορούν να επιβάλλουν κυρώσεις , οικονομικές ή διπλωματικές, σε όλους όσους καταπατούν τα ανθρώπινα δικαιώματα και δεν σέβονται την ανθρώπινη υπόσταση του κάθε ατόμου. </a:t>
            </a:r>
          </a:p>
          <a:p>
            <a:r>
              <a:rPr lang="el-GR" sz="2400" b="1" i="1" dirty="0" smtClean="0"/>
              <a:t>• </a:t>
            </a:r>
            <a:r>
              <a:rPr lang="el-GR" sz="2400" b="1" i="1" dirty="0" smtClean="0">
                <a:solidFill>
                  <a:srgbClr val="7030A0"/>
                </a:solidFill>
              </a:rPr>
              <a:t>Πολιτική ηγεσία</a:t>
            </a:r>
            <a:r>
              <a:rPr lang="el-GR" sz="2400" b="1" i="1" dirty="0" smtClean="0"/>
              <a:t>. Να μην ενθαρρύνει ρατσιστικές εκδηλώσεις. Παράλληλα πρέπει να ασκεί υπεύθυνη πολιτική για τα άτομα με ειδικές ανάγκες, για τους αλλοεθνείς, για τις μειονότητες. </a:t>
            </a:r>
          </a:p>
          <a:p>
            <a:r>
              <a:rPr lang="el-GR" sz="2400" b="1" i="1" dirty="0" smtClean="0"/>
              <a:t>• </a:t>
            </a:r>
            <a:r>
              <a:rPr lang="el-GR" sz="2400" b="1" i="1" dirty="0" smtClean="0">
                <a:solidFill>
                  <a:srgbClr val="7030A0"/>
                </a:solidFill>
              </a:rPr>
              <a:t>Τα Μ.Μ.Ε</a:t>
            </a:r>
            <a:r>
              <a:rPr lang="el-GR" sz="2400" b="1" i="1" dirty="0" smtClean="0"/>
              <a:t>.( Μέσα Μαζικής Ενημέρωσης ) πρέπει να μην καλλιεργούν ρατσιστικές αντιλήψεις. Να προβάλλουν τα μηνύματα των πνευματικών ανθρώπων.</a:t>
            </a:r>
            <a:endParaRPr lang="el-GR" sz="2400" b="1" i="1" dirty="0"/>
          </a:p>
        </p:txBody>
      </p:sp>
    </p:spTree>
  </p:cSld>
  <p:clrMapOvr>
    <a:masterClrMapping/>
  </p:clrMapOvr>
  <p:transition spd="slow">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07390" y="131974"/>
            <a:ext cx="11368726" cy="6124754"/>
          </a:xfrm>
          <a:prstGeom prst="rect">
            <a:avLst/>
          </a:prstGeom>
        </p:spPr>
        <p:txBody>
          <a:bodyPr wrap="square">
            <a:spAutoFit/>
          </a:bodyPr>
          <a:lstStyle/>
          <a:p>
            <a:pPr algn="ctr"/>
            <a:r>
              <a:rPr lang="el-GR" sz="3200" b="1" i="1" u="sng" dirty="0" smtClean="0">
                <a:solidFill>
                  <a:srgbClr val="002060"/>
                </a:solidFill>
              </a:rPr>
              <a:t>Συμπέρασμα</a:t>
            </a:r>
          </a:p>
          <a:p>
            <a:r>
              <a:rPr lang="el-GR" sz="2000" b="1" i="1" dirty="0" smtClean="0"/>
              <a:t> Όπως είδαμε ο ρατσισμός γεννιέται και δημιουργείται σε κάθε σημείο του πλανήτη. Και δυστυχώς θα συνεχίσει. Μοιάζει με ιό γρίπης που αλλάζει πρόσωπα, μεταδίδεται με ταχύτητα και ευκολία και προσπαθεί να σκοτώσει την έννοια της διαφορετικότητας είτε αυτή είναι φυλετική, κοινωνική, ή θρησκευτική. </a:t>
            </a:r>
          </a:p>
          <a:p>
            <a:pPr>
              <a:buFont typeface="Wingdings" pitchFamily="2" charset="2"/>
              <a:buChar char="q"/>
            </a:pPr>
            <a:r>
              <a:rPr lang="el-GR" sz="2000" b="1" i="1" dirty="0" smtClean="0"/>
              <a:t>Τα </a:t>
            </a:r>
            <a:r>
              <a:rPr lang="el-GR" sz="2000" b="1" i="1" dirty="0" smtClean="0">
                <a:solidFill>
                  <a:srgbClr val="7030A0"/>
                </a:solidFill>
              </a:rPr>
              <a:t>κύρια αίτια του ρατσισμού </a:t>
            </a:r>
            <a:r>
              <a:rPr lang="el-GR" sz="2000" b="1" i="1" dirty="0" smtClean="0"/>
              <a:t>είναι : οικονομικά, παιδείας , πολιτικά , εθνικιστικά, θρησκευτικά, ηθικά , κλπ. </a:t>
            </a:r>
          </a:p>
          <a:p>
            <a:pPr>
              <a:buFont typeface="Wingdings" pitchFamily="2" charset="2"/>
              <a:buChar char="q"/>
            </a:pPr>
            <a:r>
              <a:rPr lang="el-GR" sz="2000" b="1" i="1" dirty="0" smtClean="0">
                <a:solidFill>
                  <a:srgbClr val="7030A0"/>
                </a:solidFill>
              </a:rPr>
              <a:t>Οι συνέπειές του</a:t>
            </a:r>
            <a:r>
              <a:rPr lang="el-GR" sz="2000" b="1" i="1" dirty="0" smtClean="0"/>
              <a:t> είναι πάντα ίδιες : οικονομικές, ψυχολογικές, εκδηλώσεις βίας, ανελευθερία και περιθωριοποίηση. </a:t>
            </a:r>
          </a:p>
          <a:p>
            <a:pPr>
              <a:buFont typeface="Wingdings" pitchFamily="2" charset="2"/>
              <a:buChar char="q"/>
            </a:pPr>
            <a:r>
              <a:rPr lang="el-GR" sz="2000" b="1" i="1" dirty="0" smtClean="0"/>
              <a:t>Οι </a:t>
            </a:r>
            <a:r>
              <a:rPr lang="el-GR" sz="2000" b="1" i="1" dirty="0" smtClean="0">
                <a:solidFill>
                  <a:srgbClr val="7030A0"/>
                </a:solidFill>
              </a:rPr>
              <a:t>τρόποι αντιμετώπισής </a:t>
            </a:r>
            <a:r>
              <a:rPr lang="el-GR" sz="2000" b="1" i="1" dirty="0" smtClean="0"/>
              <a:t>του είναι πολλοί αλλά ο βασικότερος παράγοντας είναι ο ΠΟΛΙΤΙΣΜΟΣ σε συνδυασμό την εκπαίδευση, δίνουν μία μόνιμη λύση στην κοινωνική αυτή «μάστιγα». </a:t>
            </a:r>
          </a:p>
          <a:p>
            <a:pPr>
              <a:buFont typeface="Wingdings" pitchFamily="2" charset="2"/>
              <a:buChar char="q"/>
            </a:pPr>
            <a:r>
              <a:rPr lang="el-GR" sz="2000" b="1" i="1" dirty="0" smtClean="0">
                <a:solidFill>
                  <a:srgbClr val="7030A0"/>
                </a:solidFill>
              </a:rPr>
              <a:t>Η αποδοχή της διαφορετικής ταυτότητας του κάθε ανθρώπου πρέπει να γίνει σε όλους μας σεβαστή</a:t>
            </a:r>
            <a:r>
              <a:rPr lang="el-GR" sz="2000" b="1" i="1" dirty="0" smtClean="0"/>
              <a:t>, ειδικά σε εμάς τους Έλληνες που μέσα στα χρόνια έχουμε υποφέρει από τις συνέπειες του ρατσισμού και της ξενοφοβίας (προσφυγιά, μετανάστευση). </a:t>
            </a:r>
          </a:p>
          <a:p>
            <a:pPr>
              <a:buFont typeface="Wingdings" pitchFamily="2" charset="2"/>
              <a:buChar char="q"/>
            </a:pPr>
            <a:r>
              <a:rPr lang="el-GR" sz="2000" b="1" i="1" dirty="0" smtClean="0"/>
              <a:t>Θα πρέπει να φερόμαστε στους άλλους όπως θα μας άρεσε να μας φέρονται, άσχετα με την εμφάνιση και τον πολιτισμό τους. Να μην τους κρίνουμε πριν τους γνωρίσουμε μόνο και μόνο από την εμφάνιση τους . </a:t>
            </a:r>
          </a:p>
          <a:p>
            <a:pPr>
              <a:buFont typeface="Wingdings" pitchFamily="2" charset="2"/>
              <a:buChar char="q"/>
            </a:pPr>
            <a:r>
              <a:rPr lang="el-GR" sz="2000" b="1" i="1" dirty="0" smtClean="0">
                <a:solidFill>
                  <a:srgbClr val="7030A0"/>
                </a:solidFill>
              </a:rPr>
              <a:t>Ο καθένας μόνος του και όλοι μαζί πρέπει και μπορούμε να πούμε «ΌΧΙ» στον ρατσισμό </a:t>
            </a:r>
            <a:r>
              <a:rPr lang="el-GR" sz="2000" b="1" i="1" dirty="0" smtClean="0"/>
              <a:t>και να προσπαθήσουμε, αν όχι να τον σταματήσουμε, να ανακόψουμε την πορεία του.</a:t>
            </a:r>
            <a:endParaRPr lang="el-GR" sz="2000" b="1" i="1" dirty="0"/>
          </a:p>
        </p:txBody>
      </p:sp>
    </p:spTree>
  </p:cSld>
  <p:clrMapOvr>
    <a:masterClrMapping/>
  </p:clrMapOvr>
  <p:transition spd="slow">
    <p:push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025245" y="124062"/>
            <a:ext cx="3704734" cy="707886"/>
          </a:xfrm>
          <a:prstGeom prst="rect">
            <a:avLst/>
          </a:prstGeom>
        </p:spPr>
        <p:txBody>
          <a:bodyPr wrap="square">
            <a:spAutoFit/>
          </a:bodyPr>
          <a:lstStyle/>
          <a:p>
            <a:pPr algn="ctr"/>
            <a:r>
              <a:rPr lang="el-GR" sz="4000" b="1" i="1" dirty="0" smtClean="0">
                <a:solidFill>
                  <a:srgbClr val="002060"/>
                </a:solidFill>
              </a:rPr>
              <a:t>Επίλογος</a:t>
            </a:r>
            <a:endParaRPr lang="el-GR" sz="4000" b="1" i="1" dirty="0">
              <a:solidFill>
                <a:srgbClr val="002060"/>
              </a:solidFill>
            </a:endParaRPr>
          </a:p>
        </p:txBody>
      </p:sp>
      <p:sp>
        <p:nvSpPr>
          <p:cNvPr id="3" name="2 - Ορθογώνιο"/>
          <p:cNvSpPr/>
          <p:nvPr/>
        </p:nvSpPr>
        <p:spPr>
          <a:xfrm>
            <a:off x="725864" y="5241303"/>
            <a:ext cx="10228081" cy="1384995"/>
          </a:xfrm>
          <a:prstGeom prst="rect">
            <a:avLst/>
          </a:prstGeom>
        </p:spPr>
        <p:txBody>
          <a:bodyPr wrap="square">
            <a:spAutoFit/>
          </a:bodyPr>
          <a:lstStyle/>
          <a:p>
            <a:pPr>
              <a:buFont typeface="Wingdings" pitchFamily="2" charset="2"/>
              <a:buChar char="Ø"/>
            </a:pPr>
            <a:r>
              <a:rPr lang="el-GR" sz="2400" b="1" i="1" u="sng" dirty="0" smtClean="0"/>
              <a:t>Και να θυμάσαι </a:t>
            </a:r>
            <a:r>
              <a:rPr lang="el-GR" sz="2400" dirty="0" smtClean="0"/>
              <a:t>: </a:t>
            </a:r>
            <a:r>
              <a:rPr lang="el-GR" sz="2000" b="1" i="1" dirty="0" smtClean="0"/>
              <a:t>Διάλεξε τους φίλους σου ανάλογα με τον χαρακτήρα τους και τις κάλτσες σου ανάλογα με το χρώμα τους. Είναι παράλογο να διαλέγεις τις κάλτσες σου ανάλογα με το χαρακτήρα τους, όπως επίσης είναι αδιανόητο να διαλέγεις τους φίλους σου ανάλογα με το χρώμα τους </a:t>
            </a:r>
            <a:r>
              <a:rPr lang="el-GR" dirty="0" smtClean="0"/>
              <a:t>!</a:t>
            </a:r>
            <a:endParaRPr lang="el-GR" dirty="0"/>
          </a:p>
        </p:txBody>
      </p:sp>
      <p:pic>
        <p:nvPicPr>
          <p:cNvPr id="4" name="3 - Εικόνα" descr="120.jpg"/>
          <p:cNvPicPr>
            <a:picLocks noChangeAspect="1"/>
          </p:cNvPicPr>
          <p:nvPr/>
        </p:nvPicPr>
        <p:blipFill>
          <a:blip r:embed="rId2"/>
          <a:stretch>
            <a:fillRect/>
          </a:stretch>
        </p:blipFill>
        <p:spPr>
          <a:xfrm>
            <a:off x="2993448" y="895546"/>
            <a:ext cx="6158015" cy="4269557"/>
          </a:xfrm>
          <a:prstGeom prst="rect">
            <a:avLst/>
          </a:prstGeom>
        </p:spPr>
      </p:pic>
    </p:spTree>
  </p:cSld>
  <p:clrMapOvr>
    <a:masterClrMapping/>
  </p:clrMapOvr>
  <p:transition spd="slow">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13" name="12 - Τίτλος"/>
          <p:cNvSpPr>
            <a:spLocks noGrp="1"/>
          </p:cNvSpPr>
          <p:nvPr>
            <p:ph type="title"/>
          </p:nvPr>
        </p:nvSpPr>
        <p:spPr>
          <a:xfrm>
            <a:off x="421190" y="282804"/>
            <a:ext cx="11582400" cy="1131217"/>
          </a:xfrm>
        </p:spPr>
        <p:txBody>
          <a:bodyPr>
            <a:normAutofit fontScale="90000"/>
          </a:bodyPr>
          <a:lstStyle/>
          <a:p>
            <a:pPr algn="ctr"/>
            <a:r>
              <a:rPr lang="el-GR" dirty="0" smtClean="0"/>
              <a:t>Το μήνυμα </a:t>
            </a:r>
            <a:r>
              <a:rPr lang="el-GR" dirty="0" err="1" smtClean="0"/>
              <a:t>μαΣ</a:t>
            </a:r>
            <a:r>
              <a:rPr lang="el-GR" dirty="0" smtClean="0"/>
              <a:t>: </a:t>
            </a:r>
            <a:br>
              <a:rPr lang="el-GR" dirty="0" smtClean="0"/>
            </a:br>
            <a:r>
              <a:rPr lang="el-GR" b="1" i="1" dirty="0" smtClean="0"/>
              <a:t>ΣΤΑΜΑΤΗΣΤΕ ΤΟΝ ΡΑΤΣΙΣΜΟ ΤΩΡΑ</a:t>
            </a:r>
            <a:endParaRPr lang="el-GR" b="1" i="1" dirty="0"/>
          </a:p>
        </p:txBody>
      </p:sp>
      <p:sp>
        <p:nvSpPr>
          <p:cNvPr id="4" name="Θέση περιεχομένου 3">
            <a:extLst>
              <a:ext uri="{FF2B5EF4-FFF2-40B4-BE49-F238E27FC236}">
                <a16:creationId xmlns:a16="http://schemas.microsoft.com/office/drawing/2014/main" xmlns="" id="{7DC98A72-6C21-4194-AFFE-618B818A2C38}"/>
              </a:ext>
            </a:extLst>
          </p:cNvPr>
          <p:cNvSpPr>
            <a:spLocks noGrp="1"/>
          </p:cNvSpPr>
          <p:nvPr>
            <p:ph sz="half" idx="1"/>
          </p:nvPr>
        </p:nvSpPr>
        <p:spPr/>
        <p:txBody>
          <a:bodyPr>
            <a:noAutofit/>
          </a:bodyPr>
          <a:lstStyle/>
          <a:p>
            <a:endParaRPr lang="el-GR" sz="2000" dirty="0"/>
          </a:p>
          <a:p>
            <a:endParaRPr lang="el-GR" sz="2000" dirty="0"/>
          </a:p>
          <a:p>
            <a:pPr marL="0" indent="0">
              <a:buNone/>
            </a:pPr>
            <a:r>
              <a:rPr lang="el-GR" sz="2000" dirty="0"/>
              <a:t> </a:t>
            </a:r>
          </a:p>
        </p:txBody>
      </p:sp>
      <p:pic>
        <p:nvPicPr>
          <p:cNvPr id="21" name="20 - Θέση περιεχομένου" descr="130.jpg"/>
          <p:cNvPicPr>
            <a:picLocks noGrp="1" noChangeAspect="1"/>
          </p:cNvPicPr>
          <p:nvPr>
            <p:ph sz="half" idx="2"/>
          </p:nvPr>
        </p:nvPicPr>
        <p:blipFill>
          <a:blip r:embed="rId2"/>
          <a:stretch>
            <a:fillRect/>
          </a:stretch>
        </p:blipFill>
        <p:spPr>
          <a:xfrm>
            <a:off x="4012742" y="1722749"/>
            <a:ext cx="3543300" cy="4724400"/>
          </a:xfrm>
        </p:spPr>
      </p:pic>
      <p:sp>
        <p:nvSpPr>
          <p:cNvPr id="5" name="4 - Έλλειψη"/>
          <p:cNvSpPr/>
          <p:nvPr/>
        </p:nvSpPr>
        <p:spPr>
          <a:xfrm>
            <a:off x="8050491" y="4355183"/>
            <a:ext cx="3657600" cy="18476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i="1" dirty="0" smtClean="0"/>
              <a:t>Σας ευχαριστώ !</a:t>
            </a:r>
          </a:p>
          <a:p>
            <a:pPr algn="ctr"/>
            <a:r>
              <a:rPr lang="el-GR" sz="2000" b="1" i="1" dirty="0" err="1" smtClean="0"/>
              <a:t>Μιχαλίτσης</a:t>
            </a:r>
            <a:r>
              <a:rPr lang="el-GR" sz="2000" b="1" i="1" dirty="0" smtClean="0"/>
              <a:t> Τάκης</a:t>
            </a:r>
          </a:p>
          <a:p>
            <a:pPr algn="ctr"/>
            <a:r>
              <a:rPr lang="el-GR" sz="2000" b="1" i="1" dirty="0" smtClean="0"/>
              <a:t>Β΄ Γυμνασίου</a:t>
            </a:r>
          </a:p>
          <a:p>
            <a:pPr algn="ctr"/>
            <a:r>
              <a:rPr lang="el-GR" sz="2000" b="1" i="1" dirty="0" smtClean="0"/>
              <a:t>2024-2025</a:t>
            </a:r>
            <a:endParaRPr lang="el-GR" sz="2000" b="1" i="1" dirty="0"/>
          </a:p>
        </p:txBody>
      </p:sp>
    </p:spTree>
    <p:extLst>
      <p:ext uri="{BB962C8B-B14F-4D97-AF65-F5344CB8AC3E}">
        <p14:creationId xmlns:p14="http://schemas.microsoft.com/office/powerpoint/2010/main" xmlns="" val="4082566507"/>
      </p:ext>
    </p:extLst>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18095" y="801278"/>
            <a:ext cx="9643620" cy="2308324"/>
          </a:xfrm>
          <a:prstGeom prst="rect">
            <a:avLst/>
          </a:prstGeom>
        </p:spPr>
        <p:txBody>
          <a:bodyPr wrap="square">
            <a:spAutoFit/>
          </a:bodyPr>
          <a:lstStyle/>
          <a:p>
            <a:r>
              <a:rPr lang="el-GR" sz="2400" b="1" i="1" u="sng" dirty="0" smtClean="0"/>
              <a:t>Ρατσισμός</a:t>
            </a:r>
            <a:r>
              <a:rPr lang="el-GR" sz="2400" b="1" i="1" dirty="0" smtClean="0"/>
              <a:t> : κοινωνική ή πολιτική διακρίσεων, που βασίζεται στο δόγμα της ανωτερότητας μιας φυλής, εθνικής ή κοινωνικής ομάδας και στην καλλιεργημένη αντίληψη των μελών της ότι οφείλουν να περιφρουρήσουν την αμιγή σύσταση ,την καθαρότητα της ομάδας καθώς και τον κυριαρχικό τους ρόλο έναντι των υπόλοιπων φυλετικών , εθνικών κοινωνικών κλπ ομάδων, που θεωρούνται από αυτά κατώτερες.</a:t>
            </a:r>
            <a:endParaRPr lang="el-GR" sz="2400" b="1" i="1" dirty="0"/>
          </a:p>
        </p:txBody>
      </p:sp>
      <p:sp>
        <p:nvSpPr>
          <p:cNvPr id="3" name="2 - Ορθογώνιο"/>
          <p:cNvSpPr/>
          <p:nvPr/>
        </p:nvSpPr>
        <p:spPr>
          <a:xfrm>
            <a:off x="4034674" y="207389"/>
            <a:ext cx="2686638" cy="584775"/>
          </a:xfrm>
          <a:prstGeom prst="rect">
            <a:avLst/>
          </a:prstGeom>
        </p:spPr>
        <p:txBody>
          <a:bodyPr wrap="square">
            <a:spAutoFit/>
          </a:bodyPr>
          <a:lstStyle/>
          <a:p>
            <a:pPr algn="ctr"/>
            <a:r>
              <a:rPr lang="el-GR" sz="3200" b="1" i="1" u="sng" dirty="0" smtClean="0">
                <a:solidFill>
                  <a:srgbClr val="7030A0"/>
                </a:solidFill>
              </a:rPr>
              <a:t>Ορισμός</a:t>
            </a:r>
            <a:endParaRPr lang="el-GR" sz="3200" b="1" i="1" u="sng" dirty="0">
              <a:solidFill>
                <a:srgbClr val="7030A0"/>
              </a:solidFill>
            </a:endParaRPr>
          </a:p>
        </p:txBody>
      </p:sp>
      <p:pic>
        <p:nvPicPr>
          <p:cNvPr id="4" name="3 - Εικόνα" descr="100.jfif"/>
          <p:cNvPicPr>
            <a:picLocks noChangeAspect="1"/>
          </p:cNvPicPr>
          <p:nvPr/>
        </p:nvPicPr>
        <p:blipFill>
          <a:blip r:embed="rId2"/>
          <a:stretch>
            <a:fillRect/>
          </a:stretch>
        </p:blipFill>
        <p:spPr>
          <a:xfrm>
            <a:off x="3351090" y="3348321"/>
            <a:ext cx="4786284" cy="3156173"/>
          </a:xfrm>
          <a:prstGeom prst="rect">
            <a:avLst/>
          </a:prstGeom>
        </p:spPr>
      </p:pic>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35670" y="245097"/>
            <a:ext cx="11312165" cy="3139321"/>
          </a:xfrm>
          <a:prstGeom prst="rect">
            <a:avLst/>
          </a:prstGeom>
        </p:spPr>
        <p:txBody>
          <a:bodyPr wrap="square">
            <a:spAutoFit/>
          </a:bodyPr>
          <a:lstStyle/>
          <a:p>
            <a:pPr indent="457200">
              <a:buFont typeface="Wingdings" pitchFamily="2" charset="2"/>
              <a:buChar char="v"/>
            </a:pPr>
            <a:r>
              <a:rPr lang="el-GR" sz="2400" b="1" i="1" dirty="0" smtClean="0"/>
              <a:t>Η λέξη ρατσισμός προέρχεται από την ιταλική λέξη </a:t>
            </a:r>
            <a:r>
              <a:rPr lang="el-GR" sz="2400" b="1" i="1" dirty="0" err="1" smtClean="0">
                <a:solidFill>
                  <a:srgbClr val="FF0000"/>
                </a:solidFill>
              </a:rPr>
              <a:t>razza</a:t>
            </a:r>
            <a:r>
              <a:rPr lang="el-GR" sz="2400" b="1" i="1" dirty="0" smtClean="0"/>
              <a:t> που σημαίνει φυλή. Σήμερα είναι ένα παγκόσμιο και πανανθρώπινο φαινόμενο. Είναι η αδυναμία του ανθρώπου να δεχτεί το διαφορετικό. Είναι η κυριαρχία του φόβου απέναντι στη λογική. Ο φόβος απέναντι στον ξένο, τον διαφορετικό είναι η αιτία του ρατσισμού. Αυτός ο φόβος είναι επίκτητος, κανείς δεν γεννιέται ρατσιστής αλλά γίνεται στην πορεία της ζωής του</a:t>
            </a:r>
            <a:r>
              <a:rPr lang="el-GR" sz="2000" b="1" i="1" dirty="0" smtClean="0"/>
              <a:t>.</a:t>
            </a:r>
          </a:p>
          <a:p>
            <a:endParaRPr lang="el-GR" dirty="0" smtClean="0"/>
          </a:p>
          <a:p>
            <a:endParaRPr lang="el-GR" dirty="0" smtClean="0"/>
          </a:p>
          <a:p>
            <a:endParaRPr lang="el-GR" dirty="0"/>
          </a:p>
        </p:txBody>
      </p:sp>
      <p:sp>
        <p:nvSpPr>
          <p:cNvPr id="3" name="2 - Ορθογώνιο"/>
          <p:cNvSpPr/>
          <p:nvPr/>
        </p:nvSpPr>
        <p:spPr>
          <a:xfrm>
            <a:off x="292232" y="2488676"/>
            <a:ext cx="11104774" cy="2928310"/>
          </a:xfrm>
          <a:prstGeom prst="rect">
            <a:avLst/>
          </a:prstGeom>
        </p:spPr>
        <p:txBody>
          <a:bodyPr wrap="square">
            <a:spAutoFit/>
          </a:bodyPr>
          <a:lstStyle/>
          <a:p>
            <a:pPr indent="457200">
              <a:buFont typeface="Wingdings" pitchFamily="2" charset="2"/>
              <a:buChar char="v"/>
            </a:pPr>
            <a:r>
              <a:rPr lang="el-GR" sz="2400" b="1" i="1" dirty="0" smtClean="0"/>
              <a:t>Ο ρατσισμός πηγάζει από τον άνθρωπο. Θα πρέπει εμείς οι νέοι κυρίως να προσπαθήσουμε να καταπολεμήσουμε το φαινόμενο αυτό. Οφείλουμε να επιβάλλουμε την ισότητα στον κόσμο και να προσπαθήσουμε όλοι οι άνθρωποι να έχουν ίσες ευκαιρίες. Το φαινόμενο αυτό μπορεί να εκδηλωθεί παντού. Ο βασικότερος παράγοντας για την αντιμετώπιση του είναι ο πολιτισμός μαζί με την εκπαίδευση.</a:t>
            </a:r>
          </a:p>
          <a:p>
            <a:endParaRPr lang="el-GR" dirty="0" smtClean="0"/>
          </a:p>
          <a:p>
            <a:endParaRPr lang="el-GR" dirty="0"/>
          </a:p>
        </p:txBody>
      </p:sp>
      <p:sp>
        <p:nvSpPr>
          <p:cNvPr id="4" name="3 - Ορθογώνιο"/>
          <p:cNvSpPr/>
          <p:nvPr/>
        </p:nvSpPr>
        <p:spPr>
          <a:xfrm>
            <a:off x="254524" y="4732256"/>
            <a:ext cx="11019934" cy="1938992"/>
          </a:xfrm>
          <a:prstGeom prst="rect">
            <a:avLst/>
          </a:prstGeom>
        </p:spPr>
        <p:txBody>
          <a:bodyPr wrap="square">
            <a:spAutoFit/>
          </a:bodyPr>
          <a:lstStyle/>
          <a:p>
            <a:pPr indent="457200">
              <a:buFont typeface="Wingdings" pitchFamily="2" charset="2"/>
              <a:buChar char="v"/>
            </a:pPr>
            <a:r>
              <a:rPr lang="el-GR" sz="2400" b="1" i="1" dirty="0" smtClean="0"/>
              <a:t>Οι φυλετικοί ρατσιστές πιστεύουν σε βιολογικές διαφορές μεταξύ των φυλών, βάσει των οποίων και προσδιορίζουν αυτές σε ανώτερες και κατώτερες. Ως εκ τούτου, με τη θεωρία αυτή υποστηρίζουν ότι η φυλή με συγκεκριμένα (ανώτερα) εξωτερικά ή ανθρωπολογικά χαρακτηριστικά, έχει το δικαίωμα να θεωρεί εαυτόν της ανώτερη από τις άλλες.</a:t>
            </a:r>
            <a:endParaRPr lang="el-GR" sz="2400" b="1" i="1" dirty="0"/>
          </a:p>
        </p:txBody>
      </p:sp>
    </p:spTree>
  </p:cSld>
  <p:clrMapOvr>
    <a:masterClrMapping/>
  </p:clrMapOvr>
  <p:transition spd="slow">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16437" y="367645"/>
            <a:ext cx="10859678" cy="3065842"/>
          </a:xfrm>
          <a:prstGeom prst="rect">
            <a:avLst/>
          </a:prstGeom>
        </p:spPr>
        <p:txBody>
          <a:bodyPr wrap="square">
            <a:spAutoFit/>
          </a:bodyPr>
          <a:lstStyle/>
          <a:p>
            <a:pPr>
              <a:buFont typeface="Wingdings" pitchFamily="2" charset="2"/>
              <a:buChar char="v"/>
            </a:pPr>
            <a:r>
              <a:rPr lang="el-GR" sz="2400" b="1" i="1" dirty="0" smtClean="0"/>
              <a:t>Σήμερα, η λέξη ρατσισμός χρησιμοποιείται για να περιγράψει τις πράξεις μιας ομάδας ανθρώπων εναντίον μίας άλλης ομάδας. Έτσι, οι ρατσιστές δεν υποστηρίζουν την διαφορετικότητα των φυλών. Επίσης, οι φυλετικοί ρατσιστές θεωρούν μία συγκεκριμένη ομοιογενή ομάδα ανθρώπων ως ανώτερη, π.χ. θεωρούν τους "λευκούς" ανθρώπους ανώτερους από τους "μαύρους". </a:t>
            </a:r>
            <a:endParaRPr lang="el-GR" sz="2400" b="1" i="1" dirty="0" smtClean="0"/>
          </a:p>
          <a:p>
            <a:pPr>
              <a:buFont typeface="Wingdings" pitchFamily="2" charset="2"/>
              <a:buChar char="v"/>
            </a:pPr>
            <a:r>
              <a:rPr lang="el-GR" sz="2400" b="1" i="1" dirty="0" smtClean="0"/>
              <a:t>Ο </a:t>
            </a:r>
            <a:r>
              <a:rPr lang="el-GR" sz="2400" b="1" i="1" dirty="0" smtClean="0"/>
              <a:t>ρατσισμός θεωρείται παραβίαση του θεμελιώδους δικαιώματος του ανθρώπου στην ισότητα στους τομείς της εργασίας, της πολιτικής, της οικονομίας και άλλων παραγόντων της καθημερινότητας.</a:t>
            </a:r>
            <a:endParaRPr lang="el-GR" sz="2400" b="1" i="1" dirty="0"/>
          </a:p>
        </p:txBody>
      </p:sp>
      <p:pic>
        <p:nvPicPr>
          <p:cNvPr id="3" name="2 - Εικόνα" descr="102.jfif"/>
          <p:cNvPicPr>
            <a:picLocks noChangeAspect="1"/>
          </p:cNvPicPr>
          <p:nvPr/>
        </p:nvPicPr>
        <p:blipFill>
          <a:blip r:embed="rId2"/>
          <a:stretch>
            <a:fillRect/>
          </a:stretch>
        </p:blipFill>
        <p:spPr>
          <a:xfrm>
            <a:off x="4092893" y="3507363"/>
            <a:ext cx="4758876" cy="3166815"/>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01657" y="245098"/>
            <a:ext cx="11406433" cy="5639240"/>
          </a:xfrm>
          <a:prstGeom prst="rect">
            <a:avLst/>
          </a:prstGeom>
        </p:spPr>
        <p:txBody>
          <a:bodyPr wrap="square">
            <a:spAutoFit/>
          </a:bodyPr>
          <a:lstStyle/>
          <a:p>
            <a:pPr algn="ctr"/>
            <a:r>
              <a:rPr lang="el-GR" sz="2800" b="1" i="1" u="sng" dirty="0" smtClean="0">
                <a:solidFill>
                  <a:srgbClr val="7030A0"/>
                </a:solidFill>
              </a:rPr>
              <a:t>ΡΑΤΣΙΣΜΟΣ  </a:t>
            </a:r>
            <a:r>
              <a:rPr lang="el-GR" sz="2800" b="1" i="1" u="sng" dirty="0" smtClean="0">
                <a:solidFill>
                  <a:srgbClr val="7030A0"/>
                </a:solidFill>
              </a:rPr>
              <a:t>ΩΣ </a:t>
            </a:r>
            <a:r>
              <a:rPr lang="el-GR" sz="2800" b="1" i="1" u="sng" dirty="0" smtClean="0">
                <a:solidFill>
                  <a:srgbClr val="7030A0"/>
                </a:solidFill>
              </a:rPr>
              <a:t> ΠΡΟΣ  </a:t>
            </a:r>
            <a:r>
              <a:rPr lang="el-GR" sz="2800" b="1" i="1" u="sng" dirty="0" smtClean="0">
                <a:solidFill>
                  <a:srgbClr val="7030A0"/>
                </a:solidFill>
              </a:rPr>
              <a:t>ΤΟ </a:t>
            </a:r>
            <a:r>
              <a:rPr lang="el-GR" sz="2800" b="1" i="1" u="sng" dirty="0" smtClean="0">
                <a:solidFill>
                  <a:srgbClr val="7030A0"/>
                </a:solidFill>
              </a:rPr>
              <a:t> ΧΡΩΜΑ  ΚΑΙ  </a:t>
            </a:r>
            <a:r>
              <a:rPr lang="el-GR" sz="2800" b="1" i="1" u="sng" dirty="0" smtClean="0">
                <a:solidFill>
                  <a:srgbClr val="7030A0"/>
                </a:solidFill>
              </a:rPr>
              <a:t>ΤΗΝ </a:t>
            </a:r>
            <a:r>
              <a:rPr lang="el-GR" sz="2800" b="1" i="1" u="sng" dirty="0" smtClean="0">
                <a:solidFill>
                  <a:srgbClr val="7030A0"/>
                </a:solidFill>
              </a:rPr>
              <a:t> ΚΑΤΑΓΩΓΗ </a:t>
            </a:r>
            <a:endParaRPr lang="el-GR" sz="2800" b="1" i="1" u="sng" dirty="0" smtClean="0">
              <a:solidFill>
                <a:srgbClr val="7030A0"/>
              </a:solidFill>
            </a:endParaRPr>
          </a:p>
          <a:p>
            <a:endParaRPr lang="el-GR" dirty="0" smtClean="0"/>
          </a:p>
          <a:p>
            <a:pPr indent="457200"/>
            <a:r>
              <a:rPr lang="el-GR" sz="2400" b="1" i="1" dirty="0" smtClean="0"/>
              <a:t>Στη χώρα μας, όπως και σε πολλές άλλες χώρες του κόσμου, ζουν άνθρωποι με σκουρόχρωμο δέρμα. Σε κάποιες είναι φυσιολογικό και δεκτό, όμως σε άλλες αποκρουστικό θα έλεγε κανείς. Ένα παιδί με αφρικάνικη καταγωγή δεν πρόκειται νε μεγαλώσει ή και να ζήσει ήσυχα στην Ελλάδα χωρίς να τον κρίνουν για το χρώμα και για την προέλευσή του. Κάποιες φορές όμως δεν έχει σημασία το χρώμα αλλά η καταγωγή. Ως Ελλάδα εκτρέφουμε μίσος για κάποιες χώρες όπως η Τουρκία. Εξαιτίας του παρελθόντος μας δεν μπορούμε να ξεπεράσουμε το γεγονός ότι δεν ζούμε πια σε εκείνη την εποχή. Παρ’ όλα αυτά μιλάμε με απαίσια λόγια γι’ αυτούς και εκείνοι για εμάς. Ποτέ δεν πρόκειται να δούμε κάποιον Έλληνα να κάνει παρέα με κάποιον Τούρκο εξαιτίας αυτού. </a:t>
            </a:r>
          </a:p>
          <a:p>
            <a:pPr indent="457200"/>
            <a:endParaRPr lang="el-GR" sz="2400" b="1" i="1" dirty="0" smtClean="0"/>
          </a:p>
          <a:p>
            <a:pPr indent="457200"/>
            <a:r>
              <a:rPr lang="el-GR" sz="2400" b="1" i="1" dirty="0" smtClean="0"/>
              <a:t>Αυτό γίνεται επειδή κάποιοι άνθρωποι δεν μπορούν να δεχτούν ότι όλοι είμαστε ίσοι, όλοι είμαστε άνθρωποι και το μόνο διαφορετικό είναι η προσωπικότητα του καθενός.</a:t>
            </a:r>
            <a:endParaRPr lang="el-GR" sz="2400" b="1" i="1" dirty="0"/>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 Εικόνα" descr="002.jpg"/>
          <p:cNvPicPr>
            <a:picLocks noChangeAspect="1"/>
          </p:cNvPicPr>
          <p:nvPr/>
        </p:nvPicPr>
        <p:blipFill>
          <a:blip r:embed="rId2"/>
          <a:stretch>
            <a:fillRect/>
          </a:stretch>
        </p:blipFill>
        <p:spPr>
          <a:xfrm>
            <a:off x="2243579" y="577391"/>
            <a:ext cx="7343481" cy="5507611"/>
          </a:xfrm>
          <a:prstGeom prst="rect">
            <a:avLst/>
          </a:prstGeom>
        </p:spPr>
      </p:pic>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32BA2585-2BB9-4A5E-9596-ED73382DA640}"/>
              </a:ext>
            </a:extLst>
          </p:cNvPr>
          <p:cNvSpPr txBox="1"/>
          <p:nvPr/>
        </p:nvSpPr>
        <p:spPr>
          <a:xfrm>
            <a:off x="416789" y="1324095"/>
            <a:ext cx="11498095" cy="5262979"/>
          </a:xfrm>
          <a:prstGeom prst="rect">
            <a:avLst/>
          </a:prstGeom>
          <a:noFill/>
        </p:spPr>
        <p:txBody>
          <a:bodyPr wrap="square">
            <a:spAutoFit/>
          </a:bodyPr>
          <a:lstStyle/>
          <a:p>
            <a:pPr marL="285750" indent="-285750">
              <a:buFont typeface="Wingdings" panose="05000000000000000000" pitchFamily="2" charset="2"/>
              <a:buChar char="ü"/>
            </a:pPr>
            <a:r>
              <a:rPr lang="el-GR" sz="2800" b="1" i="1" u="sng" dirty="0" smtClean="0">
                <a:solidFill>
                  <a:srgbClr val="7030A0"/>
                </a:solidFill>
              </a:rPr>
              <a:t>Φυλετικός</a:t>
            </a:r>
            <a:r>
              <a:rPr lang="el-GR" sz="2800" dirty="0" smtClean="0"/>
              <a:t>: με κριτήριο διάκρισης των ατόμων το χρώμα του δέρματος (λευκοί, μαύροι, ερυθρόδερμοι, </a:t>
            </a:r>
            <a:r>
              <a:rPr lang="el-GR" sz="2800" dirty="0" err="1" smtClean="0"/>
              <a:t>κιτρινόχρωμοι</a:t>
            </a:r>
            <a:r>
              <a:rPr lang="el-GR" sz="2800" dirty="0" smtClean="0"/>
              <a:t>) είτε με βάση διαχωρισμού τη φυλετική καταγωγή (ξανθή </a:t>
            </a:r>
            <a:r>
              <a:rPr lang="el-GR" sz="2800" dirty="0" err="1" smtClean="0"/>
              <a:t>Άρεια</a:t>
            </a:r>
            <a:r>
              <a:rPr lang="el-GR" sz="2800" dirty="0" smtClean="0"/>
              <a:t> φυλή - Εβραίοι).  Για παράδειγμα οι ινδιάνοι, είναι μία φυλή, διαφορετική από τους άλλους.  Έχουν δέρμα πιο κίτρινο και κάποια άλλα τέτοια χαρακτηριστικά, που τους κάνουν να διαφέρουν από τους άλλους. Εξαιτίας αυτού, πχ θεωρούνται κατώτεροι άνθρωποι βάσει του φυλετικού ρατσισμού.  Αλλά οι ίδιοι, αν είναι ρατσιστές, μπορεί να πιστεύουν ότι είναι ανώτεροι από τους υπόλοιπους ανθρώπους. Στην ουσία όμως, αν και υπάρχουν "επιφανειακές" διαφορές, όλοι οι άνθρωποι είναι απλά άνθρωποι. Αυτού του τύπου ο ρατσισμός αντλείται από τον εθνικισμό και το ναζισμό και έχει διαφορετική ιδεολογία από τον εθνικό ρατσισμό που μπορεί να ακούγονται έννοιες παραπλήσιες.</a:t>
            </a:r>
            <a:endParaRPr lang="el-GR" dirty="0"/>
          </a:p>
        </p:txBody>
      </p:sp>
      <p:sp>
        <p:nvSpPr>
          <p:cNvPr id="10" name="TextBox 9">
            <a:extLst>
              <a:ext uri="{FF2B5EF4-FFF2-40B4-BE49-F238E27FC236}">
                <a16:creationId xmlns:a16="http://schemas.microsoft.com/office/drawing/2014/main" xmlns="" id="{55CF3475-9256-4524-8923-891B411AD626}"/>
              </a:ext>
            </a:extLst>
          </p:cNvPr>
          <p:cNvSpPr txBox="1"/>
          <p:nvPr/>
        </p:nvSpPr>
        <p:spPr>
          <a:xfrm>
            <a:off x="1611985" y="405360"/>
            <a:ext cx="7268140" cy="750975"/>
          </a:xfrm>
          <a:prstGeom prst="rect">
            <a:avLst/>
          </a:prstGeom>
          <a:noFill/>
        </p:spPr>
        <p:txBody>
          <a:bodyPr wrap="square">
            <a:spAutoFit/>
          </a:bodyPr>
          <a:lstStyle/>
          <a:p>
            <a:pPr lvl="0" algn="ctr">
              <a:lnSpc>
                <a:spcPct val="107000"/>
              </a:lnSpc>
            </a:pPr>
            <a:r>
              <a:rPr lang="el-GR" sz="4000" b="1" i="1" u="sng"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Είδη Ρατσισμού- Παραδείγματα</a:t>
            </a:r>
            <a:endParaRPr lang="el-GR" sz="4000" b="1" i="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3898310174"/>
      </p:ext>
    </p:extLst>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50449" y="1366887"/>
            <a:ext cx="11010508" cy="4832092"/>
          </a:xfrm>
          <a:prstGeom prst="rect">
            <a:avLst/>
          </a:prstGeom>
        </p:spPr>
        <p:txBody>
          <a:bodyPr wrap="square">
            <a:spAutoFit/>
          </a:bodyPr>
          <a:lstStyle/>
          <a:p>
            <a:pPr>
              <a:buFont typeface="Wingdings" pitchFamily="2" charset="2"/>
              <a:buChar char="ü"/>
            </a:pPr>
            <a:r>
              <a:rPr lang="el-GR" sz="2800" b="1" i="1" u="sng" dirty="0" smtClean="0">
                <a:solidFill>
                  <a:srgbClr val="7030A0"/>
                </a:solidFill>
              </a:rPr>
              <a:t>Εθνικός</a:t>
            </a:r>
            <a:r>
              <a:rPr lang="el-GR" sz="2800" dirty="0" smtClean="0"/>
              <a:t>: διαφοροποίηση των ανθρώπων µε </a:t>
            </a:r>
            <a:r>
              <a:rPr lang="el-GR" sz="2800" dirty="0" err="1" smtClean="0"/>
              <a:t>γνώµονα</a:t>
            </a:r>
            <a:r>
              <a:rPr lang="el-GR" sz="2800" dirty="0" smtClean="0"/>
              <a:t> την εθνική τους καταγωγή (στον </a:t>
            </a:r>
            <a:r>
              <a:rPr lang="el-GR" sz="2800" dirty="0" err="1" smtClean="0"/>
              <a:t>Β΄Παγκόσµιο</a:t>
            </a:r>
            <a:r>
              <a:rPr lang="el-GR" sz="2800" dirty="0" smtClean="0"/>
              <a:t> </a:t>
            </a:r>
            <a:r>
              <a:rPr lang="el-GR" sz="2800" dirty="0" err="1" smtClean="0"/>
              <a:t>πόλεµο</a:t>
            </a:r>
            <a:r>
              <a:rPr lang="el-GR" sz="2800" dirty="0" smtClean="0"/>
              <a:t> το </a:t>
            </a:r>
            <a:r>
              <a:rPr lang="el-GR" sz="2800" dirty="0" err="1" smtClean="0"/>
              <a:t>γερµανικό</a:t>
            </a:r>
            <a:r>
              <a:rPr lang="el-GR" sz="2800" dirty="0" smtClean="0"/>
              <a:t> έθνος θεωρούσε ότι ήταν ανώτερο από τα άλλα). </a:t>
            </a:r>
          </a:p>
          <a:p>
            <a:pPr>
              <a:buFont typeface="Wingdings" pitchFamily="2" charset="2"/>
              <a:buChar char="ü"/>
            </a:pPr>
            <a:r>
              <a:rPr lang="el-GR" sz="2800" b="1" i="1" u="sng" dirty="0" smtClean="0">
                <a:solidFill>
                  <a:srgbClr val="7030A0"/>
                </a:solidFill>
              </a:rPr>
              <a:t>Θρησκευτικός</a:t>
            </a:r>
            <a:r>
              <a:rPr lang="el-GR" sz="2800" dirty="0" smtClean="0"/>
              <a:t>: η διάκριση των </a:t>
            </a:r>
            <a:r>
              <a:rPr lang="el-GR" sz="2800" dirty="0" err="1" smtClean="0"/>
              <a:t>ατόµων</a:t>
            </a:r>
            <a:r>
              <a:rPr lang="el-GR" sz="2800" dirty="0" smtClean="0"/>
              <a:t> εστιάζεται στις θρησκευτικές πεποιθήσεις τους (Χριστιανοί, </a:t>
            </a:r>
            <a:r>
              <a:rPr lang="el-GR" sz="2800" dirty="0" err="1" smtClean="0"/>
              <a:t>Ȃουσουλµάνοι</a:t>
            </a:r>
            <a:r>
              <a:rPr lang="el-GR" sz="2800" dirty="0" smtClean="0"/>
              <a:t>, Ορθόδοξοι, </a:t>
            </a:r>
            <a:r>
              <a:rPr lang="el-GR" sz="2800" dirty="0" err="1" smtClean="0"/>
              <a:t>Ȁαθολικοί</a:t>
            </a:r>
            <a:r>
              <a:rPr lang="el-GR" sz="2800" dirty="0" smtClean="0"/>
              <a:t>, Προτεστάντες). Πολλοί άνθρωποι πιστεύουν σε διάφορες θρησκείες. Αυτό φυσικά δεν τους κάνει ανώτερους οι κατώτερους από κάποιους άλλους, µ</a:t>
            </a:r>
            <a:r>
              <a:rPr lang="el-GR" sz="2800" dirty="0" err="1" smtClean="0"/>
              <a:t>ιας</a:t>
            </a:r>
            <a:r>
              <a:rPr lang="el-GR" sz="2800" dirty="0" smtClean="0"/>
              <a:t> και όλοι είναι απλά άνθρωποι, ίδιοι, απλά µε διαφορετικά πιστεύω και χαρακτηριστικά. Η αντίληψη ότι ο τάδε πιστεύει σε διαφορετική θρησκεία από </a:t>
            </a:r>
            <a:r>
              <a:rPr lang="el-GR" sz="2800" dirty="0" err="1" smtClean="0"/>
              <a:t>εµάς</a:t>
            </a:r>
            <a:r>
              <a:rPr lang="el-GR" sz="2800" dirty="0" smtClean="0"/>
              <a:t>, άρα είναι κατώτερος, </a:t>
            </a:r>
            <a:r>
              <a:rPr lang="el-GR" sz="2800" dirty="0" err="1" smtClean="0"/>
              <a:t>ονοµάζεται</a:t>
            </a:r>
            <a:r>
              <a:rPr lang="el-GR" sz="2800" dirty="0" smtClean="0"/>
              <a:t> </a:t>
            </a:r>
            <a:r>
              <a:rPr lang="el-GR" sz="2800" dirty="0" err="1" smtClean="0"/>
              <a:t>ρατσισµός</a:t>
            </a:r>
            <a:r>
              <a:rPr lang="el-GR" sz="2800" dirty="0" smtClean="0"/>
              <a:t> και πιο </a:t>
            </a:r>
            <a:r>
              <a:rPr lang="el-GR" sz="2800" dirty="0" err="1" smtClean="0"/>
              <a:t>συγκεκριµένα</a:t>
            </a:r>
            <a:r>
              <a:rPr lang="el-GR" sz="2800" dirty="0" smtClean="0"/>
              <a:t> για αυτήν την περίπτωση, θρησκευτικός </a:t>
            </a:r>
            <a:r>
              <a:rPr lang="el-GR" sz="2800" dirty="0" err="1" smtClean="0"/>
              <a:t>ρατσισµός</a:t>
            </a:r>
            <a:r>
              <a:rPr lang="el-GR" sz="2400" b="1" i="1" dirty="0" smtClean="0"/>
              <a:t>.</a:t>
            </a:r>
            <a:endParaRPr lang="el-GR" sz="2400" b="1" i="1" dirty="0"/>
          </a:p>
        </p:txBody>
      </p:sp>
      <p:sp>
        <p:nvSpPr>
          <p:cNvPr id="5" name="4 - Τίτλος"/>
          <p:cNvSpPr>
            <a:spLocks noGrp="1"/>
          </p:cNvSpPr>
          <p:nvPr>
            <p:ph type="title"/>
          </p:nvPr>
        </p:nvSpPr>
        <p:spPr/>
        <p:txBody>
          <a:bodyPr/>
          <a:lstStyle/>
          <a:p>
            <a:pPr algn="ctr"/>
            <a:endParaRPr lang="el-GR" b="1" i="1" u="sng" dirty="0">
              <a:solidFill>
                <a:srgbClr val="7030A0"/>
              </a:solidFill>
            </a:endParaRPr>
          </a:p>
        </p:txBody>
      </p:sp>
    </p:spTree>
  </p:cSld>
  <p:clrMapOvr>
    <a:masterClrMapping/>
  </p:clrMapOvr>
  <p:transition spd="slow">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1727</TotalTime>
  <Words>2349</Words>
  <Application>Microsoft Office PowerPoint</Application>
  <PresentationFormat>Προσαρμογή</PresentationFormat>
  <Paragraphs>125</Paragraphs>
  <Slides>26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Διαστημικό</vt:lpstr>
      <vt:lpstr>ΕΡΓΑΣΙΑ ΜΕ ΘΕΜΑ ΄΄ρατσισμοσ΄΄  ΣΤΟ ΜΑΘΗΜΑ ΤΩΝ ΔΕΞΙΟΤΗΤΩΝ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Αποτελεσμα του Ρατσισμου</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Το μήνυμα μαΣ:  ΣΤΑΜΑΤΗΣΤΕ ΤΟΝ ΡΑΤΣΙΣΜΟ ΤΩΡΑ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Owner</dc:creator>
  <cp:lastModifiedBy>Owner</cp:lastModifiedBy>
  <cp:revision>309</cp:revision>
  <dcterms:created xsi:type="dcterms:W3CDTF">2020-12-03T14:49:17Z</dcterms:created>
  <dcterms:modified xsi:type="dcterms:W3CDTF">2024-10-15T15:06:28Z</dcterms:modified>
</cp:coreProperties>
</file>