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9"/>
  </p:notesMasterIdLst>
  <p:sldIdLst>
    <p:sldId id="257" r:id="rId2"/>
    <p:sldId id="260" r:id="rId3"/>
    <p:sldId id="306" r:id="rId4"/>
    <p:sldId id="307" r:id="rId5"/>
    <p:sldId id="316" r:id="rId6"/>
    <p:sldId id="309" r:id="rId7"/>
    <p:sldId id="310"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1" clrIdx="0">
    <p:extLst>
      <p:ext uri="{19B8F6BF-5375-455C-9EA6-DF929625EA0E}">
        <p15:presenceInfo xmlns=""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BC0E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260" autoAdjust="0"/>
  </p:normalViewPr>
  <p:slideViewPr>
    <p:cSldViewPr snapToGrid="0">
      <p:cViewPr varScale="1">
        <p:scale>
          <a:sx n="81" d="100"/>
          <a:sy n="81" d="100"/>
        </p:scale>
        <p:origin x="-725" y="-8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B94DF-5D3F-407E-98EA-17B6441799F3}" type="datetimeFigureOut">
              <a:rPr lang="el-GR" smtClean="0"/>
              <a:pPr/>
              <a:t>30/10/2024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82E1E-2144-45ED-B22A-4D1F5011E187}" type="slidenum">
              <a:rPr lang="el-GR" smtClean="0"/>
              <a:pPr/>
              <a:t>‹#›</a:t>
            </a:fld>
            <a:endParaRPr lang="el-GR"/>
          </a:p>
        </p:txBody>
      </p:sp>
    </p:spTree>
    <p:extLst>
      <p:ext uri="{BB962C8B-B14F-4D97-AF65-F5344CB8AC3E}">
        <p14:creationId xmlns="" xmlns:p14="http://schemas.microsoft.com/office/powerpoint/2010/main" val="328053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94E82E1E-2144-45ED-B22A-4D1F5011E187}" type="slidenum">
              <a:rPr lang="el-GR" smtClean="0"/>
              <a:pPr/>
              <a:t>1</a:t>
            </a:fld>
            <a:endParaRPr lang="el-GR"/>
          </a:p>
        </p:txBody>
      </p:sp>
    </p:spTree>
    <p:extLst>
      <p:ext uri="{BB962C8B-B14F-4D97-AF65-F5344CB8AC3E}">
        <p14:creationId xmlns="" xmlns:p14="http://schemas.microsoft.com/office/powerpoint/2010/main" val="2721280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508000" y="4853412"/>
            <a:ext cx="112776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10972800" y="6473952"/>
            <a:ext cx="1011936" cy="246888"/>
          </a:xfrm>
        </p:spPr>
        <p:txBody>
          <a:bodyPr/>
          <a:lstStyle/>
          <a:p>
            <a:fld id="{6280496E-0EBF-4E34-808F-DAFF1F25A9C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144000" y="549277"/>
            <a:ext cx="2438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549277"/>
            <a:ext cx="83312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19" name="18 - Θέση υποσέλιδου"/>
          <p:cNvSpPr>
            <a:spLocks noGrp="1"/>
          </p:cNvSpPr>
          <p:nvPr>
            <p:ph type="ftr" sz="quarter" idx="11"/>
          </p:nvPr>
        </p:nvSpPr>
        <p:spPr>
          <a:xfrm>
            <a:off x="4775200" y="76201"/>
            <a:ext cx="3860800" cy="288925"/>
          </a:xfrm>
        </p:spPr>
        <p:txBody>
          <a:bodyPr/>
          <a:lstStyle/>
          <a:p>
            <a:endParaRPr lang="el-GR"/>
          </a:p>
        </p:txBody>
      </p:sp>
      <p:sp>
        <p:nvSpPr>
          <p:cNvPr id="16" name="15 - Θέση αριθμού διαφάνειας"/>
          <p:cNvSpPr>
            <a:spLocks noGrp="1"/>
          </p:cNvSpPr>
          <p:nvPr>
            <p:ph type="sldNum" sz="quarter" idx="12"/>
          </p:nvPr>
        </p:nvSpPr>
        <p:spPr>
          <a:xfrm>
            <a:off x="10972800" y="6473952"/>
            <a:ext cx="1011936" cy="246888"/>
          </a:xfrm>
        </p:spPr>
        <p:txBody>
          <a:bodyPr/>
          <a:lstStyle/>
          <a:p>
            <a:fld id="{6280496E-0EBF-4E34-808F-DAFF1F25A9C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
        <p:nvSpPr>
          <p:cNvPr id="8" name="7 - Τίτλος"/>
          <p:cNvSpPr>
            <a:spLocks noGrp="1"/>
          </p:cNvSpPr>
          <p:nvPr>
            <p:ph type="title"/>
          </p:nvPr>
        </p:nvSpPr>
        <p:spPr>
          <a:xfrm>
            <a:off x="240633" y="2947086"/>
            <a:ext cx="115824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402336" y="457200"/>
            <a:ext cx="115824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406400" y="5410200"/>
            <a:ext cx="114808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10972800" y="6477000"/>
            <a:ext cx="1016000" cy="246888"/>
          </a:xfrm>
        </p:spPr>
        <p:txBody>
          <a:bodyPr/>
          <a:lstStyle/>
          <a:p>
            <a:fld id="{6280496E-0EBF-4E34-808F-DAFF1F25A9C9}" type="slidenum">
              <a:rPr lang="el-GR" smtClean="0"/>
              <a:pPr/>
              <a:t>‹#›</a:t>
            </a:fld>
            <a:endParaRPr lang="el-GR"/>
          </a:p>
        </p:txBody>
      </p:sp>
      <p:sp>
        <p:nvSpPr>
          <p:cNvPr id="11" name="10 - Ευθεία γραμμή σύνδεσης"/>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402336" y="457200"/>
            <a:ext cx="115824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609600" y="5486400"/>
            <a:ext cx="112776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8204E3C0-7D1E-4CC2-AA58-D0AA9F321B12}" type="datetimeFigureOut">
              <a:rPr lang="el-GR" smtClean="0"/>
              <a:pPr/>
              <a:t>30/10/2024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6280496E-0EBF-4E34-808F-DAFF1F25A9C9}" type="slidenum">
              <a:rPr lang="el-GR" smtClean="0"/>
              <a:pPr/>
              <a:t>‹#›</a:t>
            </a:fld>
            <a:endParaRPr lang="el-GR"/>
          </a:p>
        </p:txBody>
      </p:sp>
      <p:sp>
        <p:nvSpPr>
          <p:cNvPr id="17" name="16 - Τίτλος"/>
          <p:cNvSpPr>
            <a:spLocks noGrp="1"/>
          </p:cNvSpPr>
          <p:nvPr>
            <p:ph type="title"/>
          </p:nvPr>
        </p:nvSpPr>
        <p:spPr>
          <a:xfrm>
            <a:off x="508000" y="4993760"/>
            <a:ext cx="78232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8204E3C0-7D1E-4CC2-AA58-D0AA9F321B12}" type="datetimeFigureOut">
              <a:rPr lang="el-GR" smtClean="0"/>
              <a:pPr/>
              <a:t>30/10/2024</a:t>
            </a:fld>
            <a:endParaRPr lang="el-GR"/>
          </a:p>
        </p:txBody>
      </p:sp>
      <p:sp>
        <p:nvSpPr>
          <p:cNvPr id="28" name="27 - Θέση υποσέλιδου"/>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280496E-0EBF-4E34-808F-DAFF1F25A9C9}" type="slidenum">
              <a:rPr lang="el-GR" smtClean="0"/>
              <a:pPr/>
              <a:t>‹#›</a:t>
            </a:fld>
            <a:endParaRPr lang="el-GR"/>
          </a:p>
        </p:txBody>
      </p:sp>
      <p:sp>
        <p:nvSpPr>
          <p:cNvPr id="10" name="9 - Θέση τίτλου"/>
          <p:cNvSpPr>
            <a:spLocks noGrp="1"/>
          </p:cNvSpPr>
          <p:nvPr>
            <p:ph type="title"/>
          </p:nvPr>
        </p:nvSpPr>
        <p:spPr>
          <a:xfrm>
            <a:off x="406400" y="457200"/>
            <a:ext cx="115824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Τίτλος 3">
            <a:extLst>
              <a:ext uri="{FF2B5EF4-FFF2-40B4-BE49-F238E27FC236}">
                <a16:creationId xmlns="" xmlns:a16="http://schemas.microsoft.com/office/drawing/2014/main" id="{F36263C5-0477-486F-9E32-E10AEDE12110}"/>
              </a:ext>
            </a:extLst>
          </p:cNvPr>
          <p:cNvSpPr>
            <a:spLocks noGrp="1"/>
          </p:cNvSpPr>
          <p:nvPr>
            <p:ph type="ctrTitle"/>
          </p:nvPr>
        </p:nvSpPr>
        <p:spPr>
          <a:xfrm>
            <a:off x="1131216" y="254523"/>
            <a:ext cx="9690755" cy="1244337"/>
          </a:xfrm>
          <a:gradFill>
            <a:gsLst>
              <a:gs pos="22000">
                <a:schemeClr val="accent4">
                  <a:alpha val="95000"/>
                  <a:lumMod val="36000"/>
                  <a:lumOff val="6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ΕΡΓΑΣΙΑ ΜΕ ΘΕΜΑ </a:t>
            </a:r>
            <a:r>
              <a:rPr lang="el-GR" b="1" i="1" dirty="0" err="1"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΄΄ο</a:t>
            </a: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t>
            </a:r>
            <a:r>
              <a:rPr lang="el-GR" b="1" i="1" dirty="0" err="1"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πολεμοσ</a:t>
            </a: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στο </a:t>
            </a:r>
            <a:r>
              <a:rPr lang="el-GR" b="1" i="1" dirty="0" err="1"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αλβανικο</a:t>
            </a: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t>
            </a:r>
            <a:r>
              <a:rPr lang="el-GR" b="1" i="1" dirty="0" err="1"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μετωπο΄΄</a:t>
            </a: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r>
            <a:br>
              <a:rPr lang="el-GR" b="1" i="1" dirty="0" smtClean="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br>
            <a:r>
              <a:rPr lang="el-GR" sz="1800" dirty="0">
                <a:effectLst/>
                <a:latin typeface="Calibri" panose="020F0502020204030204" pitchFamily="34" charset="0"/>
                <a:ea typeface="Calibri" panose="020F0502020204030204" pitchFamily="34" charset="0"/>
                <a:cs typeface="Times New Roman" panose="02020603050405020304" pitchFamily="18" charset="0"/>
              </a:rPr>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5" name="Υπότιτλος 4">
            <a:extLst>
              <a:ext uri="{FF2B5EF4-FFF2-40B4-BE49-F238E27FC236}">
                <a16:creationId xmlns="" xmlns:a16="http://schemas.microsoft.com/office/drawing/2014/main" id="{1C4C0EFF-DACC-4D00-AF9D-284E26B51350}"/>
              </a:ext>
            </a:extLst>
          </p:cNvPr>
          <p:cNvSpPr>
            <a:spLocks noGrp="1"/>
          </p:cNvSpPr>
          <p:nvPr>
            <p:ph type="subTitle" idx="1"/>
          </p:nvPr>
        </p:nvSpPr>
        <p:spPr>
          <a:xfrm>
            <a:off x="499622" y="3832698"/>
            <a:ext cx="11538408" cy="2658042"/>
          </a:xfrm>
          <a:noFill/>
        </p:spPr>
        <p:txBody>
          <a:bodyPr>
            <a:normAutofit fontScale="92500" lnSpcReduction="10000"/>
          </a:bodyPr>
          <a:lstStyle/>
          <a:p>
            <a:pPr algn="ctr">
              <a:lnSpc>
                <a:spcPct val="107000"/>
              </a:lnSpc>
              <a:spcAft>
                <a:spcPts val="800"/>
              </a:spcAft>
            </a:pP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l-GR" b="1" dirty="0">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Calibri" panose="020F0502020204030204" pitchFamily="34" charset="0"/>
                <a:ea typeface="Calibri" panose="020F0502020204030204" pitchFamily="34" charset="0"/>
                <a:cs typeface="Calibri" panose="020F0502020204030204" pitchFamily="34" charset="0"/>
              </a:rPr>
              <a:t> </a:t>
            </a:r>
            <a:r>
              <a:rPr lang="el-GR" b="1"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endParaRPr lang="el-GR" b="1" dirty="0">
              <a:effectLst>
                <a:outerShdw blurRad="50800" dist="50800" dir="5400000" algn="ctr" rotWithShape="0">
                  <a:schemeClr val="accent2">
                    <a:alpha val="99000"/>
                  </a:schemeClr>
                </a:outerShdw>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800"/>
              </a:spcAft>
            </a:pPr>
            <a:r>
              <a:rPr lang="el-GR" sz="3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l-GR" sz="30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Υπεύθυνος Καθηγητής                                                      </a:t>
            </a:r>
            <a:r>
              <a:rPr lang="el-GR" sz="3000" b="1" dirty="0" err="1"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Μιχαλίτσης</a:t>
            </a:r>
            <a:r>
              <a:rPr lang="el-GR" sz="30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 Τάκης</a:t>
            </a:r>
            <a:endParaRPr lang="el-GR" sz="3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3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l-GR" sz="30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Μιχαλόπουλος Οδυσσέας                                               </a:t>
            </a:r>
            <a:r>
              <a:rPr lang="el-GR" sz="3000" b="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Β΄</a:t>
            </a:r>
            <a:r>
              <a:rPr lang="el-GR" sz="30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l-GR" sz="3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Γυμνασίου </a:t>
            </a:r>
            <a:r>
              <a:rPr lang="el-GR" sz="3000" b="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Μώλου</a:t>
            </a:r>
            <a:endParaRPr lang="el-GR" sz="3000" dirty="0">
              <a:solidFill>
                <a:srgbClr val="002060"/>
              </a:solidFill>
            </a:endParaRPr>
          </a:p>
        </p:txBody>
      </p:sp>
      <p:pic>
        <p:nvPicPr>
          <p:cNvPr id="7" name="6 - Εικόνα" descr="10.jfif"/>
          <p:cNvPicPr>
            <a:picLocks noChangeAspect="1"/>
          </p:cNvPicPr>
          <p:nvPr/>
        </p:nvPicPr>
        <p:blipFill>
          <a:blip r:embed="rId3"/>
          <a:stretch>
            <a:fillRect/>
          </a:stretch>
        </p:blipFill>
        <p:spPr>
          <a:xfrm>
            <a:off x="3016576" y="1790229"/>
            <a:ext cx="5363852" cy="3331235"/>
          </a:xfrm>
          <a:prstGeom prst="rect">
            <a:avLst/>
          </a:prstGeom>
        </p:spPr>
      </p:pic>
    </p:spTree>
    <p:extLst>
      <p:ext uri="{BB962C8B-B14F-4D97-AF65-F5344CB8AC3E}">
        <p14:creationId xmlns="" xmlns:p14="http://schemas.microsoft.com/office/powerpoint/2010/main" val="734318491"/>
      </p:ext>
    </p:extLst>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7AE482B-1637-4794-9ED6-FD653E30AB9C}"/>
              </a:ext>
            </a:extLst>
          </p:cNvPr>
          <p:cNvSpPr txBox="1"/>
          <p:nvPr/>
        </p:nvSpPr>
        <p:spPr>
          <a:xfrm>
            <a:off x="339365" y="207390"/>
            <a:ext cx="11113223" cy="10433625"/>
          </a:xfrm>
          <a:prstGeom prst="rect">
            <a:avLst/>
          </a:prstGeom>
          <a:noFill/>
        </p:spPr>
        <p:txBody>
          <a:bodyPr wrap="square">
            <a:spAutoFit/>
          </a:bodyPr>
          <a:lstStyle/>
          <a:p>
            <a:pPr algn="ctr"/>
            <a:r>
              <a:rPr lang="el-GR" sz="4000" dirty="0" smtClean="0">
                <a:solidFill>
                  <a:schemeClr val="accent5">
                    <a:lumMod val="50000"/>
                  </a:schemeClr>
                </a:solidFill>
              </a:rPr>
              <a:t> </a:t>
            </a:r>
            <a:endParaRPr lang="el-GR" sz="4000" dirty="0">
              <a:solidFill>
                <a:schemeClr val="accent5">
                  <a:lumMod val="50000"/>
                </a:schemeClr>
              </a:solidFill>
            </a:endParaRPr>
          </a:p>
          <a:p>
            <a:pPr marL="571500" indent="-571500" algn="ctr">
              <a:buFont typeface="Wingdings" panose="05000000000000000000" pitchFamily="2" charset="2"/>
              <a:buChar char="v"/>
            </a:pPr>
            <a:r>
              <a:rPr lang="el-GR" sz="2800" b="1" i="1" dirty="0" smtClean="0"/>
              <a:t>Καθώς πλησιάζει η επέτειος της 28</a:t>
            </a:r>
            <a:r>
              <a:rPr lang="el-GR" sz="2800" b="1" i="1" baseline="30000" dirty="0" smtClean="0"/>
              <a:t>ης</a:t>
            </a:r>
            <a:r>
              <a:rPr lang="el-GR" sz="2800" b="1" i="1" dirty="0" smtClean="0"/>
              <a:t> μνημονεύουμε εκείνους  που πολέμησαν με πάθος για την τιμή του έθνους.</a:t>
            </a:r>
          </a:p>
          <a:p>
            <a:pPr marL="571500" indent="-571500" algn="ctr"/>
            <a:endParaRPr lang="el-GR" sz="2800" b="1" i="1" dirty="0" smtClean="0"/>
          </a:p>
          <a:p>
            <a:pPr marL="571500" indent="-571500" algn="ctr">
              <a:buFont typeface="Wingdings" panose="05000000000000000000" pitchFamily="2" charset="2"/>
              <a:buChar char="v"/>
            </a:pPr>
            <a:r>
              <a:rPr lang="el-GR" sz="2800" b="1" i="1" dirty="0" smtClean="0"/>
              <a:t>Είναι σπουδαίο κληροδότημα μνήμης όσα διαβάζουμε σε ημερολόγια βετεράνων και απλών στρατιωτών καθώς και μαρτυρίες αυτών από τον </a:t>
            </a:r>
            <a:r>
              <a:rPr lang="el-GR" sz="2800" b="1" i="1" dirty="0" err="1" smtClean="0"/>
              <a:t>Ελληνοϊταλικό</a:t>
            </a:r>
            <a:r>
              <a:rPr lang="el-GR" sz="2800" b="1" i="1" dirty="0" smtClean="0"/>
              <a:t> πόλεμο.</a:t>
            </a:r>
            <a:endParaRPr lang="el-GR" sz="2800" b="1" i="1" dirty="0">
              <a:solidFill>
                <a:srgbClr val="FF0000"/>
              </a:solidFill>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a:p>
            <a:pPr algn="ctr"/>
            <a:endParaRPr lang="el-GR" sz="4000" b="1" dirty="0">
              <a:solidFill>
                <a:srgbClr val="FF0000"/>
              </a:solidFill>
              <a:latin typeface="Calibri" panose="020F0502020204030204" pitchFamily="34" charset="0"/>
              <a:ea typeface="Times New Roman" panose="02020603050405020304" pitchFamily="18" charset="0"/>
            </a:endParaRPr>
          </a:p>
          <a:p>
            <a:pPr algn="ctr"/>
            <a:endParaRPr lang="el-GR" sz="4000" b="1" dirty="0">
              <a:solidFill>
                <a:srgbClr val="FF0000"/>
              </a:solidFill>
              <a:effectLst/>
              <a:latin typeface="Calibri" panose="020F0502020204030204" pitchFamily="34" charset="0"/>
              <a:ea typeface="Times New Roman" panose="02020603050405020304" pitchFamily="18" charset="0"/>
            </a:endParaRPr>
          </a:p>
        </p:txBody>
      </p:sp>
      <p:pic>
        <p:nvPicPr>
          <p:cNvPr id="4" name="3 - Εικόνα" descr="11.jfif"/>
          <p:cNvPicPr>
            <a:picLocks noChangeAspect="1"/>
          </p:cNvPicPr>
          <p:nvPr/>
        </p:nvPicPr>
        <p:blipFill>
          <a:blip r:embed="rId2"/>
          <a:stretch>
            <a:fillRect/>
          </a:stretch>
        </p:blipFill>
        <p:spPr>
          <a:xfrm>
            <a:off x="3610467" y="3857003"/>
            <a:ext cx="4053525" cy="2572982"/>
          </a:xfrm>
          <a:prstGeom prst="rect">
            <a:avLst/>
          </a:prstGeom>
        </p:spPr>
      </p:pic>
    </p:spTree>
    <p:extLst>
      <p:ext uri="{BB962C8B-B14F-4D97-AF65-F5344CB8AC3E}">
        <p14:creationId xmlns="" xmlns:p14="http://schemas.microsoft.com/office/powerpoint/2010/main" val="2539658022"/>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F78A24DC-2758-4D6E-B61E-11700D04943D}"/>
              </a:ext>
            </a:extLst>
          </p:cNvPr>
          <p:cNvSpPr>
            <a:spLocks noChangeArrowheads="1"/>
          </p:cNvSpPr>
          <p:nvPr/>
        </p:nvSpPr>
        <p:spPr bwMode="auto">
          <a:xfrm>
            <a:off x="1585609" y="-5754681"/>
            <a:ext cx="8618707" cy="64017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l-GR" altLang="el-GR"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5" name="4 - Ορθογώνιο"/>
          <p:cNvSpPr/>
          <p:nvPr/>
        </p:nvSpPr>
        <p:spPr>
          <a:xfrm>
            <a:off x="575038" y="1093513"/>
            <a:ext cx="11161337" cy="4401205"/>
          </a:xfrm>
          <a:prstGeom prst="rect">
            <a:avLst/>
          </a:prstGeom>
        </p:spPr>
        <p:txBody>
          <a:bodyPr wrap="square">
            <a:spAutoFit/>
          </a:bodyPr>
          <a:lstStyle/>
          <a:p>
            <a:pPr indent="457200">
              <a:buFont typeface="Wingdings" pitchFamily="2" charset="2"/>
              <a:buChar char="v"/>
            </a:pPr>
            <a:r>
              <a:rPr lang="el-GR" sz="2800" b="1" i="1" dirty="0" smtClean="0"/>
              <a:t>Ο πόλεμος στην Αλβανία, ήταν ένας πόλεμος που δεν ήταν επιθυμητός για μας. Ήταν ένας πόλεμος διαφορετικός. Με νωπές τις μνήμες της καταστροφής του Ελληνισμού – δεν είχαν περάσει ούτε 18 χρόνια – βλέπαμε τον πόλεμο στην Ευρώπη και θέλαμε να μείνομε μακριά από τον καινούργιο πόνο και την ερχόμενη θυσία. </a:t>
            </a:r>
          </a:p>
          <a:p>
            <a:pPr indent="457200"/>
            <a:endParaRPr lang="el-GR" sz="2800" b="1" i="1" dirty="0" smtClean="0"/>
          </a:p>
          <a:p>
            <a:pPr indent="457200">
              <a:buFont typeface="Wingdings" pitchFamily="2" charset="2"/>
              <a:buChar char="v"/>
            </a:pPr>
            <a:r>
              <a:rPr lang="el-GR" sz="2800" b="1" i="1" dirty="0" smtClean="0"/>
              <a:t>Ίσως γιατί όλοι βλέπαμε το διπλωματικό παιχνίδι, που μυστικά γινόταν πίσω από τις πρώτες σελίδες του ημερήσιου τύπου, και πίσω από τα συμφέροντα και την ενημέρωση των μικρών λαών που ανάμεσα σε αυτούς ήταν και ο Ελληνικός.</a:t>
            </a:r>
            <a:endParaRPr lang="el-GR" sz="2000" b="1" i="1" dirty="0"/>
          </a:p>
        </p:txBody>
      </p:sp>
    </p:spTree>
    <p:extLst>
      <p:ext uri="{BB962C8B-B14F-4D97-AF65-F5344CB8AC3E}">
        <p14:creationId xmlns="" xmlns:p14="http://schemas.microsoft.com/office/powerpoint/2010/main" val="1721445554"/>
      </p:ext>
    </p:extLst>
  </p:cSld>
  <p:clrMapOvr>
    <a:masterClrMapping/>
  </p:clrMapOvr>
  <p:transition spd="slow">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60256" y="150829"/>
            <a:ext cx="11604396" cy="6124754"/>
          </a:xfrm>
          <a:prstGeom prst="rect">
            <a:avLst/>
          </a:prstGeom>
        </p:spPr>
        <p:txBody>
          <a:bodyPr wrap="square">
            <a:spAutoFit/>
          </a:bodyPr>
          <a:lstStyle/>
          <a:p>
            <a:pPr indent="457200">
              <a:buFont typeface="Wingdings" pitchFamily="2" charset="2"/>
              <a:buChar char="Ø"/>
            </a:pPr>
            <a:r>
              <a:rPr lang="el-GR" sz="2800" b="1" i="1" dirty="0" smtClean="0"/>
              <a:t>Εμείς πάντως, τη θυσία δεν την αποφύγαμε ποτέ και τον όποιο πόνο, τον αντιμετωπίσαμε με καρτερία στους προηγούμενους πολέμους της ιστορικής διαδρομής του Έθνους μετά την ανεξαρτησία μας. Τότε όμως ήταν “η Μεγάλη ιδέα” και “ο αλυτρωτισμός” των αδελφών μας, που ένωνε και όπλιζε την ορμή της φυλής και που τελικά, είχε σαν συνέπεια, να διαμορφωθεί ένας διαφορετικός πολιτικός  χάρτης στα Βαλκάνια. Τον πόλεμο της Αλβανίας δεν τον θέλαμε και δεν είχαμε αιτία να τον προκαλέσουμε.</a:t>
            </a:r>
          </a:p>
          <a:p>
            <a:pPr indent="457200">
              <a:buFont typeface="Wingdings" pitchFamily="2" charset="2"/>
              <a:buChar char="Ø"/>
            </a:pPr>
            <a:r>
              <a:rPr lang="el-GR" sz="2800" b="1" i="1" dirty="0" smtClean="0"/>
              <a:t> Όμως τρέξαμε όλοι, αντιμέτωποι στην ανίερη και άνιση πρόκληση και περίεργο τρέξαμε χωρίς χρώματα· εκεί, στο σύνορο του σπιτιού μας, στη χιονισμένη Αλβανία, όλοι δώσαμε το παρόν χωρίς ενδοιασμούς και χωρίς να λάβομε υπόψη μας την ανεπάρκεια στον οπλισμό μας και στα αριθμητικά μείον μας. </a:t>
            </a:r>
          </a:p>
          <a:p>
            <a:pPr indent="457200">
              <a:buFont typeface="Wingdings" pitchFamily="2" charset="2"/>
              <a:buChar char="Ø"/>
            </a:pPr>
            <a:r>
              <a:rPr lang="el-GR" sz="2800" b="1" i="1" dirty="0" err="1" smtClean="0"/>
              <a:t>Eκεί</a:t>
            </a:r>
            <a:r>
              <a:rPr lang="el-GR" sz="2800" b="1" i="1" dirty="0" smtClean="0"/>
              <a:t> ένα θαύμα έγινε. Ένα περίεργο θαύμα που και εμείς δεν το περιμέναμε. </a:t>
            </a:r>
            <a:endParaRPr lang="el-GR" sz="2800"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half" idx="1"/>
          </p:nvPr>
        </p:nvSpPr>
        <p:spPr/>
        <p:txBody>
          <a:bodyPr>
            <a:normAutofit fontScale="92500" lnSpcReduction="10000"/>
          </a:bodyPr>
          <a:lstStyle/>
          <a:p>
            <a:pPr>
              <a:buFont typeface="Wingdings" pitchFamily="2" charset="2"/>
              <a:buChar char="v"/>
            </a:pPr>
            <a:r>
              <a:rPr lang="el-GR" b="1" i="1" dirty="0" smtClean="0">
                <a:solidFill>
                  <a:schemeClr val="tx1"/>
                </a:solidFill>
              </a:rPr>
              <a:t>Ο ελεύθερος κόσμος, παραξενεύεται και ίσως και δίκαια μας θεωρεί τρελούς. Στην Ευρώπη και στον κόσμο ολόκληρο, η Αγγλία αντιμετωπίζει τον Γερμανικό Άξονα ολομόναχη. Τώρα όμως, ένα μικρό ασήμαντο πολεμικά Έθνος, το Ελληνικό, στέκεται πλάι της. Γι αυτό και όλοι τότε, μας θεώρησαν τρελούς. </a:t>
            </a:r>
          </a:p>
          <a:p>
            <a:pPr>
              <a:buFont typeface="Wingdings" pitchFamily="2" charset="2"/>
              <a:buChar char="v"/>
            </a:pPr>
            <a:r>
              <a:rPr lang="el-GR" b="1" i="1" dirty="0" smtClean="0">
                <a:solidFill>
                  <a:schemeClr val="tx1"/>
                </a:solidFill>
              </a:rPr>
              <a:t>Αργότερα, μετά τις πρώτες νίκες, τα πράγματα αλλάζουν. </a:t>
            </a:r>
          </a:p>
          <a:p>
            <a:endParaRPr lang="el-GR" dirty="0"/>
          </a:p>
        </p:txBody>
      </p:sp>
      <p:pic>
        <p:nvPicPr>
          <p:cNvPr id="5" name="4 - Θέση περιεχομένου" descr="10.jfif"/>
          <p:cNvPicPr>
            <a:picLocks noGrp="1" noChangeAspect="1"/>
          </p:cNvPicPr>
          <p:nvPr>
            <p:ph sz="half" idx="2"/>
          </p:nvPr>
        </p:nvPicPr>
        <p:blipFill>
          <a:blip r:embed="rId2"/>
          <a:stretch>
            <a:fillRect/>
          </a:stretch>
        </p:blipFill>
        <p:spPr>
          <a:xfrm>
            <a:off x="6369226" y="2139884"/>
            <a:ext cx="4900778" cy="3043641"/>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8219" y="395926"/>
            <a:ext cx="11265030" cy="6001643"/>
          </a:xfrm>
          <a:prstGeom prst="rect">
            <a:avLst/>
          </a:prstGeom>
        </p:spPr>
        <p:txBody>
          <a:bodyPr wrap="square">
            <a:spAutoFit/>
          </a:bodyPr>
          <a:lstStyle/>
          <a:p>
            <a:pPr>
              <a:buFont typeface="Wingdings" pitchFamily="2" charset="2"/>
              <a:buChar char="ü"/>
            </a:pPr>
            <a:r>
              <a:rPr lang="el-GR" sz="2400" b="1" i="1" dirty="0" smtClean="0"/>
              <a:t>Το “ΟΧΙ” και στην πραγματικότητα, το “Λοιπόν θα έχουμε πόλεμο”, το είπε ο Μεταξάς. </a:t>
            </a:r>
          </a:p>
          <a:p>
            <a:pPr>
              <a:buFont typeface="Wingdings" pitchFamily="2" charset="2"/>
              <a:buChar char="ü"/>
            </a:pPr>
            <a:r>
              <a:rPr lang="el-GR" sz="2400" b="1" i="1" dirty="0" smtClean="0"/>
              <a:t>Πράξη όμως και θυσία το έκανε ο </a:t>
            </a:r>
            <a:r>
              <a:rPr lang="el-GR" sz="2400" b="1" i="1" dirty="0" err="1" smtClean="0"/>
              <a:t>Έλληνικός</a:t>
            </a:r>
            <a:r>
              <a:rPr lang="el-GR" sz="2400" b="1" i="1" dirty="0" smtClean="0"/>
              <a:t> λαός”.</a:t>
            </a:r>
          </a:p>
          <a:p>
            <a:pPr>
              <a:buFont typeface="Wingdings" pitchFamily="2" charset="2"/>
              <a:buChar char="ü"/>
            </a:pPr>
            <a:r>
              <a:rPr lang="el-GR" sz="2400" b="1" i="1" dirty="0" smtClean="0"/>
              <a:t>Την άνοιξη του ΄40, ο Χίτλερ καταλαμβάνει με ταχύ ρυθμό τη Νορβηγία, Δανία, Ολλανδία, Βέλγιο και Λουξεμβούργο. </a:t>
            </a:r>
          </a:p>
          <a:p>
            <a:pPr>
              <a:buFont typeface="Wingdings" pitchFamily="2" charset="2"/>
              <a:buChar char="ü"/>
            </a:pPr>
            <a:r>
              <a:rPr lang="el-GR" sz="2400" b="1" i="1" dirty="0" smtClean="0"/>
              <a:t>Τον Ιούνιο εισβάλλει στη Γαλλία και στις 7 Ιουνίου, ο αγκυλωτός σταυρός κυματίζει στο Παρίσι, μετά από μια ταπεινωτική χωρίς αντίσταση συνθηκολόγηση. </a:t>
            </a:r>
          </a:p>
          <a:p>
            <a:pPr>
              <a:buFont typeface="Wingdings" pitchFamily="2" charset="2"/>
              <a:buChar char="ü"/>
            </a:pPr>
            <a:r>
              <a:rPr lang="el-GR" sz="2400" b="1" i="1" dirty="0" smtClean="0"/>
              <a:t>Ο ελεύθερος κόσμος έχει παγώσει. </a:t>
            </a:r>
          </a:p>
          <a:p>
            <a:pPr>
              <a:buFont typeface="Wingdings" pitchFamily="2" charset="2"/>
              <a:buChar char="ü"/>
            </a:pPr>
            <a:r>
              <a:rPr lang="el-GR" sz="2400" b="1" i="1" dirty="0" smtClean="0"/>
              <a:t>Τον Ιούνιο του 1940 μπαίνει στον πόλεμο η Ιταλία και ο Μουσολίνι θέλει να εντυπωσιάσει τον Χίτλερ. </a:t>
            </a:r>
          </a:p>
          <a:p>
            <a:pPr>
              <a:buFont typeface="Wingdings" pitchFamily="2" charset="2"/>
              <a:buChar char="ü"/>
            </a:pPr>
            <a:r>
              <a:rPr lang="el-GR" sz="2400" b="1" i="1" dirty="0" smtClean="0"/>
              <a:t>Στις 15 Αυγούστου, τορπιλίζει το καταδρομικό “</a:t>
            </a:r>
            <a:r>
              <a:rPr lang="el-GR" sz="2400" b="1" i="1" dirty="0" err="1" smtClean="0"/>
              <a:t>Ελλη</a:t>
            </a:r>
            <a:r>
              <a:rPr lang="el-GR" sz="2400" b="1" i="1" dirty="0" smtClean="0"/>
              <a:t>”.</a:t>
            </a:r>
          </a:p>
          <a:p>
            <a:pPr>
              <a:buFont typeface="Wingdings" pitchFamily="2" charset="2"/>
              <a:buChar char="ü"/>
            </a:pPr>
            <a:r>
              <a:rPr lang="el-GR" sz="2400" b="1" i="1" dirty="0" smtClean="0"/>
              <a:t>Χωρίς </a:t>
            </a:r>
            <a:r>
              <a:rPr lang="el-GR" sz="2400" b="1" i="1" dirty="0" smtClean="0"/>
              <a:t>την ενημέρωση και έγκριση του Γερμανικού επιτελείου, επιτίθεται στην Ελλάδα.</a:t>
            </a:r>
          </a:p>
          <a:p>
            <a:pPr>
              <a:buFont typeface="Wingdings" pitchFamily="2" charset="2"/>
              <a:buChar char="ü"/>
            </a:pPr>
            <a:r>
              <a:rPr lang="el-GR" sz="2400" b="1" i="1" dirty="0" smtClean="0"/>
              <a:t>Και τι θα γίνει με τον Χίτλερ; του λένε οι επιτελείς του. “Ας το μάθει από τις εφημερίδες”, απαντά αλαζονικά. </a:t>
            </a:r>
          </a:p>
          <a:p>
            <a:pPr>
              <a:buFont typeface="Wingdings" pitchFamily="2" charset="2"/>
              <a:buChar char="ü"/>
            </a:pPr>
            <a:r>
              <a:rPr lang="el-GR" sz="2400" b="1" i="1" dirty="0" smtClean="0"/>
              <a:t>Την 28η Οκτωβρίου, επιδίδεται το ιταλικό τελεσίγραφο, με απαίτηση την άνευ όρων συνθηκολόγηση της Ελλάδας, και εισπράττεται το “</a:t>
            </a:r>
            <a:r>
              <a:rPr lang="el-GR" sz="2400" b="1" i="1" dirty="0" err="1" smtClean="0"/>
              <a:t>Μολών</a:t>
            </a:r>
            <a:r>
              <a:rPr lang="el-GR" sz="2400" b="1" i="1" dirty="0" smtClean="0"/>
              <a:t> </a:t>
            </a:r>
            <a:r>
              <a:rPr lang="el-GR" sz="2400" b="1" i="1" dirty="0" err="1" smtClean="0"/>
              <a:t>λαβέ</a:t>
            </a:r>
            <a:r>
              <a:rPr lang="el-GR" sz="2400" b="1" i="1" dirty="0" smtClean="0"/>
              <a:t>”.</a:t>
            </a:r>
            <a:endParaRPr lang="el-GR" sz="24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8157" y="735291"/>
            <a:ext cx="10246936" cy="5632311"/>
          </a:xfrm>
          <a:prstGeom prst="rect">
            <a:avLst/>
          </a:prstGeom>
        </p:spPr>
        <p:txBody>
          <a:bodyPr wrap="square">
            <a:spAutoFit/>
          </a:bodyPr>
          <a:lstStyle/>
          <a:p>
            <a:r>
              <a:rPr lang="el-GR" sz="2400" b="1" i="1" dirty="0" smtClean="0"/>
              <a:t>Να σταθούμε </a:t>
            </a:r>
            <a:r>
              <a:rPr lang="el-GR" sz="2400" b="1" i="1" dirty="0" smtClean="0"/>
              <a:t> </a:t>
            </a:r>
            <a:r>
              <a:rPr lang="el-GR" sz="2400" b="1" i="1" dirty="0" smtClean="0"/>
              <a:t>μόνο στις δηλώσεις του αντίπαλου, του πολέμιου, αυτού που μας γνώρισε στις επαφές που είχανε στα σώματά μας όταν μας ένωνε η ματωμένη και από τους δύο ξιφολόγχη και ο φόβος.</a:t>
            </a:r>
          </a:p>
          <a:p>
            <a:r>
              <a:rPr lang="el-GR" sz="2400" b="1" i="1" dirty="0" smtClean="0"/>
              <a:t>Σε δηλώσεις του ο Χίτλερ </a:t>
            </a:r>
            <a:r>
              <a:rPr lang="el-GR" sz="2400" b="1" i="1" dirty="0" smtClean="0"/>
              <a:t>είχε </a:t>
            </a:r>
            <a:r>
              <a:rPr lang="el-GR" sz="2400" b="1" i="1" dirty="0" err="1" smtClean="0"/>
              <a:t>πεί</a:t>
            </a:r>
            <a:r>
              <a:rPr lang="el-GR" sz="2400" b="1" i="1" dirty="0" smtClean="0"/>
              <a:t>: “Η συμμαχία με την Ιταλία ήταν αληθινή συμφορά. Έκαναν την Γερμανία να χάσει έξι ζωτικές εβδομάδες για την επίθεση στη Ρωσία”. </a:t>
            </a:r>
          </a:p>
          <a:p>
            <a:endParaRPr lang="el-GR" sz="2400" b="1" i="1" dirty="0" smtClean="0"/>
          </a:p>
          <a:p>
            <a:r>
              <a:rPr lang="el-GR" sz="2400" b="1" i="1" dirty="0" smtClean="0"/>
              <a:t>Σε συνέντευξή του ο </a:t>
            </a:r>
            <a:r>
              <a:rPr lang="el-GR" sz="2400" b="1" i="1" dirty="0" err="1" smtClean="0"/>
              <a:t>Άλμπερ</a:t>
            </a:r>
            <a:r>
              <a:rPr lang="el-GR" sz="2400" b="1" i="1" dirty="0" smtClean="0"/>
              <a:t> </a:t>
            </a:r>
            <a:r>
              <a:rPr lang="el-GR" sz="2400" b="1" i="1" dirty="0" err="1" smtClean="0"/>
              <a:t>Σπέερ</a:t>
            </a:r>
            <a:r>
              <a:rPr lang="el-GR" sz="2400" b="1" i="1" dirty="0" smtClean="0"/>
              <a:t>, υπουργός του Χίτλερ, πάνω στην πολεμική παραγωγή, δήλωσε πως η αντίσταση των Ελλήνων από το Φθινόπωρο του 1940 έως την άνοιξη του 1941, εξουδετέρωσε το στρατηγικό οικοδόμημα της Γερμανίας και συνέβαλε στο να χάσει την εκστρατεία της Ρωσίας. </a:t>
            </a:r>
          </a:p>
          <a:p>
            <a:endParaRPr lang="el-GR" sz="2400" b="1" i="1" dirty="0" smtClean="0"/>
          </a:p>
          <a:p>
            <a:r>
              <a:rPr lang="el-GR" sz="2400" b="1" i="1" dirty="0" smtClean="0"/>
              <a:t>Στις 27 Απριλίου 1942 ο ραδιοσταθμός Μόσχας εξέπεμπε: “Πολεμήσατε γιατί ήσαστε Έλληνες! Ως Ρώσοι κερδίσαμε χάρις στη θυσία σας. Μας δώσατε χρόνο να αμυνθούμε. Σας ευγνωμονούμε”.</a:t>
            </a:r>
            <a:endParaRPr lang="el-GR" sz="2400" b="1"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1716</TotalTime>
  <Words>670</Words>
  <Application>Microsoft Office PowerPoint</Application>
  <PresentationFormat>Προσαρμογή</PresentationFormat>
  <Paragraphs>57</Paragraphs>
  <Slides>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Διαστημικό</vt:lpstr>
      <vt:lpstr>ΕΡΓΑΣΙΑ ΜΕ ΘΕΜΑ ΄΄ο πολεμοσ στο αλβανικο μετωπο΄΄      </vt:lpstr>
      <vt:lpstr>Διαφάνεια 2</vt:lpstr>
      <vt:lpstr>Διαφάνεια 3</vt:lpstr>
      <vt:lpstr>Διαφάνεια 4</vt:lpstr>
      <vt:lpstr>Διαφάνεια 5</vt:lpstr>
      <vt:lpstr>Διαφάνεια 6</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Owner</dc:creator>
  <cp:lastModifiedBy>Owner</cp:lastModifiedBy>
  <cp:revision>249</cp:revision>
  <dcterms:created xsi:type="dcterms:W3CDTF">2020-12-03T14:49:17Z</dcterms:created>
  <dcterms:modified xsi:type="dcterms:W3CDTF">2024-10-30T20:36:01Z</dcterms:modified>
</cp:coreProperties>
</file>