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7"/>
  </p:notesMasterIdLst>
  <p:sldIdLst>
    <p:sldId id="257" r:id="rId2"/>
    <p:sldId id="288" r:id="rId3"/>
    <p:sldId id="263" r:id="rId4"/>
    <p:sldId id="260" r:id="rId5"/>
    <p:sldId id="278" r:id="rId6"/>
    <p:sldId id="295" r:id="rId7"/>
    <p:sldId id="266" r:id="rId8"/>
    <p:sldId id="296" r:id="rId9"/>
    <p:sldId id="276" r:id="rId10"/>
    <p:sldId id="289" r:id="rId11"/>
    <p:sldId id="264" r:id="rId12"/>
    <p:sldId id="291" r:id="rId13"/>
    <p:sldId id="284" r:id="rId14"/>
    <p:sldId id="285" r:id="rId15"/>
    <p:sldId id="290" r:id="rId16"/>
    <p:sldId id="268" r:id="rId17"/>
    <p:sldId id="277" r:id="rId18"/>
    <p:sldId id="286" r:id="rId19"/>
    <p:sldId id="275" r:id="rId20"/>
    <p:sldId id="293" r:id="rId21"/>
    <p:sldId id="297" r:id="rId22"/>
    <p:sldId id="299" r:id="rId23"/>
    <p:sldId id="298" r:id="rId24"/>
    <p:sldId id="300" r:id="rId25"/>
    <p:sldId id="301"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xmlns=""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C0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72" autoAdjust="0"/>
    <p:restoredTop sz="92260" autoAdjust="0"/>
  </p:normalViewPr>
  <p:slideViewPr>
    <p:cSldViewPr snapToGrid="0">
      <p:cViewPr varScale="1">
        <p:scale>
          <a:sx n="81" d="100"/>
          <a:sy n="81" d="100"/>
        </p:scale>
        <p:origin x="-778"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B94DF-5D3F-407E-98EA-17B6441799F3}" type="datetimeFigureOut">
              <a:rPr lang="el-GR" smtClean="0"/>
              <a:pPr/>
              <a:t>15/10/2024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82E1E-2144-45ED-B22A-4D1F5011E187}" type="slidenum">
              <a:rPr lang="el-GR" smtClean="0"/>
              <a:pPr/>
              <a:t>‹#›</a:t>
            </a:fld>
            <a:endParaRPr lang="el-GR"/>
          </a:p>
        </p:txBody>
      </p:sp>
    </p:spTree>
    <p:extLst>
      <p:ext uri="{BB962C8B-B14F-4D97-AF65-F5344CB8AC3E}">
        <p14:creationId xmlns:p14="http://schemas.microsoft.com/office/powerpoint/2010/main" xmlns="" val="328053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4E82E1E-2144-45ED-B22A-4D1F5011E187}" type="slidenum">
              <a:rPr lang="el-GR" smtClean="0"/>
              <a:pPr/>
              <a:t>1</a:t>
            </a:fld>
            <a:endParaRPr lang="el-GR"/>
          </a:p>
        </p:txBody>
      </p:sp>
    </p:spTree>
    <p:extLst>
      <p:ext uri="{BB962C8B-B14F-4D97-AF65-F5344CB8AC3E}">
        <p14:creationId xmlns:p14="http://schemas.microsoft.com/office/powerpoint/2010/main" xmlns="" val="272128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685800" y="1143000"/>
            <a:ext cx="5486400" cy="30861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E82E1E-2144-45ED-B22A-4D1F5011E187}"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E82E1E-2144-45ED-B22A-4D1F5011E187}"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7416800" y="6509004"/>
            <a:ext cx="4003040" cy="274320"/>
          </a:xfrm>
        </p:spPr>
        <p:txBody>
          <a:bodyPr vert="horz" rtlCol="0"/>
          <a:lstStyle>
            <a:extLst/>
          </a:lstStyle>
          <a:p>
            <a:fld id="{8204E3C0-7D1E-4CC2-AA58-D0AA9F321B12}" type="datetimeFigureOut">
              <a:rPr lang="el-GR" smtClean="0"/>
              <a:pPr/>
              <a:t>15/10/2024</a:t>
            </a:fld>
            <a:endParaRPr lang="el-GR"/>
          </a:p>
        </p:txBody>
      </p:sp>
      <p:sp>
        <p:nvSpPr>
          <p:cNvPr id="11" name="10 - Θέση αριθμού διαφάνειας"/>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6280496E-0EBF-4E34-808F-DAFF1F25A9C9}" type="slidenum">
              <a:rPr lang="el-GR" smtClean="0"/>
              <a:pPr/>
              <a:t>‹#›</a:t>
            </a:fld>
            <a:endParaRPr lang="el-GR"/>
          </a:p>
        </p:txBody>
      </p:sp>
      <p:sp>
        <p:nvSpPr>
          <p:cNvPr id="12" name="11 - Θέση υποσέλιδου"/>
          <p:cNvSpPr>
            <a:spLocks noGrp="1"/>
          </p:cNvSpPr>
          <p:nvPr>
            <p:ph type="ftr" sz="quarter" idx="12"/>
          </p:nvPr>
        </p:nvSpPr>
        <p:spPr>
          <a:xfrm>
            <a:off x="2133600" y="6509004"/>
            <a:ext cx="5209952" cy="274320"/>
          </a:xfrm>
        </p:spPr>
        <p:txBody>
          <a:bodyPr vert="horz" rtlCol="0"/>
          <a:lstStyle>
            <a:extLst/>
          </a:lstStyle>
          <a:p>
            <a:endParaRPr lang="el-GR"/>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280496E-0EBF-4E34-808F-DAFF1F25A9C9}" type="slidenum">
              <a:rPr lang="el-GR" smtClean="0"/>
              <a:pPr/>
              <a:t>‹#›</a:t>
            </a:fld>
            <a:endParaRPr lang="el-GR"/>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280496E-0EBF-4E34-808F-DAFF1F25A9C9}" type="slidenum">
              <a:rPr lang="el-GR" smtClean="0"/>
              <a:pPr/>
              <a:t>‹#›</a:t>
            </a:fld>
            <a:endParaRPr lang="el-GR"/>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280496E-0EBF-4E34-808F-DAFF1F25A9C9}" type="slidenum">
              <a:rPr lang="el-GR" smtClean="0"/>
              <a:pPr/>
              <a:t>‹#›</a:t>
            </a:fld>
            <a:endParaRPr lang="el-GR"/>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7416800" y="6513670"/>
            <a:ext cx="4003040" cy="274320"/>
          </a:xfrm>
        </p:spPr>
        <p:txBody>
          <a:bodyPr vert="horz" rtlCol="0"/>
          <a:lstStyle>
            <a:extLst/>
          </a:lstStyle>
          <a:p>
            <a:fld id="{8204E3C0-7D1E-4CC2-AA58-D0AA9F321B12}" type="datetimeFigureOut">
              <a:rPr lang="el-GR" smtClean="0"/>
              <a:pPr/>
              <a:t>15/10/2024</a:t>
            </a:fld>
            <a:endParaRPr lang="el-GR"/>
          </a:p>
        </p:txBody>
      </p:sp>
      <p:sp>
        <p:nvSpPr>
          <p:cNvPr id="9" name="8 - Θέση αριθμού διαφάνειας"/>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6280496E-0EBF-4E34-808F-DAFF1F25A9C9}" type="slidenum">
              <a:rPr lang="el-GR" smtClean="0"/>
              <a:pPr/>
              <a:t>‹#›</a:t>
            </a:fld>
            <a:endParaRPr lang="el-GR"/>
          </a:p>
        </p:txBody>
      </p:sp>
      <p:sp>
        <p:nvSpPr>
          <p:cNvPr id="10" name="9 - Θέση υποσέλιδου"/>
          <p:cNvSpPr>
            <a:spLocks noGrp="1"/>
          </p:cNvSpPr>
          <p:nvPr>
            <p:ph type="ftr" sz="quarter" idx="12"/>
          </p:nvPr>
        </p:nvSpPr>
        <p:spPr>
          <a:xfrm>
            <a:off x="2133600" y="6513670"/>
            <a:ext cx="5209952"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204E3C0-7D1E-4CC2-AA58-D0AA9F321B12}" type="datetimeFigureOut">
              <a:rPr lang="el-GR" smtClean="0"/>
              <a:pPr/>
              <a:t>15/10/2024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a:xfrm>
            <a:off x="11521440" y="6514568"/>
            <a:ext cx="619051" cy="274320"/>
          </a:xfrm>
        </p:spPr>
        <p:txBody>
          <a:bodyPr/>
          <a:lstStyle>
            <a:extLst/>
          </a:lstStyle>
          <a:p>
            <a:fld id="{6280496E-0EBF-4E34-808F-DAFF1F25A9C9}" type="slidenum">
              <a:rPr lang="el-GR" smtClean="0"/>
              <a:pPr/>
              <a:t>‹#›</a:t>
            </a:fld>
            <a:endParaRPr lang="el-GR"/>
          </a:p>
        </p:txBody>
      </p:sp>
      <p:sp>
        <p:nvSpPr>
          <p:cNvPr id="10" name="9 - Ορθογώνιο"/>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609600" y="251948"/>
            <a:ext cx="109728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8204E3C0-7D1E-4CC2-AA58-D0AA9F321B12}" type="datetimeFigureOut">
              <a:rPr lang="el-GR" smtClean="0"/>
              <a:pPr/>
              <a:t>15/10/2024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a:xfrm>
            <a:off x="11521440" y="6514568"/>
            <a:ext cx="619051" cy="274320"/>
          </a:xfrm>
        </p:spPr>
        <p:txBody>
          <a:bodyPr/>
          <a:lstStyle>
            <a:extLst/>
          </a:lstStyle>
          <a:p>
            <a:fld id="{6280496E-0EBF-4E34-808F-DAFF1F25A9C9}" type="slidenum">
              <a:rPr lang="el-GR" smtClean="0"/>
              <a:pPr/>
              <a:t>‹#›</a:t>
            </a:fld>
            <a:endParaRPr lang="el-GR"/>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53218"/>
            <a:ext cx="109728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8204E3C0-7D1E-4CC2-AA58-D0AA9F321B12}" type="datetimeFigureOut">
              <a:rPr lang="el-GR" smtClean="0"/>
              <a:pPr/>
              <a:t>15/10/2024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280496E-0EBF-4E34-808F-DAFF1F25A9C9}" type="slidenum">
              <a:rPr lang="el-GR" smtClean="0"/>
              <a:pPr/>
              <a:t>‹#›</a:t>
            </a:fld>
            <a:endParaRPr lang="el-GR"/>
          </a:p>
        </p:txBody>
      </p:sp>
      <p:sp>
        <p:nvSpPr>
          <p:cNvPr id="7" name="6 - Ορθογώνιο"/>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8204E3C0-7D1E-4CC2-AA58-D0AA9F321B12}" type="datetimeFigureOut">
              <a:rPr lang="el-GR" smtClean="0"/>
              <a:pPr/>
              <a:t>15/10/2024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280496E-0EBF-4E34-808F-DAFF1F25A9C9}" type="slidenum">
              <a:rPr lang="el-GR" smtClean="0"/>
              <a:pPr/>
              <a:t>‹#›</a:t>
            </a:fld>
            <a:endParaRPr lang="el-GR"/>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6617515" y="304800"/>
            <a:ext cx="524256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7416800" y="6513670"/>
            <a:ext cx="4003040" cy="274320"/>
          </a:xfrm>
        </p:spPr>
        <p:txBody>
          <a:bodyPr vert="horz" rtlCol="0"/>
          <a:lstStyle>
            <a:extLst/>
          </a:lstStyle>
          <a:p>
            <a:fld id="{8204E3C0-7D1E-4CC2-AA58-D0AA9F321B12}" type="datetimeFigureOut">
              <a:rPr lang="el-GR" smtClean="0"/>
              <a:pPr/>
              <a:t>15/10/2024</a:t>
            </a:fld>
            <a:endParaRPr lang="el-GR"/>
          </a:p>
        </p:txBody>
      </p:sp>
      <p:sp>
        <p:nvSpPr>
          <p:cNvPr id="10" name="9 - Θέση αριθμού διαφάνειας"/>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6280496E-0EBF-4E34-808F-DAFF1F25A9C9}" type="slidenum">
              <a:rPr lang="el-GR" smtClean="0"/>
              <a:pPr/>
              <a:t>‹#›</a:t>
            </a:fld>
            <a:endParaRPr lang="el-GR"/>
          </a:p>
        </p:txBody>
      </p:sp>
      <p:sp>
        <p:nvSpPr>
          <p:cNvPr id="11" name="10 - Θέση υποσέλιδου"/>
          <p:cNvSpPr>
            <a:spLocks noGrp="1"/>
          </p:cNvSpPr>
          <p:nvPr>
            <p:ph type="ftr" sz="quarter" idx="12"/>
          </p:nvPr>
        </p:nvSpPr>
        <p:spPr>
          <a:xfrm>
            <a:off x="2133600" y="6513670"/>
            <a:ext cx="5209952"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053924" y="4724400"/>
            <a:ext cx="73152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7416800" y="6509004"/>
            <a:ext cx="4003040" cy="274320"/>
          </a:xfrm>
        </p:spPr>
        <p:txBody>
          <a:bodyPr vert="horz" rtlCol="0"/>
          <a:lstStyle>
            <a:extLst/>
          </a:lstStyle>
          <a:p>
            <a:fld id="{8204E3C0-7D1E-4CC2-AA58-D0AA9F321B12}" type="datetimeFigureOut">
              <a:rPr lang="el-GR" smtClean="0"/>
              <a:pPr/>
              <a:t>15/10/2024</a:t>
            </a:fld>
            <a:endParaRPr lang="el-GR"/>
          </a:p>
        </p:txBody>
      </p:sp>
      <p:sp>
        <p:nvSpPr>
          <p:cNvPr id="9" name="8 - Θέση αριθμού διαφάνειας"/>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6280496E-0EBF-4E34-808F-DAFF1F25A9C9}" type="slidenum">
              <a:rPr lang="el-GR" smtClean="0"/>
              <a:pPr/>
              <a:t>‹#›</a:t>
            </a:fld>
            <a:endParaRPr lang="el-GR"/>
          </a:p>
        </p:txBody>
      </p:sp>
      <p:sp>
        <p:nvSpPr>
          <p:cNvPr id="10" name="9 - Θέση υποσέλιδου"/>
          <p:cNvSpPr>
            <a:spLocks noGrp="1"/>
          </p:cNvSpPr>
          <p:nvPr>
            <p:ph type="ftr" sz="quarter" idx="12"/>
          </p:nvPr>
        </p:nvSpPr>
        <p:spPr>
          <a:xfrm>
            <a:off x="2133600" y="6509004"/>
            <a:ext cx="5209952" cy="274320"/>
          </a:xfrm>
        </p:spPr>
        <p:txBody>
          <a:bodyPr vert="horz" rtlCol="0"/>
          <a:lstStyle>
            <a:extLst/>
          </a:lstStyle>
          <a:p>
            <a:endParaRPr lang="el-G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13 - Θέση ημερομηνίας"/>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204E3C0-7D1E-4CC2-AA58-D0AA9F321B12}" type="datetimeFigureOut">
              <a:rPr lang="el-GR" smtClean="0"/>
              <a:pPr/>
              <a:t>15/10/2024</a:t>
            </a:fld>
            <a:endParaRPr lang="el-GR"/>
          </a:p>
        </p:txBody>
      </p:sp>
      <p:sp>
        <p:nvSpPr>
          <p:cNvPr id="23" name="22 - Θέση αριθμού διαφάνειας"/>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280496E-0EBF-4E34-808F-DAFF1F25A9C9}" type="slidenum">
              <a:rPr lang="el-GR" smtClean="0"/>
              <a:pPr/>
              <a:t>‹#›</a:t>
            </a:fld>
            <a:endParaRPr lang="el-GR"/>
          </a:p>
        </p:txBody>
      </p:sp>
      <p:sp>
        <p:nvSpPr>
          <p:cNvPr id="22" name="21 - Θέση τίτλου"/>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09600" y="1646237"/>
            <a:ext cx="109728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newsflash/>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F36263C5-0477-486F-9E32-E10AEDE12110}"/>
              </a:ext>
            </a:extLst>
          </p:cNvPr>
          <p:cNvSpPr>
            <a:spLocks noGrp="1"/>
          </p:cNvSpPr>
          <p:nvPr>
            <p:ph type="ctrTitle"/>
          </p:nvPr>
        </p:nvSpPr>
        <p:spPr>
          <a:xfrm>
            <a:off x="1524000" y="252920"/>
            <a:ext cx="9144000" cy="1789890"/>
          </a:xfrm>
          <a:gradFill>
            <a:gsLst>
              <a:gs pos="22000">
                <a:schemeClr val="accent4">
                  <a:alpha val="95000"/>
                  <a:lumMod val="36000"/>
                  <a:lumOff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l-GR" sz="4800" b="1"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Η Μαντική τέχνη στην αρχαιότητα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5" name="Υπότιτλος 4">
            <a:extLst>
              <a:ext uri="{FF2B5EF4-FFF2-40B4-BE49-F238E27FC236}">
                <a16:creationId xmlns:a16="http://schemas.microsoft.com/office/drawing/2014/main" xmlns="" id="{1C4C0EFF-DACC-4D00-AF9D-284E26B51350}"/>
              </a:ext>
            </a:extLst>
          </p:cNvPr>
          <p:cNvSpPr>
            <a:spLocks noGrp="1"/>
          </p:cNvSpPr>
          <p:nvPr>
            <p:ph type="subTitle" idx="1"/>
          </p:nvPr>
        </p:nvSpPr>
        <p:spPr>
          <a:xfrm>
            <a:off x="160256" y="4199958"/>
            <a:ext cx="12031744" cy="2658042"/>
          </a:xfrm>
          <a:noFill/>
        </p:spPr>
        <p:txBody>
          <a:bodyPr>
            <a:normAutofit fontScale="92500" lnSpcReduction="10000"/>
          </a:bodyPr>
          <a:lstStyle/>
          <a:p>
            <a:pPr algn="ctr">
              <a:lnSpc>
                <a:spcPct val="107000"/>
              </a:lnSpc>
              <a:spcAft>
                <a:spcPts val="800"/>
              </a:spcAft>
            </a:pPr>
            <a:endParaRPr lang="el-GR"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l-GR" b="1"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l-GR" b="1" dirty="0">
              <a:effectLst>
                <a:outerShdw blurRad="50800" dist="50800" dir="5400000" algn="ctr" rotWithShape="0">
                  <a:schemeClr val="accent2">
                    <a:alpha val="99000"/>
                  </a:schemeClr>
                </a:outerShdw>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l-GR" sz="3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Υπεύθυνος καθηγητής </a:t>
            </a:r>
            <a:r>
              <a:rPr lang="el-GR" sz="3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3000" b="1"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Μιχαλίτσης</a:t>
            </a:r>
            <a:r>
              <a:rPr lang="el-GR" sz="3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  Τάκης</a:t>
            </a:r>
          </a:p>
          <a:p>
            <a:pPr algn="l">
              <a:lnSpc>
                <a:spcPct val="107000"/>
              </a:lnSpc>
              <a:spcAft>
                <a:spcPts val="800"/>
              </a:spcAft>
            </a:pPr>
            <a:r>
              <a:rPr lang="el-GR" sz="3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Μιχαλόπουλος Οδυσσέας                                                                   Β΄ Γυμνασίου </a:t>
            </a:r>
          </a:p>
          <a:p>
            <a:pPr algn="l">
              <a:lnSpc>
                <a:spcPct val="107000"/>
              </a:lnSpc>
              <a:spcAft>
                <a:spcPts val="800"/>
              </a:spcAft>
            </a:pPr>
            <a:endParaRPr lang="el-GR"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5 - Εικόνα" descr="105.jfif"/>
          <p:cNvPicPr>
            <a:picLocks noChangeAspect="1"/>
          </p:cNvPicPr>
          <p:nvPr/>
        </p:nvPicPr>
        <p:blipFill>
          <a:blip r:embed="rId3"/>
          <a:stretch>
            <a:fillRect/>
          </a:stretch>
        </p:blipFill>
        <p:spPr>
          <a:xfrm>
            <a:off x="3753272" y="2357929"/>
            <a:ext cx="4957095" cy="38146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734318491"/>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xmlns="" id="{F4BA0EF3-68BB-4222-BFAD-AA94F37055D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6733" y="1503329"/>
            <a:ext cx="4420919" cy="4323541"/>
          </a:xfrm>
          <a:prstGeom prst="rect">
            <a:avLst/>
          </a:prstGeom>
        </p:spPr>
      </p:pic>
      <p:pic>
        <p:nvPicPr>
          <p:cNvPr id="15" name="Εικόνα 14">
            <a:extLst>
              <a:ext uri="{FF2B5EF4-FFF2-40B4-BE49-F238E27FC236}">
                <a16:creationId xmlns:a16="http://schemas.microsoft.com/office/drawing/2014/main" xmlns="" id="{EB0A9E97-011F-4113-BB39-9E0F7868A8B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70911" y="1503329"/>
            <a:ext cx="5764720" cy="4323540"/>
          </a:xfrm>
          <a:prstGeom prst="rect">
            <a:avLst/>
          </a:prstGeom>
        </p:spPr>
      </p:pic>
    </p:spTree>
    <p:extLst>
      <p:ext uri="{BB962C8B-B14F-4D97-AF65-F5344CB8AC3E}">
        <p14:creationId xmlns:p14="http://schemas.microsoft.com/office/powerpoint/2010/main" xmlns="" val="1004414700"/>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2BA2585-2BB9-4A5E-9596-ED73382DA640}"/>
              </a:ext>
            </a:extLst>
          </p:cNvPr>
          <p:cNvSpPr txBox="1"/>
          <p:nvPr/>
        </p:nvSpPr>
        <p:spPr>
          <a:xfrm>
            <a:off x="369654" y="1069568"/>
            <a:ext cx="11498095" cy="4524315"/>
          </a:xfrm>
          <a:prstGeom prst="rect">
            <a:avLst/>
          </a:prstGeom>
          <a:noFill/>
        </p:spPr>
        <p:txBody>
          <a:bodyPr wrap="square">
            <a:spAutoFit/>
          </a:bodyPr>
          <a:lstStyle/>
          <a:p>
            <a:pPr marL="285750" indent="-285750">
              <a:buFont typeface="Wingdings" panose="05000000000000000000" pitchFamily="2" charset="2"/>
              <a:buChar char="ü"/>
            </a:pPr>
            <a:r>
              <a:rPr lang="el-GR" sz="2800" i="1" dirty="0"/>
              <a:t>Όταν οι άνθρωποι έφταναν στο μαντείο συζητούσαν αρχικά το πρόβλημά τους με τους ιερείς για να διαμορφώσουν την ερώτηση προς την ιέρεια που έδινε τους χρησμούς. Στη συνέχεια προχωρούσαν στο εσωτερικό του μαντείου με φύλλα δάφνης στο χέρι για να συναντήσουν την ιέρεια. Έτσι, αφού λάμβαναν τον χρησμό, γυρνούσαν στην πόλη τους και προσπαθούσαν να τον ερμηνεύσουν.</a:t>
            </a:r>
          </a:p>
          <a:p>
            <a:pPr marL="285750" indent="-285750">
              <a:buFont typeface="Wingdings" panose="05000000000000000000" pitchFamily="2" charset="2"/>
              <a:buChar char="ü"/>
            </a:pPr>
            <a:endParaRPr lang="el-GR" sz="2800" i="1" dirty="0"/>
          </a:p>
          <a:p>
            <a:pPr marL="285750" indent="-285750">
              <a:buFont typeface="Wingdings" panose="05000000000000000000" pitchFamily="2" charset="2"/>
              <a:buChar char="ü"/>
            </a:pPr>
            <a:r>
              <a:rPr lang="el-GR" sz="2800" i="1" dirty="0"/>
              <a:t>Τα μαντεία ήκμασαν μέχρι τον 5ο αιώνα π.Χ. και άρχισαν να παρακμάζουν τον 4ο αιώνα όταν η μαντική αμφισβητήθηκε από πολλούς.</a:t>
            </a:r>
          </a:p>
          <a:p>
            <a:pPr marL="285750" indent="-285750">
              <a:buFont typeface="Wingdings" panose="05000000000000000000" pitchFamily="2" charset="2"/>
              <a:buChar char="ü"/>
            </a:pPr>
            <a:endParaRPr lang="el-GR" dirty="0"/>
          </a:p>
          <a:p>
            <a:endParaRPr lang="el-GR" dirty="0"/>
          </a:p>
        </p:txBody>
      </p:sp>
      <p:sp>
        <p:nvSpPr>
          <p:cNvPr id="10" name="TextBox 9">
            <a:extLst>
              <a:ext uri="{FF2B5EF4-FFF2-40B4-BE49-F238E27FC236}">
                <a16:creationId xmlns:a16="http://schemas.microsoft.com/office/drawing/2014/main" xmlns="" id="{55CF3475-9256-4524-8923-891B411AD626}"/>
              </a:ext>
            </a:extLst>
          </p:cNvPr>
          <p:cNvSpPr txBox="1"/>
          <p:nvPr/>
        </p:nvSpPr>
        <p:spPr>
          <a:xfrm>
            <a:off x="2869360" y="301663"/>
            <a:ext cx="6057899" cy="721736"/>
          </a:xfrm>
          <a:prstGeom prst="rect">
            <a:avLst/>
          </a:prstGeom>
          <a:noFill/>
        </p:spPr>
        <p:txBody>
          <a:bodyPr wrap="square">
            <a:spAutoFit/>
          </a:bodyPr>
          <a:lstStyle/>
          <a:p>
            <a:pPr lvl="0" algn="ctr">
              <a:lnSpc>
                <a:spcPct val="107000"/>
              </a:lnSpc>
            </a:pPr>
            <a:r>
              <a:rPr lang="el-GR" sz="4000" b="1" i="1" dirty="0">
                <a:effectLst/>
                <a:latin typeface="Calibri" panose="020F0502020204030204" pitchFamily="34" charset="0"/>
                <a:ea typeface="Calibri" panose="020F0502020204030204" pitchFamily="34" charset="0"/>
                <a:cs typeface="Calibri" panose="020F0502020204030204" pitchFamily="34" charset="0"/>
              </a:rPr>
              <a:t>Τα Μαντεία</a:t>
            </a:r>
          </a:p>
        </p:txBody>
      </p:sp>
    </p:spTree>
    <p:extLst>
      <p:ext uri="{BB962C8B-B14F-4D97-AF65-F5344CB8AC3E}">
        <p14:creationId xmlns:p14="http://schemas.microsoft.com/office/powerpoint/2010/main" xmlns="" val="3898310174"/>
      </p:ext>
    </p:extLst>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67CF49-32BD-485F-BD7D-7732420794F8}"/>
              </a:ext>
            </a:extLst>
          </p:cNvPr>
          <p:cNvSpPr>
            <a:spLocks noGrp="1"/>
          </p:cNvSpPr>
          <p:nvPr>
            <p:ph type="title"/>
          </p:nvPr>
        </p:nvSpPr>
        <p:spPr/>
        <p:txBody>
          <a:bodyPr/>
          <a:lstStyle/>
          <a:p>
            <a:pPr algn="ctr"/>
            <a:r>
              <a:rPr lang="el-GR" b="1" i="1" dirty="0">
                <a:solidFill>
                  <a:schemeClr val="tx1"/>
                </a:solidFill>
              </a:rPr>
              <a:t>Το πιο φημισμένο Μαντείο</a:t>
            </a:r>
          </a:p>
        </p:txBody>
      </p:sp>
      <p:sp>
        <p:nvSpPr>
          <p:cNvPr id="3" name="Θέση περιεχομένου 2">
            <a:extLst>
              <a:ext uri="{FF2B5EF4-FFF2-40B4-BE49-F238E27FC236}">
                <a16:creationId xmlns:a16="http://schemas.microsoft.com/office/drawing/2014/main" xmlns="" id="{90583DD1-5D65-4C57-B0DA-D1F415F1529E}"/>
              </a:ext>
            </a:extLst>
          </p:cNvPr>
          <p:cNvSpPr>
            <a:spLocks noGrp="1"/>
          </p:cNvSpPr>
          <p:nvPr>
            <p:ph idx="1"/>
          </p:nvPr>
        </p:nvSpPr>
        <p:spPr>
          <a:xfrm>
            <a:off x="838200" y="1974720"/>
            <a:ext cx="10515600" cy="3783959"/>
          </a:xfrm>
          <a:gradFill>
            <a:gsLst>
              <a:gs pos="10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p:spPr>
        <p:txBody>
          <a:bodyPr>
            <a:normAutofit fontScale="92500" lnSpcReduction="20000"/>
          </a:bodyPr>
          <a:lstStyle/>
          <a:p>
            <a:pPr>
              <a:buFont typeface="Wingdings" pitchFamily="2" charset="2"/>
              <a:buChar char="ü"/>
            </a:pPr>
            <a:r>
              <a:rPr lang="el-GR" i="1" dirty="0" smtClean="0">
                <a:solidFill>
                  <a:schemeClr val="bg1"/>
                </a:solidFill>
              </a:rPr>
              <a:t>Το </a:t>
            </a:r>
            <a:r>
              <a:rPr lang="el-GR" i="1" dirty="0">
                <a:solidFill>
                  <a:schemeClr val="bg1"/>
                </a:solidFill>
              </a:rPr>
              <a:t>μαντείο των Δελφών: Ήταν το σημαντικότερο μαντείο της αρχαιότητας και ασκούσε τεράστια επιρροή. Ήταν αφιερωμένο στον θεό Απόλλωνα. Θεωρήθηκε ως ο «ομφαλός της Γης», δηλαδή το κέντρο του τότε γνωστού κόσμου, γιατί, σύμφωνα με τον θρύλο, στο σημείο όπου βρίσκεται το μαντείο των Δελφών συναντήθηκαν οι δύο αετοί που είχε στείλει ο Δίας από δύο διαφορετικές κατευθύνσεις. Στο μαντείο των Δελφών ιέρεια ήταν η Πυθία, η οποία έδινε αμφίσημους χρησμούς πάνω σε έναν ιερό τρίποδα μέσα σε ένα άδυτο στο εσωτερικό του ναού του </a:t>
            </a:r>
            <a:r>
              <a:rPr lang="el-GR" i="1" dirty="0" smtClean="0">
                <a:solidFill>
                  <a:schemeClr val="bg1"/>
                </a:solidFill>
              </a:rPr>
              <a:t>Απόλλωνα.</a:t>
            </a:r>
            <a:endParaRPr lang="el-GR" i="1" dirty="0">
              <a:solidFill>
                <a:schemeClr val="bg1"/>
              </a:solidFill>
            </a:endParaRPr>
          </a:p>
        </p:txBody>
      </p:sp>
    </p:spTree>
    <p:extLst>
      <p:ext uri="{BB962C8B-B14F-4D97-AF65-F5344CB8AC3E}">
        <p14:creationId xmlns:p14="http://schemas.microsoft.com/office/powerpoint/2010/main" xmlns="" val="2458912366"/>
      </p:ext>
    </p:extLst>
  </p:cSld>
  <p:clrMapOvr>
    <a:masterClrMapping/>
  </p:clrMapOvr>
  <p:transition spd="slow">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00CE1A3-B176-4C4E-9A6F-48D81DF4A9F5}"/>
              </a:ext>
            </a:extLst>
          </p:cNvPr>
          <p:cNvSpPr txBox="1"/>
          <p:nvPr/>
        </p:nvSpPr>
        <p:spPr>
          <a:xfrm>
            <a:off x="3162709" y="327736"/>
            <a:ext cx="6894479" cy="553357"/>
          </a:xfrm>
          <a:prstGeom prst="rect">
            <a:avLst/>
          </a:prstGeom>
          <a:noFill/>
        </p:spPr>
        <p:txBody>
          <a:bodyPr wrap="square">
            <a:spAutoFit/>
          </a:bodyPr>
          <a:lstStyle/>
          <a:p>
            <a:pPr algn="ctr">
              <a:lnSpc>
                <a:spcPct val="107000"/>
              </a:lnSpc>
              <a:spcAft>
                <a:spcPts val="800"/>
              </a:spcAft>
            </a:pPr>
            <a:r>
              <a:rPr lang="el-GR"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2800" b="1" i="1" dirty="0">
                <a:latin typeface="Calibri" panose="020F0502020204030204" pitchFamily="34" charset="0"/>
                <a:ea typeface="Calibri" panose="020F0502020204030204" pitchFamily="34" charset="0"/>
                <a:cs typeface="Calibri" panose="020F0502020204030204" pitchFamily="34" charset="0"/>
              </a:rPr>
              <a:t>Μαντείο των Δελφών</a:t>
            </a:r>
            <a:endParaRPr lang="el-GR" sz="2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a:extLst>
              <a:ext uri="{FF2B5EF4-FFF2-40B4-BE49-F238E27FC236}">
                <a16:creationId xmlns:a16="http://schemas.microsoft.com/office/drawing/2014/main" xmlns="" id="{A5CEA083-3C64-4FB4-A5E3-787B68E1BEE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3195" y="876914"/>
            <a:ext cx="9246483" cy="5547890"/>
          </a:xfrm>
          <a:prstGeom prst="rect">
            <a:avLst/>
          </a:prstGeom>
        </p:spPr>
      </p:pic>
    </p:spTree>
    <p:extLst>
      <p:ext uri="{BB962C8B-B14F-4D97-AF65-F5344CB8AC3E}">
        <p14:creationId xmlns:p14="http://schemas.microsoft.com/office/powerpoint/2010/main" xmlns="" val="779444837"/>
      </p:ext>
    </p:extLst>
  </p:cSld>
  <p:clrMapOvr>
    <a:masterClrMapping/>
  </p:clrMapOvr>
  <p:transition spd="slow">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428BAF-EFEB-45AA-8E95-A50F95AEC8B9}"/>
              </a:ext>
            </a:extLst>
          </p:cNvPr>
          <p:cNvSpPr txBox="1"/>
          <p:nvPr/>
        </p:nvSpPr>
        <p:spPr>
          <a:xfrm>
            <a:off x="580420" y="292230"/>
            <a:ext cx="11031165" cy="1878206"/>
          </a:xfrm>
          <a:prstGeom prst="rect">
            <a:avLst/>
          </a:prstGeom>
          <a:noFill/>
        </p:spPr>
        <p:txBody>
          <a:bodyPr wrap="square">
            <a:spAutoFit/>
          </a:bodyPr>
          <a:lstStyle/>
          <a:p>
            <a:pPr lvl="0" algn="ctr">
              <a:lnSpc>
                <a:spcPct val="107000"/>
              </a:lnSpc>
              <a:spcAft>
                <a:spcPts val="800"/>
              </a:spcAft>
            </a:pPr>
            <a:r>
              <a:rPr lang="el-GR" sz="4000" b="1" i="1" dirty="0">
                <a:effectLst/>
                <a:ea typeface="Times New Roman" panose="02020603050405020304" pitchFamily="18" charset="0"/>
                <a:cs typeface="Times New Roman" panose="02020603050405020304" pitchFamily="18" charset="0"/>
              </a:rPr>
              <a:t>Μαντείο των Δελφών</a:t>
            </a:r>
          </a:p>
          <a:p>
            <a:pPr lvl="0" algn="ctr">
              <a:lnSpc>
                <a:spcPct val="107000"/>
              </a:lnSpc>
              <a:spcAft>
                <a:spcPts val="800"/>
              </a:spcAft>
            </a:pPr>
            <a:endParaRPr lang="el-GR" sz="2800" b="1" i="1" dirty="0">
              <a:effectLst/>
              <a:ea typeface="Calibri" panose="020F0502020204030204" pitchFamily="34" charset="0"/>
              <a:cs typeface="Times New Roman" panose="02020603050405020304" pitchFamily="18" charset="0"/>
            </a:endParaRPr>
          </a:p>
          <a:p>
            <a:pPr>
              <a:lnSpc>
                <a:spcPct val="107000"/>
              </a:lnSpc>
              <a:spcAft>
                <a:spcPts val="800"/>
              </a:spcAft>
            </a:pPr>
            <a:endParaRPr lang="el-GR" sz="2800" b="1" i="1" dirty="0">
              <a:effectLst/>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xmlns="" id="{A2A93448-D37A-4D28-8849-33C3FE9F6A0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2141" y="1279701"/>
            <a:ext cx="5140503" cy="5305924"/>
          </a:xfrm>
          <a:prstGeom prst="rect">
            <a:avLst/>
          </a:prstGeom>
        </p:spPr>
      </p:pic>
      <p:pic>
        <p:nvPicPr>
          <p:cNvPr id="6" name="Εικόνα 5">
            <a:extLst>
              <a:ext uri="{FF2B5EF4-FFF2-40B4-BE49-F238E27FC236}">
                <a16:creationId xmlns:a16="http://schemas.microsoft.com/office/drawing/2014/main" xmlns="" id="{6BFE26EA-E3D5-42D4-9727-09DAE87620F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35042" y="1279701"/>
            <a:ext cx="5924145" cy="5305925"/>
          </a:xfrm>
          <a:prstGeom prst="rect">
            <a:avLst/>
          </a:prstGeom>
        </p:spPr>
      </p:pic>
    </p:spTree>
    <p:extLst>
      <p:ext uri="{BB962C8B-B14F-4D97-AF65-F5344CB8AC3E}">
        <p14:creationId xmlns:p14="http://schemas.microsoft.com/office/powerpoint/2010/main" xmlns="" val="2925365438"/>
      </p:ext>
    </p:extLst>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2FD04A2-0272-4062-B18B-319A77B59A60}"/>
              </a:ext>
            </a:extLst>
          </p:cNvPr>
          <p:cNvSpPr txBox="1"/>
          <p:nvPr/>
        </p:nvSpPr>
        <p:spPr>
          <a:xfrm>
            <a:off x="126461" y="311735"/>
            <a:ext cx="11789923" cy="2277547"/>
          </a:xfrm>
          <a:prstGeom prst="rect">
            <a:avLst/>
          </a:prstGeom>
          <a:noFill/>
        </p:spPr>
        <p:txBody>
          <a:bodyPr wrap="square">
            <a:spAutoFit/>
          </a:bodyPr>
          <a:lstStyle/>
          <a:p>
            <a:pPr marL="285750" indent="-285750">
              <a:buFont typeface="Wingdings" panose="05000000000000000000" pitchFamily="2" charset="2"/>
              <a:buChar char="Ø"/>
            </a:pPr>
            <a:r>
              <a:rPr lang="el-GR" sz="2800" b="1" i="1" dirty="0"/>
              <a:t>Οι μάντεις ήταν πιο πολλοί από τα μαντεία. Πολλές φορές ήταν περιπλανώμενοι, άλλες φορές καλούνταν να γίνουν οι προσωπικοί μάντεις κάποιων στρατηγών ή και βασιλιάδων</a:t>
            </a:r>
            <a:r>
              <a:rPr lang="el-GR" sz="2800" b="1" dirty="0"/>
              <a:t>.</a:t>
            </a:r>
          </a:p>
          <a:p>
            <a:r>
              <a:rPr lang="el-GR" dirty="0"/>
              <a:t> </a:t>
            </a:r>
          </a:p>
          <a:p>
            <a:pPr algn="ctr"/>
            <a:r>
              <a:rPr lang="el-GR" sz="3600" b="1" u="sng" dirty="0"/>
              <a:t>Οι σημαντικότεροι </a:t>
            </a:r>
            <a:r>
              <a:rPr lang="el-GR" sz="3600" b="1" u="sng" dirty="0" smtClean="0"/>
              <a:t>Μάντεις</a:t>
            </a:r>
            <a:r>
              <a:rPr lang="el-GR" sz="3600" b="1" u="sng" dirty="0"/>
              <a:t>:</a:t>
            </a:r>
          </a:p>
        </p:txBody>
      </p:sp>
      <p:pic>
        <p:nvPicPr>
          <p:cNvPr id="11" name="Εικόνα 10">
            <a:extLst>
              <a:ext uri="{FF2B5EF4-FFF2-40B4-BE49-F238E27FC236}">
                <a16:creationId xmlns:a16="http://schemas.microsoft.com/office/drawing/2014/main" xmlns="" id="{097FF1E6-2732-43B7-AD1B-BB5B25F43B1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203" y="2447877"/>
            <a:ext cx="3656536" cy="3723972"/>
          </a:xfrm>
          <a:prstGeom prst="rect">
            <a:avLst/>
          </a:prstGeom>
        </p:spPr>
      </p:pic>
      <p:sp>
        <p:nvSpPr>
          <p:cNvPr id="13" name="TextBox 12">
            <a:extLst>
              <a:ext uri="{FF2B5EF4-FFF2-40B4-BE49-F238E27FC236}">
                <a16:creationId xmlns:a16="http://schemas.microsoft.com/office/drawing/2014/main" xmlns="" id="{FDAAD9E7-6BFC-41B1-AB96-C8DB2DFA9850}"/>
              </a:ext>
            </a:extLst>
          </p:cNvPr>
          <p:cNvSpPr txBox="1"/>
          <p:nvPr/>
        </p:nvSpPr>
        <p:spPr>
          <a:xfrm>
            <a:off x="1029418" y="6212571"/>
            <a:ext cx="6094379" cy="461665"/>
          </a:xfrm>
          <a:prstGeom prst="rect">
            <a:avLst/>
          </a:prstGeom>
          <a:noFill/>
        </p:spPr>
        <p:txBody>
          <a:bodyPr wrap="square">
            <a:spAutoFit/>
          </a:bodyPr>
          <a:lstStyle/>
          <a:p>
            <a:r>
              <a:rPr lang="el-GR" sz="2400" b="1" i="1" dirty="0"/>
              <a:t>Ο μάντης Κάλχας</a:t>
            </a:r>
          </a:p>
        </p:txBody>
      </p:sp>
      <p:pic>
        <p:nvPicPr>
          <p:cNvPr id="15" name="Εικόνα 14">
            <a:extLst>
              <a:ext uri="{FF2B5EF4-FFF2-40B4-BE49-F238E27FC236}">
                <a16:creationId xmlns:a16="http://schemas.microsoft.com/office/drawing/2014/main" xmlns="" id="{D465880F-F5BF-4108-B5AA-28A42744590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73233" y="2452347"/>
            <a:ext cx="3656536" cy="3867762"/>
          </a:xfrm>
          <a:prstGeom prst="rect">
            <a:avLst/>
          </a:prstGeom>
        </p:spPr>
      </p:pic>
      <p:sp>
        <p:nvSpPr>
          <p:cNvPr id="17" name="TextBox 16">
            <a:extLst>
              <a:ext uri="{FF2B5EF4-FFF2-40B4-BE49-F238E27FC236}">
                <a16:creationId xmlns:a16="http://schemas.microsoft.com/office/drawing/2014/main" xmlns="" id="{8520801D-892D-4508-B18B-60B77C00B563}"/>
              </a:ext>
            </a:extLst>
          </p:cNvPr>
          <p:cNvSpPr txBox="1"/>
          <p:nvPr/>
        </p:nvSpPr>
        <p:spPr>
          <a:xfrm>
            <a:off x="7779424" y="6254933"/>
            <a:ext cx="3025303" cy="461665"/>
          </a:xfrm>
          <a:prstGeom prst="rect">
            <a:avLst/>
          </a:prstGeom>
          <a:noFill/>
        </p:spPr>
        <p:txBody>
          <a:bodyPr wrap="square">
            <a:spAutoFit/>
          </a:bodyPr>
          <a:lstStyle/>
          <a:p>
            <a:r>
              <a:rPr lang="el-GR" sz="2400" b="1" i="1" dirty="0"/>
              <a:t>Ο μάντης Τειρεσίας</a:t>
            </a:r>
          </a:p>
        </p:txBody>
      </p:sp>
    </p:spTree>
    <p:extLst>
      <p:ext uri="{BB962C8B-B14F-4D97-AF65-F5344CB8AC3E}">
        <p14:creationId xmlns:p14="http://schemas.microsoft.com/office/powerpoint/2010/main" xmlns="" val="3298900342"/>
      </p:ext>
    </p:extLst>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84B0E9C-25C8-4982-881F-529077E43D4D}"/>
              </a:ext>
            </a:extLst>
          </p:cNvPr>
          <p:cNvSpPr txBox="1"/>
          <p:nvPr/>
        </p:nvSpPr>
        <p:spPr>
          <a:xfrm>
            <a:off x="854233" y="1027521"/>
            <a:ext cx="10674433" cy="2523768"/>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l-GR" altLang="el-GR" sz="2800" b="1" i="1" u="none" strike="noStrike" cap="none" normalizeH="0" baseline="0" dirty="0">
                <a:ln>
                  <a:noFill/>
                </a:ln>
                <a:solidFill>
                  <a:srgbClr val="333333"/>
                </a:solidFill>
                <a:effectLst/>
                <a:ea typeface="Calibri" panose="020F0502020204030204" pitchFamily="34" charset="0"/>
              </a:rPr>
              <a:t> </a:t>
            </a:r>
            <a:r>
              <a:rPr lang="el-GR" sz="2600" i="1" dirty="0"/>
              <a:t>Ο Μάντης Τειρεσίας ήταν ο πιο φημισμένος μάντης της Ελλάδας και καταγόταν από τη Θήβα. Ήταν τυφλός. Η σημαντικότερη δράση του ήταν στα γεγονότα της θηβαϊκής ιστορίας. Συνέχισε να ασκεί τη μαντική τέχνη ακόμα και στον Κάτω Κόσμο, όπου πήγε να τον συμβουλευτεί ο Οδυσσέας, για να πληροφορηθεί για τις δυσκολίες που επρόκειτο να αντιμετωπίσει κατά την επιστροφή στην πατρίδα</a:t>
            </a:r>
            <a:r>
              <a:rPr lang="el-GR" sz="2600" dirty="0"/>
              <a:t>.</a:t>
            </a:r>
            <a:endParaRPr kumimoji="0" lang="el-GR" altLang="el-GR" sz="2600" b="1" i="1" u="none" strike="noStrike" cap="none" normalizeH="0" baseline="0" dirty="0">
              <a:ln>
                <a:noFill/>
              </a:ln>
              <a:solidFill>
                <a:schemeClr val="tx1"/>
              </a:solidFill>
              <a:effectLst/>
            </a:endParaRPr>
          </a:p>
        </p:txBody>
      </p:sp>
      <p:sp>
        <p:nvSpPr>
          <p:cNvPr id="6" name="TextBox 5">
            <a:extLst>
              <a:ext uri="{FF2B5EF4-FFF2-40B4-BE49-F238E27FC236}">
                <a16:creationId xmlns:a16="http://schemas.microsoft.com/office/drawing/2014/main" xmlns="" id="{D9DC0DF1-84F7-457A-836C-8E418650924C}"/>
              </a:ext>
            </a:extLst>
          </p:cNvPr>
          <p:cNvSpPr txBox="1"/>
          <p:nvPr/>
        </p:nvSpPr>
        <p:spPr>
          <a:xfrm>
            <a:off x="1518519" y="131979"/>
            <a:ext cx="9426103" cy="707886"/>
          </a:xfrm>
          <a:prstGeom prst="rect">
            <a:avLst/>
          </a:prstGeom>
          <a:noFill/>
        </p:spPr>
        <p:txBody>
          <a:bodyPr wrap="square">
            <a:spAutoFit/>
          </a:bodyPr>
          <a:lstStyle/>
          <a:p>
            <a:pPr algn="ctr"/>
            <a:r>
              <a:rPr lang="el-GR" sz="4000" b="1" i="1" dirty="0"/>
              <a:t>Οι πιο Γνωστοί Μάντεις: Ο Τειρεσίας </a:t>
            </a:r>
          </a:p>
        </p:txBody>
      </p:sp>
      <p:pic>
        <p:nvPicPr>
          <p:cNvPr id="8" name="Εικόνα 7">
            <a:extLst>
              <a:ext uri="{FF2B5EF4-FFF2-40B4-BE49-F238E27FC236}">
                <a16:creationId xmlns:a16="http://schemas.microsoft.com/office/drawing/2014/main" xmlns="" id="{3369337B-217B-4EBA-BB61-C48D729960B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4395" y="3784590"/>
            <a:ext cx="5145932" cy="2705765"/>
          </a:xfrm>
          <a:prstGeom prst="rect">
            <a:avLst/>
          </a:prstGeom>
        </p:spPr>
      </p:pic>
      <p:pic>
        <p:nvPicPr>
          <p:cNvPr id="10" name="Εικόνα 9">
            <a:extLst>
              <a:ext uri="{FF2B5EF4-FFF2-40B4-BE49-F238E27FC236}">
                <a16:creationId xmlns:a16="http://schemas.microsoft.com/office/drawing/2014/main" xmlns="" id="{9368A5B5-A4D3-4B3F-8593-772A000987D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47343" y="3684486"/>
            <a:ext cx="4205591" cy="2745302"/>
          </a:xfrm>
          <a:prstGeom prst="rect">
            <a:avLst/>
          </a:prstGeom>
        </p:spPr>
      </p:pic>
    </p:spTree>
    <p:extLst>
      <p:ext uri="{BB962C8B-B14F-4D97-AF65-F5344CB8AC3E}">
        <p14:creationId xmlns:p14="http://schemas.microsoft.com/office/powerpoint/2010/main" xmlns="" val="1114912631"/>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F39F3B6-B9B0-49AE-8FAB-C469CC79B178}"/>
              </a:ext>
            </a:extLst>
          </p:cNvPr>
          <p:cNvSpPr txBox="1"/>
          <p:nvPr/>
        </p:nvSpPr>
        <p:spPr>
          <a:xfrm>
            <a:off x="884883" y="1095733"/>
            <a:ext cx="10720552" cy="3539430"/>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lang="el-GR" sz="2800" dirty="0"/>
              <a:t> </a:t>
            </a:r>
            <a:r>
              <a:rPr lang="el-GR" sz="2800" b="1" i="1" dirty="0"/>
              <a:t>Η προφητική του ικανότητα ήταν δώρο από τον θεό Απόλλωνα, του οποίου ήταν απόγονος. Η προφητεία του στηριζόταν στην οιωνοσκοπία, δηλαδή παρατηρούσε το πέταγμα των πουλιών</a:t>
            </a:r>
            <a:r>
              <a:rPr lang="el-GR" sz="2800" b="1" i="1" dirty="0">
                <a:solidFill>
                  <a:schemeClr val="bg1"/>
                </a:solidFill>
              </a:rPr>
              <a:t>. Οι προβλέψεις του ήταν από όλους πιστευτές, παρόλο που αναστάτωναν την κοινωνία. Το όνομά του έχει συνδεθεί άμεσα με τον Τρωικό πόλεμο. Μάλιστα, προέβλεψε διάφορα σημαντικά στοιχεία προς όφελος των Αχαιών.</a:t>
            </a:r>
            <a:endParaRPr lang="el-GR" altLang="el-GR" sz="2800" b="1" i="1" dirty="0">
              <a:solidFill>
                <a:schemeClr val="bg1"/>
              </a:solidFill>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800" b="1" i="1" u="none" strike="noStrike" cap="none" normalizeH="0" baseline="0" dirty="0">
              <a:ln>
                <a:noFill/>
              </a:ln>
              <a:effectLst/>
              <a:ea typeface="Calibri" panose="020F0502020204030204" pitchFamily="34" charset="0"/>
            </a:endParaRPr>
          </a:p>
        </p:txBody>
      </p:sp>
      <p:sp>
        <p:nvSpPr>
          <p:cNvPr id="7" name="TextBox 6">
            <a:extLst>
              <a:ext uri="{FF2B5EF4-FFF2-40B4-BE49-F238E27FC236}">
                <a16:creationId xmlns:a16="http://schemas.microsoft.com/office/drawing/2014/main" xmlns="" id="{A24E1869-D2A9-4A34-9334-86238E25C4F0}"/>
              </a:ext>
            </a:extLst>
          </p:cNvPr>
          <p:cNvSpPr txBox="1"/>
          <p:nvPr/>
        </p:nvSpPr>
        <p:spPr>
          <a:xfrm>
            <a:off x="1527245" y="422918"/>
            <a:ext cx="9051587"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el-GR" sz="4000" b="1" i="1" dirty="0"/>
              <a:t>Οι πιο Γνωστοί Μάντεις: Ο Κάλχας</a:t>
            </a:r>
            <a:endParaRPr lang="el-GR" altLang="el-GR" sz="4000" b="1" i="1" u="sng" dirty="0">
              <a:latin typeface="Calibri" panose="020F0502020204030204" pitchFamily="34" charset="0"/>
              <a:ea typeface="Calibri" panose="020F0502020204030204" pitchFamily="34" charset="0"/>
              <a:cs typeface="Calibri" panose="020F0502020204030204" pitchFamily="34" charset="0"/>
            </a:endParaRPr>
          </a:p>
        </p:txBody>
      </p:sp>
      <p:pic>
        <p:nvPicPr>
          <p:cNvPr id="3" name="Εικόνα 2">
            <a:extLst>
              <a:ext uri="{FF2B5EF4-FFF2-40B4-BE49-F238E27FC236}">
                <a16:creationId xmlns:a16="http://schemas.microsoft.com/office/drawing/2014/main" xmlns="" id="{CA6B638A-D918-49E2-983C-88501709481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58634" y="4174996"/>
            <a:ext cx="2925728" cy="2419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a:extLst>
              <a:ext uri="{FF2B5EF4-FFF2-40B4-BE49-F238E27FC236}">
                <a16:creationId xmlns:a16="http://schemas.microsoft.com/office/drawing/2014/main" xmlns="" id="{5ECA32A3-8222-4B20-B0C6-0057F242E66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23654" y="3810922"/>
            <a:ext cx="3716552" cy="2849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595515520"/>
      </p:ext>
    </p:extLst>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6000">
              <a:schemeClr val="accent4">
                <a:lumMod val="76000"/>
                <a:lumOff val="24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85BB83E-6788-4075-9A20-DA09E1782669}"/>
              </a:ext>
            </a:extLst>
          </p:cNvPr>
          <p:cNvSpPr txBox="1"/>
          <p:nvPr/>
        </p:nvSpPr>
        <p:spPr>
          <a:xfrm>
            <a:off x="3663037" y="6258769"/>
            <a:ext cx="6094379" cy="523220"/>
          </a:xfrm>
          <a:prstGeom prst="rect">
            <a:avLst/>
          </a:prstGeom>
          <a:noFill/>
        </p:spPr>
        <p:txBody>
          <a:bodyPr wrap="square">
            <a:spAutoFit/>
          </a:bodyPr>
          <a:lstStyle/>
          <a:p>
            <a:r>
              <a:rPr lang="el-GR" sz="2800" b="1" i="1" dirty="0">
                <a:solidFill>
                  <a:srgbClr val="FF0000"/>
                </a:solidFill>
                <a:effectLst/>
                <a:ea typeface="Times New Roman" panose="02020603050405020304" pitchFamily="18" charset="0"/>
                <a:cs typeface="Times New Roman" panose="02020603050405020304" pitchFamily="18" charset="0"/>
              </a:rPr>
              <a:t>   </a:t>
            </a:r>
            <a:endParaRPr lang="el-GR" sz="2800" dirty="0">
              <a:solidFill>
                <a:srgbClr val="FF0000"/>
              </a:solidFill>
            </a:endParaRPr>
          </a:p>
        </p:txBody>
      </p:sp>
      <p:sp>
        <p:nvSpPr>
          <p:cNvPr id="7" name="TextBox 6">
            <a:extLst>
              <a:ext uri="{FF2B5EF4-FFF2-40B4-BE49-F238E27FC236}">
                <a16:creationId xmlns:a16="http://schemas.microsoft.com/office/drawing/2014/main" xmlns="" id="{9CDF77D8-A5D2-48AC-B870-5D49720C5527}"/>
              </a:ext>
            </a:extLst>
          </p:cNvPr>
          <p:cNvSpPr txBox="1"/>
          <p:nvPr/>
        </p:nvSpPr>
        <p:spPr>
          <a:xfrm>
            <a:off x="1295283" y="302259"/>
            <a:ext cx="9800065" cy="646331"/>
          </a:xfrm>
          <a:prstGeom prst="rect">
            <a:avLst/>
          </a:prstGeom>
          <a:noFill/>
        </p:spPr>
        <p:txBody>
          <a:bodyPr wrap="square">
            <a:spAutoFit/>
          </a:bodyPr>
          <a:lstStyle/>
          <a:p>
            <a:r>
              <a:rPr lang="el-GR" sz="3600" b="1" i="1" dirty="0"/>
              <a:t>Οι πιο Γνωστοί Μάντεις: Οι </a:t>
            </a:r>
            <a:r>
              <a:rPr lang="el-GR" sz="3600" b="1" i="1" dirty="0" err="1"/>
              <a:t>Σίβυλλες</a:t>
            </a:r>
            <a:endParaRPr lang="el-GR" sz="3600" b="1" i="1" dirty="0"/>
          </a:p>
        </p:txBody>
      </p:sp>
      <p:sp>
        <p:nvSpPr>
          <p:cNvPr id="9" name="TextBox 8">
            <a:extLst>
              <a:ext uri="{FF2B5EF4-FFF2-40B4-BE49-F238E27FC236}">
                <a16:creationId xmlns:a16="http://schemas.microsoft.com/office/drawing/2014/main" xmlns="" id="{1D1B183B-5821-4794-BC39-160EB1A494BE}"/>
              </a:ext>
            </a:extLst>
          </p:cNvPr>
          <p:cNvSpPr txBox="1"/>
          <p:nvPr/>
        </p:nvSpPr>
        <p:spPr>
          <a:xfrm>
            <a:off x="875488" y="1153719"/>
            <a:ext cx="10836613" cy="2677656"/>
          </a:xfrm>
          <a:prstGeom prst="rect">
            <a:avLst/>
          </a:prstGeom>
          <a:noFill/>
        </p:spPr>
        <p:txBody>
          <a:bodyPr wrap="square">
            <a:spAutoFit/>
          </a:bodyPr>
          <a:lstStyle/>
          <a:p>
            <a:r>
              <a:rPr lang="el-GR" sz="2800" i="1" dirty="0"/>
              <a:t>Οι </a:t>
            </a:r>
            <a:r>
              <a:rPr lang="el-GR" sz="2800" i="1" dirty="0" err="1"/>
              <a:t>Σίβυλλες</a:t>
            </a:r>
            <a:r>
              <a:rPr lang="el-GR" sz="2800" i="1" dirty="0"/>
              <a:t> ήταν γυναίκες που είχαν τη δυνατότητα να προφητεύουν, χωρίς να τους τεθεί ερώτηση, συνήθως δυσάρεστα ή φοβερά μελλοντικά συμβάντα. Η προφητική τους ικανότητα οφειλόταν στην επαφή τους με ένα θεϊκό πνεύμα. Το χάρισμά τους πιστεύεται πως το αποκτούσαν από τη γέννησή τους. Δεν ανήκαν σε κανένα μαντείο και ήταν </a:t>
            </a:r>
            <a:r>
              <a:rPr lang="el-GR" sz="2800" i="1" dirty="0" smtClean="0"/>
              <a:t>ανεξάρτητες.</a:t>
            </a:r>
            <a:endParaRPr lang="el-GR" sz="2800" i="1" dirty="0"/>
          </a:p>
        </p:txBody>
      </p:sp>
      <p:pic>
        <p:nvPicPr>
          <p:cNvPr id="10" name="Εικόνα 9">
            <a:extLst>
              <a:ext uri="{FF2B5EF4-FFF2-40B4-BE49-F238E27FC236}">
                <a16:creationId xmlns:a16="http://schemas.microsoft.com/office/drawing/2014/main" xmlns="" id="{3DDC77DC-0FB1-4F13-A44D-4A17098E3F6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8235" y="3783353"/>
            <a:ext cx="6759623" cy="28644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942387963"/>
      </p:ext>
    </p:extLst>
  </p:cSld>
  <p:clrMapOvr>
    <a:masterClrMapping/>
  </p:clrMapOvr>
  <p:transition spd="slow">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7CB5AC-65EE-4EF4-8364-5DDDDF917717}"/>
              </a:ext>
            </a:extLst>
          </p:cNvPr>
          <p:cNvSpPr txBox="1"/>
          <p:nvPr/>
        </p:nvSpPr>
        <p:spPr>
          <a:xfrm>
            <a:off x="464696" y="252252"/>
            <a:ext cx="11427893" cy="710963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l-GR" altLang="el-GR" sz="4000" b="1" i="1" u="sng"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Χρησμοί</a:t>
            </a:r>
          </a:p>
          <a:p>
            <a:pPr marL="571500" marR="0" lvl="0" indent="-5715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el-GR" sz="2800" b="1" i="1" dirty="0">
                <a:solidFill>
                  <a:schemeClr val="bg1"/>
                </a:solidFill>
              </a:rPr>
              <a:t>Οι χρησμοί αποτελούσαν τη θέληση των θεών και διαμόρφωναν τη συμπεριφορά των ανθρώπων. Ήταν διφορούμενες προβλέψεις, σε μορφή αινιγμάτων, που ερμηνεύονταν με πολλή δυσκολία. </a:t>
            </a:r>
          </a:p>
          <a:p>
            <a:pPr marL="571500" marR="0" lvl="0" indent="-5715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el-GR" sz="2800" b="1" i="1" dirty="0">
                <a:solidFill>
                  <a:schemeClr val="bg1"/>
                </a:solidFill>
              </a:rPr>
              <a:t>Προστάτευαν τους ιερείς από τις ανακρίβειες ή τις λανθασμένες απαντήσεις τους. </a:t>
            </a:r>
          </a:p>
          <a:p>
            <a:pPr marL="571500" marR="0" lvl="0" indent="-5715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el-GR" sz="2800" b="1" i="1" dirty="0">
                <a:solidFill>
                  <a:schemeClr val="bg1"/>
                </a:solidFill>
              </a:rPr>
              <a:t> Οι χρησμοί χωρίζονταν σε διάφορες κατηγορίες: </a:t>
            </a:r>
          </a:p>
          <a:p>
            <a:pPr marR="0" lvl="0" defTabSz="914400" rtl="0" eaLnBrk="0" fontAlgn="base" latinLnBrk="0" hangingPunct="0">
              <a:lnSpc>
                <a:spcPct val="100000"/>
              </a:lnSpc>
              <a:spcBef>
                <a:spcPct val="0"/>
              </a:spcBef>
              <a:spcAft>
                <a:spcPct val="0"/>
              </a:spcAft>
              <a:buClrTx/>
              <a:buSzTx/>
              <a:tabLst/>
            </a:pPr>
            <a:r>
              <a:rPr lang="el-GR" sz="2800" b="1" i="1" dirty="0">
                <a:solidFill>
                  <a:schemeClr val="bg1"/>
                </a:solidFill>
              </a:rPr>
              <a:t>α) οι ιστορικοί χρησμοί, οι οποίοι εκδόθηκαν από ένα μαντείο και επιβεβαιώθηκαν από διαφορετικές πηγές,</a:t>
            </a:r>
          </a:p>
          <a:p>
            <a:pPr marR="0" lvl="0" defTabSz="914400" rtl="0" eaLnBrk="0" fontAlgn="base" latinLnBrk="0" hangingPunct="0">
              <a:lnSpc>
                <a:spcPct val="100000"/>
              </a:lnSpc>
              <a:spcBef>
                <a:spcPct val="0"/>
              </a:spcBef>
              <a:spcAft>
                <a:spcPct val="0"/>
              </a:spcAft>
              <a:buClrTx/>
              <a:buSzTx/>
              <a:tabLst/>
            </a:pPr>
            <a:r>
              <a:rPr lang="el-GR" sz="2800" b="1" i="1" dirty="0">
                <a:solidFill>
                  <a:schemeClr val="bg1"/>
                </a:solidFill>
              </a:rPr>
              <a:t> β) οι </a:t>
            </a:r>
            <a:r>
              <a:rPr lang="el-GR" sz="2800" b="1" i="1" dirty="0" err="1">
                <a:solidFill>
                  <a:schemeClr val="bg1"/>
                </a:solidFill>
              </a:rPr>
              <a:t>ημι</a:t>
            </a:r>
            <a:r>
              <a:rPr lang="el-GR" sz="2800" b="1" i="1" dirty="0">
                <a:solidFill>
                  <a:schemeClr val="bg1"/>
                </a:solidFill>
              </a:rPr>
              <a:t>-ιστορικοί, οι οποίοι δεν επιβεβαιώθηκαν από άλλες πηγές, </a:t>
            </a:r>
          </a:p>
          <a:p>
            <a:pPr marR="0" lvl="0" defTabSz="914400" rtl="0" eaLnBrk="0" fontAlgn="base" latinLnBrk="0" hangingPunct="0">
              <a:lnSpc>
                <a:spcPct val="100000"/>
              </a:lnSpc>
              <a:spcBef>
                <a:spcPct val="0"/>
              </a:spcBef>
              <a:spcAft>
                <a:spcPct val="0"/>
              </a:spcAft>
              <a:buClrTx/>
              <a:buSzTx/>
              <a:tabLst/>
            </a:pPr>
            <a:r>
              <a:rPr lang="el-GR" sz="2800" b="1" i="1" dirty="0">
                <a:solidFill>
                  <a:schemeClr val="bg1"/>
                </a:solidFill>
              </a:rPr>
              <a:t>γ) οι μυθικοί χρησμοί, οι οποίοι περιλήφθηκαν σε μύθους και </a:t>
            </a:r>
          </a:p>
          <a:p>
            <a:pPr marR="0" lvl="0" defTabSz="914400" rtl="0" eaLnBrk="0" fontAlgn="base" latinLnBrk="0" hangingPunct="0">
              <a:lnSpc>
                <a:spcPct val="100000"/>
              </a:lnSpc>
              <a:spcBef>
                <a:spcPct val="0"/>
              </a:spcBef>
              <a:spcAft>
                <a:spcPct val="0"/>
              </a:spcAft>
              <a:buClrTx/>
              <a:buSzTx/>
              <a:tabLst/>
            </a:pPr>
            <a:r>
              <a:rPr lang="el-GR" sz="2800" b="1" i="1" dirty="0">
                <a:solidFill>
                  <a:schemeClr val="bg1"/>
                </a:solidFill>
              </a:rPr>
              <a:t>δ) οι πλαστοί χρησμοί, οι οποίοι αποτελούσαν λογοτεχνική</a:t>
            </a:r>
          </a:p>
          <a:p>
            <a:pPr marR="0" lvl="0" defTabSz="914400" rtl="0" eaLnBrk="0" fontAlgn="base" latinLnBrk="0" hangingPunct="0">
              <a:lnSpc>
                <a:spcPct val="100000"/>
              </a:lnSpc>
              <a:spcBef>
                <a:spcPct val="0"/>
              </a:spcBef>
              <a:spcAft>
                <a:spcPct val="0"/>
              </a:spcAft>
              <a:buClrTx/>
              <a:buSzTx/>
              <a:tabLst/>
            </a:pPr>
            <a:r>
              <a:rPr lang="el-GR" sz="2800" b="1" i="1" dirty="0">
                <a:solidFill>
                  <a:schemeClr val="bg1"/>
                </a:solidFill>
              </a:rPr>
              <a:t>έμπνευση κάποιου αρχαίου συγγραφέα. </a:t>
            </a:r>
            <a:endParaRPr kumimoji="0" lang="el-GR" altLang="el-GR" sz="2800" b="1" i="1" u="none" strike="noStrike" cap="none" normalizeH="0" baseline="0" dirty="0">
              <a:ln>
                <a:noFill/>
              </a:ln>
              <a:solidFill>
                <a:schemeClr val="bg1"/>
              </a:solidFill>
              <a:effectLs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400" b="0" i="0" u="none" strike="noStrike" cap="none" normalizeH="0" baseline="0" dirty="0">
              <a:ln>
                <a:noFill/>
              </a:ln>
              <a:solidFill>
                <a:schemeClr val="tx1"/>
              </a:solidFill>
              <a:effectLst/>
            </a:endParaRPr>
          </a:p>
        </p:txBody>
      </p:sp>
      <p:sp>
        <p:nvSpPr>
          <p:cNvPr id="5" name="Rectangle 2">
            <a:extLst>
              <a:ext uri="{FF2B5EF4-FFF2-40B4-BE49-F238E27FC236}">
                <a16:creationId xmlns:a16="http://schemas.microsoft.com/office/drawing/2014/main" xmlns="" id="{2ED1A3D2-EAE4-47E1-808E-F69A885A9511}"/>
              </a:ext>
            </a:extLst>
          </p:cNvPr>
          <p:cNvSpPr>
            <a:spLocks noChangeArrowheads="1"/>
          </p:cNvSpPr>
          <p:nvPr/>
        </p:nvSpPr>
        <p:spPr bwMode="auto">
          <a:xfrm>
            <a:off x="1616078" y="-1633928"/>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3">
            <a:extLst>
              <a:ext uri="{FF2B5EF4-FFF2-40B4-BE49-F238E27FC236}">
                <a16:creationId xmlns:a16="http://schemas.microsoft.com/office/drawing/2014/main" xmlns="" id="{7E54B814-421C-4219-AACB-F734A2B3EFD4}"/>
              </a:ext>
            </a:extLst>
          </p:cNvPr>
          <p:cNvSpPr>
            <a:spLocks noChangeArrowheads="1"/>
          </p:cNvSpPr>
          <p:nvPr/>
        </p:nvSpPr>
        <p:spPr bwMode="auto">
          <a:xfrm>
            <a:off x="1616075" y="-1176728"/>
            <a:ext cx="545348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 δίσκος της Φαιστού είναι φτιαγμένος από πηλό.</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79774070"/>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B6D6B8-B04C-450C-8DC9-DA0741C205FE}"/>
              </a:ext>
            </a:extLst>
          </p:cNvPr>
          <p:cNvSpPr txBox="1"/>
          <p:nvPr/>
        </p:nvSpPr>
        <p:spPr>
          <a:xfrm>
            <a:off x="523791" y="516570"/>
            <a:ext cx="11449456" cy="6172139"/>
          </a:xfrm>
          <a:prstGeom prst="rect">
            <a:avLst/>
          </a:prstGeom>
          <a:noFill/>
        </p:spPr>
        <p:txBody>
          <a:bodyPr wrap="square">
            <a:spAutoFit/>
          </a:bodyPr>
          <a:lstStyle/>
          <a:p>
            <a:pPr algn="ctr"/>
            <a:r>
              <a:rPr lang="el-GR" sz="4000" b="1" i="1" dirty="0">
                <a:effectLst/>
                <a:latin typeface="Calibri" panose="020F0502020204030204" pitchFamily="34" charset="0"/>
                <a:ea typeface="Times New Roman" panose="02020603050405020304" pitchFamily="18" charset="0"/>
              </a:rPr>
              <a:t>Μαντεία</a:t>
            </a:r>
            <a:r>
              <a:rPr lang="el-GR" sz="4000" b="1" dirty="0">
                <a:solidFill>
                  <a:srgbClr val="FF0000"/>
                </a:solidFill>
                <a:effectLst/>
                <a:latin typeface="Calibri" panose="020F0502020204030204" pitchFamily="34" charset="0"/>
                <a:ea typeface="Times New Roman" panose="02020603050405020304" pitchFamily="18" charset="0"/>
              </a:rPr>
              <a:t> </a:t>
            </a:r>
            <a:r>
              <a:rPr lang="el-GR" sz="4000" dirty="0">
                <a:solidFill>
                  <a:srgbClr val="111111"/>
                </a:solidFill>
                <a:effectLst/>
                <a:latin typeface="Calibri" panose="020F0502020204030204" pitchFamily="34" charset="0"/>
                <a:ea typeface="Times New Roman" panose="02020603050405020304" pitchFamily="18" charset="0"/>
              </a:rPr>
              <a:t> </a:t>
            </a:r>
            <a:endParaRPr lang="el-GR" sz="4000" dirty="0"/>
          </a:p>
          <a:p>
            <a:pPr marL="342900" lvl="0" indent="-342900">
              <a:buFont typeface="Symbol" panose="05050102010706020507" pitchFamily="18" charset="2"/>
              <a:buBlip>
                <a:blip r:embed="rId2"/>
              </a:buBlip>
            </a:pPr>
            <a:r>
              <a:rPr lang="el-GR" sz="2800" i="1" dirty="0" smtClean="0"/>
              <a:t>Η αγωνία και ο φόβος του ανθρώπου μπροστά στο άγνωστο και η επιθυμία του να προσεγγίσει την αιωνιότητα, αποτελούν βασικό έναυσμα της προσπάθειάς του να εξηγήσει και να αναλύσει τα συμβάντα του παρελθόντος αλλά και να έχει επίγνωση των συμβάντων του μέλλοντος με κάθε μέσο. Ένα απ’ αυτά τα μέσα αποτελεί η μαντεία. </a:t>
            </a:r>
          </a:p>
          <a:p>
            <a:pPr marL="342900" lvl="0" indent="-342900">
              <a:buFont typeface="Symbol" panose="05050102010706020507" pitchFamily="18" charset="2"/>
              <a:buBlip>
                <a:blip r:embed="rId2"/>
              </a:buBlip>
            </a:pPr>
            <a:r>
              <a:rPr lang="el-GR" sz="2800" i="1" dirty="0" smtClean="0"/>
              <a:t>Μαντεία λοιπόν είναι η τέχνη πρόβλεψης του μέλλοντος και ερμηνείας του παρόντος και του παρελθόντος με μέσα που δεν βασίζονται στη λογική και στην επιστήμη. </a:t>
            </a:r>
          </a:p>
          <a:p>
            <a:pPr marL="342900" lvl="0" indent="-342900">
              <a:buFont typeface="Symbol" panose="05050102010706020507" pitchFamily="18" charset="2"/>
              <a:buBlip>
                <a:blip r:embed="rId2"/>
              </a:buBlip>
            </a:pPr>
            <a:r>
              <a:rPr lang="el-GR" sz="2800" i="1" dirty="0" smtClean="0"/>
              <a:t>Βασικό της στοιχείο είναι αναμφισβήτητα ο νόμος της αιτιότητας, δηλαδή η αναζήτηση των αιτιών μιας ενέργειας για να είναι εφικτή η πρόγνωση του.</a:t>
            </a:r>
            <a:endParaRPr lang="el-GR" sz="2800" i="1" dirty="0"/>
          </a:p>
          <a:p>
            <a:pPr>
              <a:lnSpc>
                <a:spcPct val="107000"/>
              </a:lnSpc>
              <a:spcAft>
                <a:spcPts val="800"/>
              </a:spcAft>
            </a:pPr>
            <a:r>
              <a:rPr lang="el-GR" sz="4400" b="1" i="1" dirty="0">
                <a:solidFill>
                  <a:srgbClr val="333333"/>
                </a:solidFill>
                <a:effectLst/>
                <a:ea typeface="Calibri" panose="020F0502020204030204" pitchFamily="34" charset="0"/>
                <a:cs typeface="Times New Roman" panose="02020603050405020304" pitchFamily="18" charset="0"/>
              </a:rPr>
              <a:t> </a:t>
            </a:r>
            <a:r>
              <a:rPr lang="el-GR" sz="4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63171044"/>
      </p:ext>
    </p:extLst>
  </p:cSld>
  <p:clrMapOvr>
    <a:masterClrMapping/>
  </p:clrMapOvr>
  <p:transition spd="slow">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504735F-67D5-499A-B284-97125590C4B9}"/>
              </a:ext>
            </a:extLst>
          </p:cNvPr>
          <p:cNvSpPr>
            <a:spLocks noGrp="1"/>
          </p:cNvSpPr>
          <p:nvPr>
            <p:ph type="title"/>
          </p:nvPr>
        </p:nvSpPr>
        <p:spPr>
          <a:xfrm>
            <a:off x="838200" y="107011"/>
            <a:ext cx="10515600" cy="1488331"/>
          </a:xfrm>
        </p:spPr>
        <p:txBody>
          <a:bodyPr>
            <a:normAutofit fontScale="90000"/>
          </a:bodyPr>
          <a:lstStyle/>
          <a:p>
            <a:pPr algn="ctr"/>
            <a:r>
              <a:rPr lang="el-GR" sz="4000" b="1" i="1" dirty="0">
                <a:solidFill>
                  <a:schemeClr val="bg1"/>
                </a:solidFill>
              </a:rPr>
              <a:t>Τρόποι με τους οποίους σήμερα οι άνθρωποι προσπαθούν να μαντεύουν το μέλλον </a:t>
            </a:r>
          </a:p>
        </p:txBody>
      </p:sp>
      <p:sp>
        <p:nvSpPr>
          <p:cNvPr id="4" name="Θέση περιεχομένου 3">
            <a:extLst>
              <a:ext uri="{FF2B5EF4-FFF2-40B4-BE49-F238E27FC236}">
                <a16:creationId xmlns:a16="http://schemas.microsoft.com/office/drawing/2014/main" xmlns="" id="{7DC98A72-6C21-4194-AFFE-618B818A2C38}"/>
              </a:ext>
            </a:extLst>
          </p:cNvPr>
          <p:cNvSpPr>
            <a:spLocks noGrp="1"/>
          </p:cNvSpPr>
          <p:nvPr>
            <p:ph idx="1"/>
          </p:nvPr>
        </p:nvSpPr>
        <p:spPr>
          <a:xfrm>
            <a:off x="641023" y="1564850"/>
            <a:ext cx="10712777" cy="5293156"/>
          </a:xfrm>
        </p:spPr>
        <p:txBody>
          <a:bodyPr>
            <a:noAutofit/>
          </a:bodyPr>
          <a:lstStyle/>
          <a:p>
            <a:pPr>
              <a:buFont typeface="Wingdings" panose="05000000000000000000" pitchFamily="2" charset="2"/>
              <a:buChar char="Ø"/>
            </a:pPr>
            <a:r>
              <a:rPr lang="el-GR" sz="2000" b="1" i="1" u="sng" dirty="0" smtClean="0">
                <a:solidFill>
                  <a:schemeClr val="bg1"/>
                </a:solidFill>
              </a:rPr>
              <a:t>Αστρολογία </a:t>
            </a:r>
            <a:r>
              <a:rPr lang="el-GR" sz="2000" b="1" dirty="0" smtClean="0"/>
              <a:t>: </a:t>
            </a:r>
            <a:r>
              <a:rPr lang="el-GR" sz="2000" b="1" dirty="0"/>
              <a:t>Η αστρολογία ισχυρίζεται πως η τύχη του κάθε ανθρώπου είναι γραμμένη στα άστρα και με τη μελέτη των άστρων, σε σχέση με τον χρόνο της γεννήσεως του, μπορεί να προσδιοριστεί το «πεπρωμένο» του με λεπτομέρειες. </a:t>
            </a:r>
          </a:p>
          <a:p>
            <a:pPr>
              <a:buFont typeface="Wingdings" panose="05000000000000000000" pitchFamily="2" charset="2"/>
              <a:buChar char="Ø"/>
            </a:pPr>
            <a:r>
              <a:rPr lang="el-GR" sz="2000" b="1" i="1" u="sng" dirty="0" smtClean="0">
                <a:solidFill>
                  <a:schemeClr val="bg1"/>
                </a:solidFill>
              </a:rPr>
              <a:t>Χαρτομαντεία </a:t>
            </a:r>
            <a:r>
              <a:rPr lang="el-GR" sz="2000" b="1" dirty="0" smtClean="0"/>
              <a:t>: </a:t>
            </a:r>
            <a:r>
              <a:rPr lang="el-GR" sz="2000" b="1" dirty="0"/>
              <a:t>Στο παιχνίδι με την τράπουλα </a:t>
            </a:r>
            <a:r>
              <a:rPr lang="el-GR" sz="2000" b="1" dirty="0" err="1"/>
              <a:t>Ταρώ</a:t>
            </a:r>
            <a:r>
              <a:rPr lang="el-GR" sz="2000" b="1" dirty="0"/>
              <a:t> ο άνθρωπος λαμβάνει απάντηση μέσω των χαρτιών που ξεσκεπάζει. </a:t>
            </a:r>
          </a:p>
          <a:p>
            <a:pPr>
              <a:buFont typeface="Wingdings" panose="05000000000000000000" pitchFamily="2" charset="2"/>
              <a:buChar char="Ø"/>
            </a:pPr>
            <a:r>
              <a:rPr lang="el-GR" sz="2000" b="1" dirty="0">
                <a:solidFill>
                  <a:srgbClr val="FF0000"/>
                </a:solidFill>
              </a:rPr>
              <a:t> </a:t>
            </a:r>
            <a:r>
              <a:rPr lang="el-GR" sz="2000" b="1" i="1" u="sng" dirty="0" smtClean="0">
                <a:solidFill>
                  <a:schemeClr val="bg1"/>
                </a:solidFill>
              </a:rPr>
              <a:t>Καφεμαντεία </a:t>
            </a:r>
            <a:r>
              <a:rPr lang="el-GR" sz="2000" b="1" dirty="0" smtClean="0"/>
              <a:t>: </a:t>
            </a:r>
            <a:r>
              <a:rPr lang="el-GR" sz="2000" b="1" dirty="0"/>
              <a:t>Στηρίζεται στην πίστη πως το είδος των γραμμών, οι διάφοροι σχηματισμοί και οι χρωματισμοί στο φλυτζάνι του καφέ, που έχει κάποιος πιει, αποκαλύπτουν το μέλλον. </a:t>
            </a:r>
          </a:p>
          <a:p>
            <a:pPr>
              <a:buFont typeface="Wingdings" panose="05000000000000000000" pitchFamily="2" charset="2"/>
              <a:buChar char="Ø"/>
            </a:pPr>
            <a:r>
              <a:rPr lang="el-GR" sz="2000" b="1" dirty="0">
                <a:solidFill>
                  <a:srgbClr val="FF0000"/>
                </a:solidFill>
              </a:rPr>
              <a:t> </a:t>
            </a:r>
            <a:r>
              <a:rPr lang="el-GR" sz="2000" b="1" i="1" u="sng" dirty="0" smtClean="0">
                <a:solidFill>
                  <a:schemeClr val="bg1"/>
                </a:solidFill>
              </a:rPr>
              <a:t>Χειρομαντεία</a:t>
            </a:r>
            <a:r>
              <a:rPr lang="el-GR" sz="2000" b="1" i="1" u="sng" dirty="0" smtClean="0">
                <a:solidFill>
                  <a:srgbClr val="FF0000"/>
                </a:solidFill>
              </a:rPr>
              <a:t> </a:t>
            </a:r>
            <a:r>
              <a:rPr lang="el-GR" sz="2000" b="1" dirty="0" smtClean="0"/>
              <a:t>: </a:t>
            </a:r>
            <a:r>
              <a:rPr lang="el-GR" sz="2000" b="1" dirty="0"/>
              <a:t>Η ανάγνωση των γραμμών της παλάμης. </a:t>
            </a:r>
          </a:p>
          <a:p>
            <a:pPr>
              <a:buFont typeface="Wingdings" panose="05000000000000000000" pitchFamily="2" charset="2"/>
              <a:buChar char="Ø"/>
            </a:pPr>
            <a:r>
              <a:rPr lang="el-GR" sz="2000" b="1" i="1" u="sng" dirty="0" smtClean="0">
                <a:solidFill>
                  <a:schemeClr val="bg1"/>
                </a:solidFill>
              </a:rPr>
              <a:t>Μέντιουμ </a:t>
            </a:r>
            <a:r>
              <a:rPr lang="el-GR" sz="2000" b="1" dirty="0" smtClean="0"/>
              <a:t>: </a:t>
            </a:r>
            <a:r>
              <a:rPr lang="el-GR" sz="2000" b="1" dirty="0"/>
              <a:t>Ισχυρίζονται ότι μπορούν να επικοινωνούν με πνεύματα, τα οποία τους αποκαλύπτουν το μέλλον.</a:t>
            </a:r>
          </a:p>
          <a:p>
            <a:pPr>
              <a:buFont typeface="Wingdings" panose="05000000000000000000" pitchFamily="2" charset="2"/>
              <a:buChar char="Ø"/>
            </a:pPr>
            <a:r>
              <a:rPr lang="el-GR" sz="2000" b="1" i="1" u="sng" dirty="0" smtClean="0">
                <a:solidFill>
                  <a:schemeClr val="bg1"/>
                </a:solidFill>
              </a:rPr>
              <a:t>Ονειρομαντεία </a:t>
            </a:r>
            <a:r>
              <a:rPr lang="el-GR" sz="2000" b="1" dirty="0" smtClean="0"/>
              <a:t>: </a:t>
            </a:r>
            <a:r>
              <a:rPr lang="el-GR" sz="2000" b="1" dirty="0"/>
              <a:t>Τα όνειρα λέγεται ότι απεικονίζουν μηνύματα τα οποία διαφεύγουν από τον έλεγχο του συνειδητού. Το υποσυνείδητο, όμως, τα αντιλαμβάνεται και μας προειδοποιεί με ονειρικά σύμβολα. Ο ονειροκρίτης είναι το «γλωσσάρι» που τα αποκρυπτογραφεί. </a:t>
            </a:r>
          </a:p>
          <a:p>
            <a:endParaRPr lang="el-GR" sz="2000" dirty="0"/>
          </a:p>
          <a:p>
            <a:endParaRPr lang="el-GR" sz="2000" dirty="0"/>
          </a:p>
          <a:p>
            <a:pPr marL="0" indent="0">
              <a:buNone/>
            </a:pPr>
            <a:r>
              <a:rPr lang="el-GR" sz="2000" dirty="0"/>
              <a:t> </a:t>
            </a:r>
          </a:p>
        </p:txBody>
      </p:sp>
    </p:spTree>
    <p:extLst>
      <p:ext uri="{BB962C8B-B14F-4D97-AF65-F5344CB8AC3E}">
        <p14:creationId xmlns:p14="http://schemas.microsoft.com/office/powerpoint/2010/main" xmlns="" val="4082566507"/>
      </p:ext>
    </p:extLst>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647308" y="355643"/>
            <a:ext cx="10972800" cy="1143000"/>
          </a:xfrm>
        </p:spPr>
        <p:txBody>
          <a:bodyPr>
            <a:normAutofit fontScale="90000"/>
          </a:bodyPr>
          <a:lstStyle/>
          <a:p>
            <a:pPr algn="ctr"/>
            <a:r>
              <a:rPr lang="el-GR" b="1" i="1" u="sng" dirty="0" smtClean="0"/>
              <a:t>Διαφορές της Μαντικής </a:t>
            </a:r>
            <a:br>
              <a:rPr lang="el-GR" b="1" i="1" u="sng" dirty="0" smtClean="0"/>
            </a:br>
            <a:r>
              <a:rPr lang="el-GR" b="1" i="1" u="sng" dirty="0" smtClean="0"/>
              <a:t>στην Αρχαιότητα με Σήμερα</a:t>
            </a:r>
            <a:endParaRPr lang="el-GR" b="1" i="1" u="sng" dirty="0"/>
          </a:p>
        </p:txBody>
      </p:sp>
      <p:sp>
        <p:nvSpPr>
          <p:cNvPr id="5" name="4 - Θέση κειμένου"/>
          <p:cNvSpPr>
            <a:spLocks noGrp="1"/>
          </p:cNvSpPr>
          <p:nvPr>
            <p:ph type="body" idx="1"/>
          </p:nvPr>
        </p:nvSpPr>
        <p:spPr/>
        <p:txBody>
          <a:bodyPr/>
          <a:lstStyle/>
          <a:p>
            <a:pPr algn="ctr"/>
            <a:r>
              <a:rPr lang="el-GR" b="1" i="1" dirty="0" err="1" smtClean="0"/>
              <a:t>αρχαιοτητα</a:t>
            </a:r>
            <a:endParaRPr lang="el-GR" b="1" i="1" dirty="0"/>
          </a:p>
        </p:txBody>
      </p:sp>
      <p:sp>
        <p:nvSpPr>
          <p:cNvPr id="7" name="6 - Θέση κειμένου"/>
          <p:cNvSpPr>
            <a:spLocks noGrp="1"/>
          </p:cNvSpPr>
          <p:nvPr>
            <p:ph type="body" sz="half" idx="3"/>
          </p:nvPr>
        </p:nvSpPr>
        <p:spPr/>
        <p:txBody>
          <a:bodyPr/>
          <a:lstStyle/>
          <a:p>
            <a:pPr algn="ctr"/>
            <a:r>
              <a:rPr lang="el-GR" b="1" i="1" dirty="0" err="1" smtClean="0"/>
              <a:t>σημερα</a:t>
            </a:r>
            <a:endParaRPr lang="el-GR" b="1" i="1" dirty="0"/>
          </a:p>
        </p:txBody>
      </p:sp>
      <p:sp>
        <p:nvSpPr>
          <p:cNvPr id="6" name="5 - Θέση περιεχομένου"/>
          <p:cNvSpPr>
            <a:spLocks noGrp="1"/>
          </p:cNvSpPr>
          <p:nvPr>
            <p:ph sz="quarter" idx="2"/>
          </p:nvPr>
        </p:nvSpPr>
        <p:spPr/>
        <p:txBody>
          <a:bodyPr>
            <a:normAutofit/>
          </a:bodyPr>
          <a:lstStyle/>
          <a:p>
            <a:pPr>
              <a:buFont typeface="Arial" pitchFamily="34" charset="0"/>
              <a:buChar char="•"/>
            </a:pPr>
            <a:r>
              <a:rPr lang="el-GR" sz="2400" b="1" i="1" dirty="0" smtClean="0"/>
              <a:t>Η μαντική τέχνη απαντούσε σε συγκεκριμένα ερωτήματα. Προφητείες δινόταν μόνο σε καλώς καθορισμένα ερωτήματα.</a:t>
            </a:r>
          </a:p>
          <a:p>
            <a:pPr>
              <a:buFont typeface="Arial" pitchFamily="34" charset="0"/>
              <a:buChar char="•"/>
            </a:pPr>
            <a:r>
              <a:rPr lang="el-GR" sz="2400" b="1" i="1" dirty="0" smtClean="0"/>
              <a:t>Δινόταν χρησμοί διφορούμενοι. Ερμηνευόταν με διαφορετικούς τρόπους πράγμα που τους έκανε πάντα σωστούς</a:t>
            </a:r>
            <a:r>
              <a:rPr lang="el-GR" sz="2400" dirty="0" smtClean="0"/>
              <a:t>.</a:t>
            </a:r>
            <a:endParaRPr lang="el-GR" sz="2400" dirty="0"/>
          </a:p>
        </p:txBody>
      </p:sp>
      <p:sp>
        <p:nvSpPr>
          <p:cNvPr id="8" name="7 - Θέση περιεχομένου"/>
          <p:cNvSpPr>
            <a:spLocks noGrp="1"/>
          </p:cNvSpPr>
          <p:nvPr>
            <p:ph sz="quarter" idx="4"/>
          </p:nvPr>
        </p:nvSpPr>
        <p:spPr/>
        <p:txBody>
          <a:bodyPr>
            <a:normAutofit/>
          </a:bodyPr>
          <a:lstStyle/>
          <a:p>
            <a:r>
              <a:rPr lang="el-GR" sz="2400" b="1" i="1" dirty="0" smtClean="0"/>
              <a:t>Οι προφητείες δινόταν χωρίς να δέχονται ερωτήματα οι μάντεις.</a:t>
            </a:r>
          </a:p>
          <a:p>
            <a:r>
              <a:rPr lang="el-GR" sz="2400" b="1" i="1" dirty="0" smtClean="0"/>
              <a:t>Οι προφητείες που δίνονται συνήθως είναι επινοημένες σε βάσιμα γεγονότα.</a:t>
            </a:r>
            <a:endParaRPr lang="el-GR" sz="2400" b="1" i="1" dirty="0"/>
          </a:p>
        </p:txBody>
      </p:sp>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010.jfif"/>
          <p:cNvPicPr>
            <a:picLocks noGrp="1" noChangeAspect="1"/>
          </p:cNvPicPr>
          <p:nvPr>
            <p:ph idx="1"/>
          </p:nvPr>
        </p:nvPicPr>
        <p:blipFill>
          <a:blip r:embed="rId2"/>
          <a:stretch>
            <a:fillRect/>
          </a:stretch>
        </p:blipFill>
        <p:spPr>
          <a:xfrm>
            <a:off x="1234910" y="1329178"/>
            <a:ext cx="3649738" cy="22459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 Εικόνα" descr="011.jfif"/>
          <p:cNvPicPr>
            <a:picLocks noChangeAspect="1"/>
          </p:cNvPicPr>
          <p:nvPr/>
        </p:nvPicPr>
        <p:blipFill>
          <a:blip r:embed="rId3"/>
          <a:stretch>
            <a:fillRect/>
          </a:stretch>
        </p:blipFill>
        <p:spPr>
          <a:xfrm>
            <a:off x="6398874" y="1348033"/>
            <a:ext cx="2941425" cy="2243266"/>
          </a:xfrm>
          <a:prstGeom prst="rect">
            <a:avLst/>
          </a:prstGeom>
          <a:ln>
            <a:noFill/>
          </a:ln>
          <a:effectLst>
            <a:softEdge rad="112500"/>
          </a:effectLst>
        </p:spPr>
      </p:pic>
      <p:pic>
        <p:nvPicPr>
          <p:cNvPr id="6" name="5 - Εικόνα" descr="012.jfif"/>
          <p:cNvPicPr>
            <a:picLocks noChangeAspect="1"/>
          </p:cNvPicPr>
          <p:nvPr/>
        </p:nvPicPr>
        <p:blipFill>
          <a:blip r:embed="rId4"/>
          <a:stretch>
            <a:fillRect/>
          </a:stretch>
        </p:blipFill>
        <p:spPr>
          <a:xfrm>
            <a:off x="1517715" y="4221598"/>
            <a:ext cx="3237464" cy="1924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 Εικόνα" descr="013.jfif"/>
          <p:cNvPicPr>
            <a:picLocks noChangeAspect="1"/>
          </p:cNvPicPr>
          <p:nvPr/>
        </p:nvPicPr>
        <p:blipFill>
          <a:blip r:embed="rId5"/>
          <a:stretch>
            <a:fillRect/>
          </a:stretch>
        </p:blipFill>
        <p:spPr>
          <a:xfrm>
            <a:off x="6570483" y="4166646"/>
            <a:ext cx="3265559" cy="2035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 Ορθογώνιο"/>
          <p:cNvSpPr/>
          <p:nvPr/>
        </p:nvSpPr>
        <p:spPr>
          <a:xfrm>
            <a:off x="2157431" y="6157217"/>
            <a:ext cx="1712007" cy="369332"/>
          </a:xfrm>
          <a:prstGeom prst="rect">
            <a:avLst/>
          </a:prstGeom>
        </p:spPr>
        <p:txBody>
          <a:bodyPr wrap="none">
            <a:spAutoFit/>
          </a:bodyPr>
          <a:lstStyle/>
          <a:p>
            <a:r>
              <a:rPr lang="el-GR" b="1" i="1" u="sng" dirty="0" smtClean="0">
                <a:solidFill>
                  <a:schemeClr val="bg1"/>
                </a:solidFill>
              </a:rPr>
              <a:t>Χαρτομαντεία</a:t>
            </a:r>
            <a:endParaRPr lang="el-GR" dirty="0"/>
          </a:p>
        </p:txBody>
      </p:sp>
      <p:sp>
        <p:nvSpPr>
          <p:cNvPr id="9" name="8 - Ορθογώνιο"/>
          <p:cNvSpPr/>
          <p:nvPr/>
        </p:nvSpPr>
        <p:spPr>
          <a:xfrm>
            <a:off x="2507628" y="3677967"/>
            <a:ext cx="1633781" cy="369332"/>
          </a:xfrm>
          <a:prstGeom prst="rect">
            <a:avLst/>
          </a:prstGeom>
        </p:spPr>
        <p:txBody>
          <a:bodyPr wrap="none">
            <a:spAutoFit/>
          </a:bodyPr>
          <a:lstStyle/>
          <a:p>
            <a:r>
              <a:rPr lang="el-GR" b="1" i="1" u="sng" dirty="0" smtClean="0">
                <a:solidFill>
                  <a:schemeClr val="bg1"/>
                </a:solidFill>
              </a:rPr>
              <a:t>Χειρομαντεία</a:t>
            </a:r>
            <a:endParaRPr lang="el-GR" dirty="0"/>
          </a:p>
        </p:txBody>
      </p:sp>
      <p:sp>
        <p:nvSpPr>
          <p:cNvPr id="10" name="9 - Ορθογώνιο"/>
          <p:cNvSpPr/>
          <p:nvPr/>
        </p:nvSpPr>
        <p:spPr>
          <a:xfrm>
            <a:off x="6927748" y="3668540"/>
            <a:ext cx="1730154" cy="369332"/>
          </a:xfrm>
          <a:prstGeom prst="rect">
            <a:avLst/>
          </a:prstGeom>
        </p:spPr>
        <p:txBody>
          <a:bodyPr wrap="none">
            <a:spAutoFit/>
          </a:bodyPr>
          <a:lstStyle/>
          <a:p>
            <a:r>
              <a:rPr lang="el-GR" b="1" dirty="0" smtClean="0">
                <a:solidFill>
                  <a:srgbClr val="FF0000"/>
                </a:solidFill>
              </a:rPr>
              <a:t> </a:t>
            </a:r>
            <a:r>
              <a:rPr lang="el-GR" b="1" i="1" u="sng" dirty="0" smtClean="0">
                <a:solidFill>
                  <a:schemeClr val="bg1"/>
                </a:solidFill>
              </a:rPr>
              <a:t>Καφεμαντεία </a:t>
            </a:r>
            <a:endParaRPr lang="el-GR" dirty="0"/>
          </a:p>
        </p:txBody>
      </p:sp>
      <p:sp>
        <p:nvSpPr>
          <p:cNvPr id="11" name="10 - Ορθογώνιο"/>
          <p:cNvSpPr/>
          <p:nvPr/>
        </p:nvSpPr>
        <p:spPr>
          <a:xfrm>
            <a:off x="7739322" y="6223205"/>
            <a:ext cx="1257075" cy="369332"/>
          </a:xfrm>
          <a:prstGeom prst="rect">
            <a:avLst/>
          </a:prstGeom>
        </p:spPr>
        <p:txBody>
          <a:bodyPr wrap="none">
            <a:spAutoFit/>
          </a:bodyPr>
          <a:lstStyle/>
          <a:p>
            <a:r>
              <a:rPr lang="el-GR" b="1" i="1" u="sng" dirty="0" smtClean="0">
                <a:solidFill>
                  <a:schemeClr val="bg1"/>
                </a:solidFill>
              </a:rPr>
              <a:t>Μέντιουμ </a:t>
            </a:r>
            <a:endParaRPr lang="el-GR" dirty="0"/>
          </a:p>
        </p:txBody>
      </p:sp>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413791"/>
            <a:ext cx="10972800" cy="1143000"/>
          </a:xfrm>
        </p:spPr>
        <p:txBody>
          <a:bodyPr>
            <a:normAutofit fontScale="90000"/>
          </a:bodyPr>
          <a:lstStyle/>
          <a:p>
            <a:pPr algn="ctr"/>
            <a:r>
              <a:rPr lang="el-GR" b="1" i="1" dirty="0" smtClean="0">
                <a:solidFill>
                  <a:schemeClr val="tx1"/>
                </a:solidFill>
              </a:rPr>
              <a:t>Ομοιότητες της Μαντικής </a:t>
            </a:r>
            <a:br>
              <a:rPr lang="el-GR" b="1" i="1" dirty="0" smtClean="0">
                <a:solidFill>
                  <a:schemeClr val="tx1"/>
                </a:solidFill>
              </a:rPr>
            </a:br>
            <a:r>
              <a:rPr lang="el-GR" b="1" i="1" dirty="0" smtClean="0">
                <a:solidFill>
                  <a:schemeClr val="tx1"/>
                </a:solidFill>
              </a:rPr>
              <a:t>στην Αρχαιότητα και Σήμερα</a:t>
            </a:r>
            <a:endParaRPr lang="el-GR" b="1" i="1" dirty="0">
              <a:solidFill>
                <a:schemeClr val="tx1"/>
              </a:solidFill>
            </a:endParaRPr>
          </a:p>
        </p:txBody>
      </p:sp>
      <p:sp>
        <p:nvSpPr>
          <p:cNvPr id="3" name="2 - Θέση περιεχομένου"/>
          <p:cNvSpPr>
            <a:spLocks noGrp="1"/>
          </p:cNvSpPr>
          <p:nvPr>
            <p:ph idx="1"/>
          </p:nvPr>
        </p:nvSpPr>
        <p:spPr/>
        <p:txBody>
          <a:bodyPr/>
          <a:lstStyle/>
          <a:p>
            <a:r>
              <a:rPr lang="el-GR" i="1" dirty="0" smtClean="0"/>
              <a:t>Κοινός παρονομαστής σε όλες τις εποχές αποτελεί η πεποίθηση πολλών ανθρώπων πως υπάρχουν κάποιοι εκλεκτοί από το Θεό άνθρωποι , που θα τους πούνε το μέλλον.</a:t>
            </a:r>
          </a:p>
          <a:p>
            <a:endParaRPr lang="el-GR" dirty="0"/>
          </a:p>
        </p:txBody>
      </p:sp>
      <p:pic>
        <p:nvPicPr>
          <p:cNvPr id="4" name="3 - Εικόνα" descr="014.jfif"/>
          <p:cNvPicPr>
            <a:picLocks noChangeAspect="1"/>
          </p:cNvPicPr>
          <p:nvPr/>
        </p:nvPicPr>
        <p:blipFill>
          <a:blip r:embed="rId2"/>
          <a:stretch>
            <a:fillRect/>
          </a:stretch>
        </p:blipFill>
        <p:spPr>
          <a:xfrm>
            <a:off x="2818614" y="3374349"/>
            <a:ext cx="5269585" cy="302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smtClean="0">
                <a:solidFill>
                  <a:schemeClr val="tx1"/>
                </a:solidFill>
              </a:rPr>
              <a:t>Επίλογος</a:t>
            </a:r>
            <a:endParaRPr lang="el-GR" b="1" i="1" dirty="0">
              <a:solidFill>
                <a:schemeClr val="tx1"/>
              </a:solidFill>
            </a:endParaRPr>
          </a:p>
        </p:txBody>
      </p:sp>
      <p:sp>
        <p:nvSpPr>
          <p:cNvPr id="3" name="2 - Θέση περιεχομένου"/>
          <p:cNvSpPr>
            <a:spLocks noGrp="1"/>
          </p:cNvSpPr>
          <p:nvPr>
            <p:ph idx="1"/>
          </p:nvPr>
        </p:nvSpPr>
        <p:spPr/>
        <p:txBody>
          <a:bodyPr>
            <a:normAutofit lnSpcReduction="10000"/>
          </a:bodyPr>
          <a:lstStyle/>
          <a:p>
            <a:r>
              <a:rPr lang="el-GR" i="1" dirty="0" smtClean="0"/>
              <a:t>Γενικότερα όμως οι Αρχαίοι δε διέθεταν ασφαλή επιστημονικά μέσα για την πρόβλεψη του μέλλοντος. Την ανάγκη λοιπόν της πρόβλεψης την ικανοποιούσαν μέσω της μαντικής τέχνης . Πολλές φορές όμως στρέφονταν εναντίον των χρησμολόγων όταν οι προβλέψεις τους αποδεικνυόταν λάθος.</a:t>
            </a:r>
          </a:p>
          <a:p>
            <a:r>
              <a:rPr lang="el-GR" i="1" dirty="0" smtClean="0"/>
              <a:t>Η ορθή σκέψη είναι το μέλλον, η σωστή κρίση και όχι ή πίστη σε παραδόσεις χωρίς έρευνα.</a:t>
            </a:r>
          </a:p>
          <a:p>
            <a:r>
              <a:rPr lang="el-GR" i="1" dirty="0" smtClean="0"/>
              <a:t>Άλλωστε η χριστιανική θρησκεία δε δέχεται </a:t>
            </a:r>
            <a:r>
              <a:rPr lang="el-GR" i="1" dirty="0" err="1" smtClean="0"/>
              <a:t>τηνπροσφυγή</a:t>
            </a:r>
            <a:r>
              <a:rPr lang="el-GR" i="1" dirty="0" smtClean="0"/>
              <a:t> στη μαντεία και τη μαγεία</a:t>
            </a:r>
            <a:r>
              <a:rPr lang="el-GR" dirty="0" smtClean="0"/>
              <a:t>.</a:t>
            </a:r>
            <a:endParaRPr lang="el-GR" dirty="0"/>
          </a:p>
        </p:txBody>
      </p:sp>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011.jfif"/>
          <p:cNvPicPr>
            <a:picLocks noGrp="1" noChangeAspect="1"/>
          </p:cNvPicPr>
          <p:nvPr>
            <p:ph idx="1"/>
          </p:nvPr>
        </p:nvPicPr>
        <p:blipFill>
          <a:blip r:embed="rId2"/>
          <a:stretch>
            <a:fillRect/>
          </a:stretch>
        </p:blipFill>
        <p:spPr>
          <a:xfrm>
            <a:off x="2224726" y="2004708"/>
            <a:ext cx="6476214" cy="37194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4 - Διπλός κυματισμός"/>
          <p:cNvSpPr/>
          <p:nvPr/>
        </p:nvSpPr>
        <p:spPr>
          <a:xfrm>
            <a:off x="8248455" y="4421171"/>
            <a:ext cx="3337088" cy="1630837"/>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smtClean="0">
                <a:solidFill>
                  <a:srgbClr val="C00000"/>
                </a:solidFill>
              </a:rPr>
              <a:t>Σας ευχαριστώ !</a:t>
            </a:r>
          </a:p>
          <a:p>
            <a:pPr algn="ctr"/>
            <a:r>
              <a:rPr lang="el-GR" sz="2000" b="1" i="1" dirty="0" err="1" smtClean="0">
                <a:solidFill>
                  <a:srgbClr val="C00000"/>
                </a:solidFill>
              </a:rPr>
              <a:t>Μιχαλίτσης</a:t>
            </a:r>
            <a:r>
              <a:rPr lang="el-GR" sz="2000" b="1" i="1" dirty="0" smtClean="0">
                <a:solidFill>
                  <a:srgbClr val="C00000"/>
                </a:solidFill>
              </a:rPr>
              <a:t> Τάκης</a:t>
            </a:r>
          </a:p>
          <a:p>
            <a:pPr algn="ctr"/>
            <a:r>
              <a:rPr lang="el-GR" sz="2000" b="1" i="1" dirty="0" smtClean="0">
                <a:solidFill>
                  <a:srgbClr val="C00000"/>
                </a:solidFill>
              </a:rPr>
              <a:t>Β΄ Γυμνασίου</a:t>
            </a:r>
          </a:p>
          <a:p>
            <a:pPr algn="ctr"/>
            <a:r>
              <a:rPr lang="el-GR" sz="2000" b="1" i="1" dirty="0" smtClean="0">
                <a:solidFill>
                  <a:srgbClr val="C00000"/>
                </a:solidFill>
              </a:rPr>
              <a:t>2024-2025</a:t>
            </a:r>
            <a:endParaRPr lang="el-GR" sz="2000" b="1" i="1" dirty="0">
              <a:solidFill>
                <a:srgbClr val="C00000"/>
              </a:solidFill>
            </a:endParaRP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6DA506A-BF14-480E-8ED5-D0CCCC58AD2A}"/>
              </a:ext>
            </a:extLst>
          </p:cNvPr>
          <p:cNvSpPr txBox="1"/>
          <p:nvPr/>
        </p:nvSpPr>
        <p:spPr>
          <a:xfrm>
            <a:off x="962799" y="252899"/>
            <a:ext cx="10807908" cy="5718489"/>
          </a:xfrm>
          <a:prstGeom prst="rect">
            <a:avLst/>
          </a:prstGeom>
          <a:noFill/>
        </p:spPr>
        <p:txBody>
          <a:bodyPr wrap="square">
            <a:spAutoFit/>
          </a:bodyPr>
          <a:lstStyle/>
          <a:p>
            <a:pPr lvl="0" algn="ctr">
              <a:lnSpc>
                <a:spcPct val="107000"/>
              </a:lnSpc>
            </a:pPr>
            <a:r>
              <a:rPr lang="el-GR" sz="4000" b="1" i="1" dirty="0" smtClean="0">
                <a:latin typeface="Calibri" panose="020F0502020204030204" pitchFamily="34" charset="0"/>
                <a:ea typeface="Times New Roman" panose="02020603050405020304" pitchFamily="18" charset="0"/>
              </a:rPr>
              <a:t>Μαντεία</a:t>
            </a:r>
          </a:p>
          <a:p>
            <a:pPr lvl="0" algn="ctr">
              <a:lnSpc>
                <a:spcPct val="107000"/>
              </a:lnSpc>
            </a:pPr>
            <a:endParaRPr lang="el-GR" sz="4000" dirty="0"/>
          </a:p>
          <a:p>
            <a:pPr>
              <a:buFont typeface="Wingdings" pitchFamily="2" charset="2"/>
              <a:buChar char="q"/>
            </a:pPr>
            <a:r>
              <a:rPr lang="el-GR" sz="2800" i="1" dirty="0" smtClean="0"/>
              <a:t>Η μαντεία συναντάται σε όλους τους λαούς και τις εποχές. Η ελληνική και ρωμαϊκή μαντική παρουσίαζε πολλά ανατολίτικα στοιχεία. Η μαντική ήταν γνωστή στη Βαβυλωνία, Ασσυρία, Αίγυπτο κ.α., πολύ πριν διαδοθεί στην Ελλάδα και είχε πολλά κοινά σημεία με τη μαγεία. Ο Πλούταρχος την όρισε ως «τέχνη περί το μέλλον εκ των παρόντων ή παρωχημένων ». Η ανίχνευση του αγνώστου κατά τους αρχαίους Έλληνες γινόταν μέσω των Θεών ή των σημείων που εκείνοι δίνουν στους ανθρώπους. Αυτό επιτυγχάνονταν με άμεσο, έμμεσο, σαφή ή συμβολικό τρόπο</a:t>
            </a:r>
            <a:r>
              <a:rPr lang="el-GR" sz="2800" dirty="0" smtClean="0"/>
              <a:t>.</a:t>
            </a:r>
          </a:p>
          <a:p>
            <a:pPr>
              <a:buFont typeface="Wingdings" pitchFamily="2" charset="2"/>
              <a:buChar char="q"/>
            </a:pPr>
            <a:r>
              <a:rPr lang="el-GR" sz="2800" dirty="0" smtClean="0"/>
              <a:t>Η μαντική τέχνη πρωτοεμφανίστηκε στην αρχαιότητα.</a:t>
            </a:r>
          </a:p>
        </p:txBody>
      </p:sp>
    </p:spTree>
    <p:extLst>
      <p:ext uri="{BB962C8B-B14F-4D97-AF65-F5344CB8AC3E}">
        <p14:creationId xmlns:p14="http://schemas.microsoft.com/office/powerpoint/2010/main" xmlns="" val="1525112785"/>
      </p:ext>
    </p:extLst>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7AE482B-1637-4794-9ED6-FD653E30AB9C}"/>
              </a:ext>
            </a:extLst>
          </p:cNvPr>
          <p:cNvSpPr txBox="1"/>
          <p:nvPr/>
        </p:nvSpPr>
        <p:spPr>
          <a:xfrm>
            <a:off x="346843" y="1"/>
            <a:ext cx="11190588" cy="10679847"/>
          </a:xfrm>
          <a:prstGeom prst="rect">
            <a:avLst/>
          </a:prstGeom>
          <a:noFill/>
        </p:spPr>
        <p:txBody>
          <a:bodyPr wrap="square">
            <a:spAutoFit/>
          </a:bodyPr>
          <a:lstStyle/>
          <a:p>
            <a:pPr algn="ctr"/>
            <a:endParaRPr lang="el-GR" sz="3600" b="1" u="sng" dirty="0" smtClean="0">
              <a:solidFill>
                <a:schemeClr val="accent5">
                  <a:lumMod val="50000"/>
                </a:schemeClr>
              </a:solidFill>
            </a:endParaRPr>
          </a:p>
          <a:p>
            <a:pPr algn="ctr"/>
            <a:r>
              <a:rPr lang="el-GR" sz="3600" b="1" i="1" u="sng" dirty="0" smtClean="0"/>
              <a:t>Η </a:t>
            </a:r>
            <a:r>
              <a:rPr lang="el-GR" sz="3600" b="1" i="1" u="sng" dirty="0"/>
              <a:t>ΑΝΑΓΚΗ ΤΟΥ ΑΝΘΡΩΠΟΥ ΝΑ ΓΝΩΡΙΖΕΙ ΤΟ ΜΕΛΛΟΝ </a:t>
            </a:r>
          </a:p>
          <a:p>
            <a:pPr algn="ctr"/>
            <a:r>
              <a:rPr lang="el-GR" sz="4000" dirty="0"/>
              <a:t> </a:t>
            </a:r>
          </a:p>
          <a:p>
            <a:pPr marL="571500" indent="-571500" algn="ctr">
              <a:buFont typeface="Wingdings" panose="05000000000000000000" pitchFamily="2" charset="2"/>
              <a:buChar char="v"/>
            </a:pPr>
            <a:r>
              <a:rPr lang="el-GR" sz="2800" i="1" dirty="0"/>
              <a:t>Η αγωνία και ο φόβος του ανθρώπου για το άγνωστο είναι αυτά που τον οδήγησαν στην προσπάθεια πρόβλεψης του μέλλοντος.</a:t>
            </a:r>
          </a:p>
          <a:p>
            <a:pPr marL="571500" indent="-571500" algn="ctr">
              <a:buFont typeface="Wingdings" panose="05000000000000000000" pitchFamily="2" charset="2"/>
              <a:buChar char="v"/>
            </a:pP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a:p>
            <a:pPr algn="ctr"/>
            <a:endParaRPr lang="el-GR" sz="4000" b="1" dirty="0">
              <a:solidFill>
                <a:srgbClr val="FF0000"/>
              </a:solidFill>
              <a:latin typeface="Calibri" panose="020F0502020204030204" pitchFamily="34" charset="0"/>
              <a:ea typeface="Times New Roman" panose="02020603050405020304" pitchFamily="18" charset="0"/>
            </a:endParaRPr>
          </a:p>
          <a:p>
            <a:pPr algn="ctr"/>
            <a:endParaRPr lang="el-GR" sz="4000" b="1" dirty="0">
              <a:solidFill>
                <a:srgbClr val="FF0000"/>
              </a:solidFill>
              <a:effectLst/>
              <a:latin typeface="Calibri" panose="020F0502020204030204" pitchFamily="34" charset="0"/>
              <a:ea typeface="Times New Roman" panose="02020603050405020304" pitchFamily="18" charset="0"/>
            </a:endParaRPr>
          </a:p>
        </p:txBody>
      </p:sp>
      <p:pic>
        <p:nvPicPr>
          <p:cNvPr id="4" name="Εικόνα 3">
            <a:extLst>
              <a:ext uri="{FF2B5EF4-FFF2-40B4-BE49-F238E27FC236}">
                <a16:creationId xmlns:a16="http://schemas.microsoft.com/office/drawing/2014/main" xmlns="" id="{116545CB-9384-4BE6-AA3D-EDA5A9FF840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0737" y="3044274"/>
            <a:ext cx="8485371" cy="3513175"/>
          </a:xfrm>
          <a:prstGeom prst="rect">
            <a:avLst/>
          </a:prstGeom>
        </p:spPr>
      </p:pic>
    </p:spTree>
    <p:extLst>
      <p:ext uri="{BB962C8B-B14F-4D97-AF65-F5344CB8AC3E}">
        <p14:creationId xmlns:p14="http://schemas.microsoft.com/office/powerpoint/2010/main" xmlns="" val="2539658022"/>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DE38596-8F95-425E-A3B3-BBED63ADDCCA}"/>
              </a:ext>
            </a:extLst>
          </p:cNvPr>
          <p:cNvSpPr txBox="1"/>
          <p:nvPr/>
        </p:nvSpPr>
        <p:spPr>
          <a:xfrm>
            <a:off x="1284053" y="384403"/>
            <a:ext cx="9075907"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el-GR" sz="4000" b="1" i="1" dirty="0"/>
              <a:t>Η ΜΑΝΤΕΙΑ </a:t>
            </a:r>
            <a:r>
              <a:rPr lang="el-GR" sz="4000" b="1" i="1" dirty="0" smtClean="0"/>
              <a:t> </a:t>
            </a:r>
            <a:r>
              <a:rPr lang="el-GR" sz="4000" b="1" i="1" dirty="0"/>
              <a:t>ΣΕ 2 ΕΙΔΗ</a:t>
            </a:r>
            <a:r>
              <a:rPr lang="el-GR" sz="4000" b="1" dirty="0"/>
              <a:t>:</a:t>
            </a:r>
            <a:endParaRPr kumimoji="0" lang="el-GR" altLang="el-GR" sz="4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EC244F0B-B7C8-43AC-B66E-6F0A9CCCCAD5}"/>
              </a:ext>
            </a:extLst>
          </p:cNvPr>
          <p:cNvSpPr txBox="1"/>
          <p:nvPr/>
        </p:nvSpPr>
        <p:spPr>
          <a:xfrm>
            <a:off x="1099225" y="1352148"/>
            <a:ext cx="9328827" cy="6124754"/>
          </a:xfrm>
          <a:prstGeom prst="rect">
            <a:avLst/>
          </a:prstGeom>
          <a:noFill/>
        </p:spPr>
        <p:txBody>
          <a:bodyPr wrap="square">
            <a:spAutoFit/>
          </a:bodyPr>
          <a:lstStyle/>
          <a:p>
            <a:pPr marL="514350" indent="-514350">
              <a:buFont typeface="+mj-lt"/>
              <a:buAutoNum type="arabicParenR"/>
            </a:pPr>
            <a:r>
              <a:rPr lang="el-GR" sz="2800" b="1" i="1" u="sng" dirty="0"/>
              <a:t>Άτεχνη μαντεία</a:t>
            </a:r>
            <a:r>
              <a:rPr lang="el-GR" sz="2800" dirty="0"/>
              <a:t>: η </a:t>
            </a:r>
            <a:r>
              <a:rPr lang="el-GR" sz="2800" dirty="0" smtClean="0"/>
              <a:t>«έμφυτη» </a:t>
            </a:r>
            <a:r>
              <a:rPr lang="el-GR" sz="2800" dirty="0"/>
              <a:t>ικανότητα </a:t>
            </a:r>
            <a:r>
              <a:rPr lang="el-GR" sz="2800" dirty="0" smtClean="0"/>
              <a:t>προφητείας, μια θεόπνευστη ορμή, που μ’ αυτήν ο άνθρωπος γινόταν όργανο θείου πνεύματος. Αποτελούσε ένα χάρισμα που ασκούνταν με άμεσο τρόπο από ένα αγνό άτομο και ήταν κάθε στιγμή έτοιμο να δεχθεί την έμπνευση και να αποκαλύψει τη θεία βούληση. Δεν διδασκόταν.</a:t>
            </a:r>
            <a:endParaRPr lang="el-GR" sz="2800" dirty="0"/>
          </a:p>
          <a:p>
            <a:pPr marL="514350" indent="-514350">
              <a:buFont typeface="+mj-lt"/>
              <a:buAutoNum type="arabicParenR"/>
            </a:pPr>
            <a:r>
              <a:rPr lang="el-GR" sz="2800" b="1" i="1" u="sng" dirty="0"/>
              <a:t>Έντεχνη μαντεία</a:t>
            </a:r>
            <a:r>
              <a:rPr lang="el-GR" sz="2800" dirty="0"/>
              <a:t>: </a:t>
            </a:r>
            <a:r>
              <a:rPr lang="el-GR" sz="2800" dirty="0" smtClean="0"/>
              <a:t>διδασκόταν και συμπληρωνόταν από μακροχρόνια προσωπική πείρα. Διακρινόταν σε μαντική από έμψυχα όντα ή φυτά και σε μαντική από άψυχα αντικείμενα.</a:t>
            </a:r>
            <a:endParaRPr lang="el-GR" sz="2800" dirty="0"/>
          </a:p>
          <a:p>
            <a:endParaRPr lang="el-GR" sz="2800" dirty="0"/>
          </a:p>
          <a:p>
            <a:pPr marL="514350" indent="-514350">
              <a:buFont typeface="+mj-lt"/>
              <a:buAutoNum type="arabicParenR"/>
            </a:pPr>
            <a:endParaRPr lang="el-GR" sz="2800" dirty="0"/>
          </a:p>
          <a:p>
            <a:endParaRPr lang="el-GR" sz="2800" dirty="0"/>
          </a:p>
          <a:p>
            <a:endParaRPr lang="el-GR" sz="2800" dirty="0"/>
          </a:p>
        </p:txBody>
      </p:sp>
    </p:spTree>
    <p:extLst>
      <p:ext uri="{BB962C8B-B14F-4D97-AF65-F5344CB8AC3E}">
        <p14:creationId xmlns:p14="http://schemas.microsoft.com/office/powerpoint/2010/main" xmlns="" val="1534390228"/>
      </p:ext>
    </p:extLst>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3A902C3-9B97-402D-8FEC-931DC5B59395}"/>
              </a:ext>
            </a:extLst>
          </p:cNvPr>
          <p:cNvSpPr txBox="1"/>
          <p:nvPr/>
        </p:nvSpPr>
        <p:spPr>
          <a:xfrm>
            <a:off x="1970203" y="715147"/>
            <a:ext cx="6879538"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el-GR" sz="4000" b="1" i="1" dirty="0"/>
              <a:t>ΕΙΔΗ ΑΤΕΧΝΗΣ ΜΑΝΤΕΙΑΣ</a:t>
            </a:r>
            <a:endParaRPr kumimoji="0" lang="el-GR" altLang="el-GR" sz="4000" b="1" i="1"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AB889EE8-3BA5-4333-BA05-55854B77637A}"/>
              </a:ext>
            </a:extLst>
          </p:cNvPr>
          <p:cNvSpPr txBox="1"/>
          <p:nvPr/>
        </p:nvSpPr>
        <p:spPr>
          <a:xfrm>
            <a:off x="1235415" y="1659288"/>
            <a:ext cx="9552560" cy="3970318"/>
          </a:xfrm>
          <a:prstGeom prst="rect">
            <a:avLst/>
          </a:prstGeom>
          <a:noFill/>
        </p:spPr>
        <p:txBody>
          <a:bodyPr wrap="square">
            <a:spAutoFit/>
          </a:bodyPr>
          <a:lstStyle/>
          <a:p>
            <a:pPr marL="457200" indent="-457200">
              <a:buFont typeface="Wingdings" panose="05000000000000000000" pitchFamily="2" charset="2"/>
              <a:buChar char="v"/>
            </a:pPr>
            <a:r>
              <a:rPr lang="el-GR" sz="2800" i="1" dirty="0" err="1"/>
              <a:t>Λεκανομαντεία</a:t>
            </a:r>
            <a:r>
              <a:rPr lang="el-GR" sz="2800" i="1" dirty="0"/>
              <a:t> (έκσταση των μάντεων με τεχνητούς τρόπους)</a:t>
            </a:r>
          </a:p>
          <a:p>
            <a:pPr marL="457200" indent="-457200">
              <a:buFont typeface="Wingdings" panose="05000000000000000000" pitchFamily="2" charset="2"/>
              <a:buChar char="v"/>
            </a:pPr>
            <a:r>
              <a:rPr lang="el-GR" sz="2800" i="1" dirty="0"/>
              <a:t>Σαμανισμός (απομάκρυνση ψυχής από το σώμα) </a:t>
            </a:r>
          </a:p>
          <a:p>
            <a:pPr marL="457200" indent="-457200">
              <a:buFont typeface="Wingdings" panose="05000000000000000000" pitchFamily="2" charset="2"/>
              <a:buChar char="v"/>
            </a:pPr>
            <a:r>
              <a:rPr lang="el-GR" sz="2800" i="1" dirty="0"/>
              <a:t>Υδρομαντεία (μαντεία μέσω νερού) </a:t>
            </a:r>
          </a:p>
          <a:p>
            <a:pPr marL="457200" indent="-457200">
              <a:buFont typeface="Wingdings" panose="05000000000000000000" pitchFamily="2" charset="2"/>
              <a:buChar char="v"/>
            </a:pPr>
            <a:r>
              <a:rPr lang="el-GR" sz="2800" i="1" dirty="0"/>
              <a:t>Ονειρομαντεία (μελέτη των ονείρων) </a:t>
            </a:r>
          </a:p>
          <a:p>
            <a:pPr marL="457200" indent="-457200">
              <a:buFont typeface="Wingdings" panose="05000000000000000000" pitchFamily="2" charset="2"/>
              <a:buChar char="v"/>
            </a:pPr>
            <a:r>
              <a:rPr lang="el-GR" sz="2800" i="1" dirty="0"/>
              <a:t>Νεκρομαντεία (επικοινωνία με τα πνεύματα νεκρών για την πρόβλεψη του μέλλοντος) </a:t>
            </a:r>
          </a:p>
          <a:p>
            <a:pPr marL="457200" indent="-457200">
              <a:buFont typeface="Wingdings" panose="05000000000000000000" pitchFamily="2" charset="2"/>
              <a:buChar char="v"/>
            </a:pPr>
            <a:r>
              <a:rPr lang="el-GR" sz="2800" i="1" dirty="0" err="1"/>
              <a:t>Κατοπτρομαντεία</a:t>
            </a:r>
            <a:r>
              <a:rPr lang="el-GR" sz="2800" i="1" dirty="0"/>
              <a:t> (μαντεία μέσω καθρέφτη)</a:t>
            </a:r>
          </a:p>
          <a:p>
            <a:r>
              <a:rPr lang="el-GR" sz="2800" i="1" dirty="0"/>
              <a:t>Και διάφορα άλλα.</a:t>
            </a:r>
          </a:p>
        </p:txBody>
      </p:sp>
    </p:spTree>
    <p:extLst>
      <p:ext uri="{BB962C8B-B14F-4D97-AF65-F5344CB8AC3E}">
        <p14:creationId xmlns:p14="http://schemas.microsoft.com/office/powerpoint/2010/main" xmlns="" val="1768466702"/>
      </p:ext>
    </p:extLst>
  </p:cSld>
  <p:clrMapOvr>
    <a:masterClrMapping/>
  </p:clrMapOvr>
  <p:transition spd="slow">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78A24DC-2758-4D6E-B61E-11700D04943D}"/>
              </a:ext>
            </a:extLst>
          </p:cNvPr>
          <p:cNvSpPr>
            <a:spLocks noChangeArrowheads="1"/>
          </p:cNvSpPr>
          <p:nvPr/>
        </p:nvSpPr>
        <p:spPr bwMode="auto">
          <a:xfrm>
            <a:off x="1585609" y="-5754681"/>
            <a:ext cx="8618707" cy="7017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lang="el-GR" sz="4000" b="1" dirty="0"/>
              <a:t>ΕΙΔΗ ΕΝΤΕΧΝΗΣ ΜΑΝΤΕΙΑΣ</a:t>
            </a:r>
            <a:endParaRPr lang="el-GR" altLang="el-GR" sz="3600" b="1" u="sng"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xmlns="" id="{ABF7CCB5-0C88-4178-B078-1A36DB0CCDF7}"/>
              </a:ext>
            </a:extLst>
          </p:cNvPr>
          <p:cNvSpPr txBox="1"/>
          <p:nvPr/>
        </p:nvSpPr>
        <p:spPr>
          <a:xfrm>
            <a:off x="1712068" y="1793084"/>
            <a:ext cx="9134272" cy="4401205"/>
          </a:xfrm>
          <a:prstGeom prst="rect">
            <a:avLst/>
          </a:prstGeom>
          <a:noFill/>
        </p:spPr>
        <p:txBody>
          <a:bodyPr wrap="square">
            <a:spAutoFit/>
          </a:bodyPr>
          <a:lstStyle/>
          <a:p>
            <a:pPr marL="457200" indent="-457200">
              <a:buFont typeface="Wingdings" panose="05000000000000000000" pitchFamily="2" charset="2"/>
              <a:buChar char="v"/>
            </a:pPr>
            <a:r>
              <a:rPr lang="el-GR" sz="2800" b="1" dirty="0" err="1"/>
              <a:t>Ιχθυομαντεία</a:t>
            </a:r>
            <a:r>
              <a:rPr lang="el-GR" sz="2800" b="1" dirty="0"/>
              <a:t> (παρατήρηση ψαριών)</a:t>
            </a:r>
          </a:p>
          <a:p>
            <a:pPr marL="457200" indent="-457200">
              <a:buFont typeface="Wingdings" panose="05000000000000000000" pitchFamily="2" charset="2"/>
              <a:buChar char="v"/>
            </a:pPr>
            <a:r>
              <a:rPr lang="el-GR" sz="2800" b="1" dirty="0"/>
              <a:t> Οιωνοσκοπία ή </a:t>
            </a:r>
            <a:r>
              <a:rPr lang="el-GR" sz="2800" b="1" dirty="0" err="1"/>
              <a:t>ορνιθομαντεία</a:t>
            </a:r>
            <a:r>
              <a:rPr lang="el-GR" sz="2800" b="1" dirty="0"/>
              <a:t> (παρατήρηση πτηνών) </a:t>
            </a:r>
          </a:p>
          <a:p>
            <a:pPr marL="457200" indent="-457200">
              <a:buFont typeface="Wingdings" panose="05000000000000000000" pitchFamily="2" charset="2"/>
              <a:buChar char="v"/>
            </a:pPr>
            <a:r>
              <a:rPr lang="el-GR" sz="2800" b="1" dirty="0"/>
              <a:t> Πυρομαντεία (μαντεία μέσω φωτιάς) </a:t>
            </a:r>
          </a:p>
          <a:p>
            <a:pPr marL="457200" indent="-457200">
              <a:buFont typeface="Wingdings" panose="05000000000000000000" pitchFamily="2" charset="2"/>
              <a:buChar char="v"/>
            </a:pPr>
            <a:r>
              <a:rPr lang="el-GR" sz="2800" b="1" dirty="0"/>
              <a:t> </a:t>
            </a:r>
            <a:r>
              <a:rPr lang="el-GR" sz="2800" b="1" dirty="0" err="1"/>
              <a:t>Πηγομαντεία</a:t>
            </a:r>
            <a:r>
              <a:rPr lang="el-GR" sz="2800" b="1" dirty="0"/>
              <a:t> (παρατήρηση αντικειμένου ριγμένου στο νερό) </a:t>
            </a:r>
          </a:p>
          <a:p>
            <a:pPr marL="457200" indent="-457200">
              <a:buFont typeface="Wingdings" panose="05000000000000000000" pitchFamily="2" charset="2"/>
              <a:buChar char="v"/>
            </a:pPr>
            <a:r>
              <a:rPr lang="el-GR" sz="2800" b="1" dirty="0" err="1"/>
              <a:t>Θυοσκοπία</a:t>
            </a:r>
            <a:r>
              <a:rPr lang="el-GR" sz="2800" b="1" dirty="0"/>
              <a:t> ή ιεροσκοπία (παρατήρηση της θυσίας ζώου) </a:t>
            </a:r>
          </a:p>
          <a:p>
            <a:r>
              <a:rPr lang="el-GR" sz="2800" b="1" dirty="0"/>
              <a:t>Υπάρχουν πολλά είδη έντεχνης μαντείας που ήταν λιγότερο διαδεδομένα.</a:t>
            </a:r>
          </a:p>
        </p:txBody>
      </p:sp>
    </p:spTree>
    <p:extLst>
      <p:ext uri="{BB962C8B-B14F-4D97-AF65-F5344CB8AC3E}">
        <p14:creationId xmlns:p14="http://schemas.microsoft.com/office/powerpoint/2010/main" xmlns="" val="172144555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91473" y="697585"/>
            <a:ext cx="9681328" cy="2677656"/>
          </a:xfrm>
          <a:prstGeom prst="rect">
            <a:avLst/>
          </a:prstGeom>
        </p:spPr>
        <p:txBody>
          <a:bodyPr wrap="square">
            <a:spAutoFit/>
          </a:bodyPr>
          <a:lstStyle/>
          <a:p>
            <a:pPr>
              <a:buFont typeface="Wingdings" pitchFamily="2" charset="2"/>
              <a:buChar char="v"/>
            </a:pPr>
            <a:r>
              <a:rPr lang="el-GR" sz="2400" i="1" dirty="0" smtClean="0"/>
              <a:t>Οι Έλληνες θεωρούσαν πιο παλιά και επομένως πιο σεβαστή την άτεχνη μαντεία. Υπάρχουν δύο τρόποι άσκησης της άτεχνης μαντείας: </a:t>
            </a:r>
          </a:p>
          <a:p>
            <a:r>
              <a:rPr lang="el-GR" sz="2400" i="1" dirty="0" smtClean="0"/>
              <a:t>α) «διά εμπνεύσεως» και β) «δια χρησμών» . Η πρώτη εξασκούνταν  μόνο από άτομα τα οποία βρίσκονταν σε κατάσταση έμπνευσης και δεν ήταν απαραιτήτως ιερείς. Ο δεύτερος τρόπος άσκησης της άτεχνης μαντικής τέχνης «δια χρησμών» ασκούνταν κυρίως από τα μαντεία ή </a:t>
            </a:r>
            <a:r>
              <a:rPr lang="el-GR" sz="2400" i="1" dirty="0" err="1" smtClean="0"/>
              <a:t>χρηστήρια</a:t>
            </a:r>
            <a:r>
              <a:rPr lang="el-GR" sz="2400" i="1" dirty="0" smtClean="0"/>
              <a:t> και οι χρησμοί δίνονταν με διαφορετικό τρόπο από μαντείο σε μαντείο.</a:t>
            </a:r>
            <a:endParaRPr lang="el-GR" sz="2400" i="1" dirty="0"/>
          </a:p>
        </p:txBody>
      </p:sp>
      <p:sp>
        <p:nvSpPr>
          <p:cNvPr id="3" name="2 - Ορθογώνιο"/>
          <p:cNvSpPr/>
          <p:nvPr/>
        </p:nvSpPr>
        <p:spPr>
          <a:xfrm>
            <a:off x="1310326" y="3629320"/>
            <a:ext cx="9200565" cy="2336607"/>
          </a:xfrm>
          <a:prstGeom prst="rect">
            <a:avLst/>
          </a:prstGeom>
        </p:spPr>
        <p:txBody>
          <a:bodyPr wrap="square">
            <a:spAutoFit/>
          </a:bodyPr>
          <a:lstStyle/>
          <a:p>
            <a:pPr>
              <a:buFont typeface="Wingdings" pitchFamily="2" charset="2"/>
              <a:buChar char="v"/>
            </a:pPr>
            <a:r>
              <a:rPr lang="el-GR" sz="2400" b="1" i="1" dirty="0" smtClean="0"/>
              <a:t>Η έντεχνη μαντεία </a:t>
            </a:r>
            <a:r>
              <a:rPr lang="el-GR" sz="2400" i="1" dirty="0" smtClean="0"/>
              <a:t>εξαρτιόταν από σημεία που προϋπέθεταν σπουδή και γνώση, ενώ ερμηνεύονταν με βάση δεισιδαιμονίες και προλήψεις από γιατρούς, μάντεις, κήρυκες,  οι οποίοι αποτελούσαν την υψηλή κοινωνική τάξη. Τα σημεία αυτά θεωρούνταν ότι τα έστελνε ο Δίας και για αυτό το λόγο ονομάζονταν «διοσημίες», π.χ. αστραπές, κεραυνοί, βροντές κλπ.</a:t>
            </a:r>
            <a:endParaRPr lang="el-GR" sz="2400" i="1" dirty="0"/>
          </a:p>
        </p:txBody>
      </p:sp>
    </p:spTree>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001826-1939-4A9B-9488-8F08488810C9}"/>
              </a:ext>
            </a:extLst>
          </p:cNvPr>
          <p:cNvSpPr txBox="1"/>
          <p:nvPr/>
        </p:nvSpPr>
        <p:spPr>
          <a:xfrm>
            <a:off x="434717" y="1162938"/>
            <a:ext cx="11407515" cy="4076885"/>
          </a:xfrm>
          <a:prstGeom prst="rect">
            <a:avLst/>
          </a:prstGeom>
          <a:noFill/>
        </p:spPr>
        <p:txBody>
          <a:bodyPr wrap="square">
            <a:spAutoFit/>
          </a:bodyPr>
          <a:lstStyle/>
          <a:p>
            <a:pPr marL="457200">
              <a:lnSpc>
                <a:spcPct val="107000"/>
              </a:lnSpc>
            </a:pPr>
            <a:r>
              <a:rPr lang="el-GR" sz="1800" b="1" i="1" dirty="0">
                <a:effectLst/>
                <a:latin typeface="Calibri" panose="020F0502020204030204" pitchFamily="34" charset="0"/>
                <a:ea typeface="Calibri" panose="020F0502020204030204" pitchFamily="34" charset="0"/>
                <a:cs typeface="Calibri" panose="020F0502020204030204" pitchFamily="34" charset="0"/>
              </a:rPr>
              <a:t> </a:t>
            </a:r>
            <a:endParaRPr lang="el-GR"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2800" dirty="0"/>
              <a:t>Τα μαντεία ήταν οι ιεροί χώροι στους οποίους δίνονταν οι χρησμοί από τους μάντεις.</a:t>
            </a:r>
          </a:p>
          <a:p>
            <a:pPr lvl="0">
              <a:lnSpc>
                <a:spcPct val="107000"/>
              </a:lnSpc>
            </a:pPr>
            <a:endParaRPr lang="el-GR" sz="2800" i="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Wingdings" panose="05000000000000000000" pitchFamily="2" charset="2"/>
              <a:buChar char=""/>
            </a:pPr>
            <a:r>
              <a:rPr lang="el-GR" sz="2800" dirty="0"/>
              <a:t>Ένα μαντείο δεν ιδρύονταν σε οποιονδήποτε τόπο. Η τοποθεσία ίδρυσης ενός μαντείου θα έπρεπε να είναι ένας τόπος όπου είχε πεθάνει κάποιος ήρωας ή εκεί είχε γίνει κάποιο σημαντικό γεγονός. Το κάθε μαντείο ήταν αφιερωμένο σε κάποιο θεό. Ο Απόλλωνας θεωρούνταν ο κυριότερος χρησμοδότης θεός.</a:t>
            </a:r>
          </a:p>
        </p:txBody>
      </p:sp>
      <p:sp>
        <p:nvSpPr>
          <p:cNvPr id="5" name="TextBox 4">
            <a:extLst>
              <a:ext uri="{FF2B5EF4-FFF2-40B4-BE49-F238E27FC236}">
                <a16:creationId xmlns:a16="http://schemas.microsoft.com/office/drawing/2014/main" xmlns="" id="{9DE0010D-886E-4448-9E32-EB82FF945772}"/>
              </a:ext>
            </a:extLst>
          </p:cNvPr>
          <p:cNvSpPr txBox="1"/>
          <p:nvPr/>
        </p:nvSpPr>
        <p:spPr>
          <a:xfrm>
            <a:off x="3049251" y="577449"/>
            <a:ext cx="6093500" cy="721736"/>
          </a:xfrm>
          <a:prstGeom prst="rect">
            <a:avLst/>
          </a:prstGeom>
          <a:noFill/>
        </p:spPr>
        <p:txBody>
          <a:bodyPr wrap="square">
            <a:spAutoFit/>
          </a:bodyPr>
          <a:lstStyle/>
          <a:p>
            <a:pPr lvl="0" algn="ctr">
              <a:lnSpc>
                <a:spcPct val="107000"/>
              </a:lnSpc>
            </a:pPr>
            <a:r>
              <a:rPr lang="el-GR" sz="4000" b="1" i="1" dirty="0">
                <a:effectLst/>
                <a:latin typeface="Calibri" panose="020F0502020204030204" pitchFamily="34" charset="0"/>
                <a:ea typeface="Calibri" panose="020F0502020204030204" pitchFamily="34" charset="0"/>
                <a:cs typeface="Calibri" panose="020F0502020204030204" pitchFamily="34" charset="0"/>
              </a:rPr>
              <a:t>Τα Μαντεία</a:t>
            </a:r>
          </a:p>
        </p:txBody>
      </p:sp>
    </p:spTree>
    <p:extLst>
      <p:ext uri="{BB962C8B-B14F-4D97-AF65-F5344CB8AC3E}">
        <p14:creationId xmlns:p14="http://schemas.microsoft.com/office/powerpoint/2010/main" xmlns="" val="2808453057"/>
      </p:ext>
    </p:extLst>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1434</TotalTime>
  <Words>1163</Words>
  <Application>Microsoft Office PowerPoint</Application>
  <PresentationFormat>Προσαρμογή</PresentationFormat>
  <Paragraphs>136</Paragraphs>
  <Slides>25</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Τήξη</vt:lpstr>
      <vt:lpstr>Η Μαντική τέχνη στην αρχαιότητα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Το πιο φημισμένο Μαντείο</vt:lpstr>
      <vt:lpstr>Διαφάνεια 13</vt:lpstr>
      <vt:lpstr>Διαφάνεια 14</vt:lpstr>
      <vt:lpstr>Διαφάνεια 15</vt:lpstr>
      <vt:lpstr>Διαφάνεια 16</vt:lpstr>
      <vt:lpstr>Διαφάνεια 17</vt:lpstr>
      <vt:lpstr>Διαφάνεια 18</vt:lpstr>
      <vt:lpstr>Διαφάνεια 19</vt:lpstr>
      <vt:lpstr>Τρόποι με τους οποίους σήμερα οι άνθρωποι προσπαθούν να μαντεύουν το μέλλον </vt:lpstr>
      <vt:lpstr>Διαφορές της Μαντικής  στην Αρχαιότητα με Σήμερα</vt:lpstr>
      <vt:lpstr>Διαφάνεια 22</vt:lpstr>
      <vt:lpstr>Ομοιότητες της Μαντικής  στην Αρχαιότητα και Σήμερα</vt:lpstr>
      <vt:lpstr>Επίλογος</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Owner</dc:creator>
  <cp:lastModifiedBy>Owner</cp:lastModifiedBy>
  <cp:revision>245</cp:revision>
  <dcterms:created xsi:type="dcterms:W3CDTF">2020-12-03T14:49:17Z</dcterms:created>
  <dcterms:modified xsi:type="dcterms:W3CDTF">2024-10-15T16:29:11Z</dcterms:modified>
</cp:coreProperties>
</file>