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26"/>
  </p:notesMasterIdLst>
  <p:sldIdLst>
    <p:sldId id="257" r:id="rId2"/>
    <p:sldId id="316" r:id="rId3"/>
    <p:sldId id="317" r:id="rId4"/>
    <p:sldId id="302" r:id="rId5"/>
    <p:sldId id="313" r:id="rId6"/>
    <p:sldId id="318" r:id="rId7"/>
    <p:sldId id="311" r:id="rId8"/>
    <p:sldId id="300" r:id="rId9"/>
    <p:sldId id="301" r:id="rId10"/>
    <p:sldId id="308" r:id="rId11"/>
    <p:sldId id="320" r:id="rId12"/>
    <p:sldId id="315" r:id="rId13"/>
    <p:sldId id="297" r:id="rId14"/>
    <p:sldId id="312" r:id="rId15"/>
    <p:sldId id="321" r:id="rId16"/>
    <p:sldId id="322" r:id="rId17"/>
    <p:sldId id="323" r:id="rId18"/>
    <p:sldId id="309" r:id="rId19"/>
    <p:sldId id="314" r:id="rId20"/>
    <p:sldId id="303" r:id="rId21"/>
    <p:sldId id="290" r:id="rId22"/>
    <p:sldId id="295" r:id="rId23"/>
    <p:sldId id="324" r:id="rId24"/>
    <p:sldId id="325" r:id="rId2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wner" initials="O" lastIdx="1" clrIdx="0">
    <p:extLst>
      <p:ext uri="{19B8F6BF-5375-455C-9EA6-DF929625EA0E}">
        <p15:presenceInfo xmlns:p15="http://schemas.microsoft.com/office/powerpoint/2012/main" xmlns="" userId="Own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C0E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636" autoAdjust="0"/>
    <p:restoredTop sz="92260" autoAdjust="0"/>
  </p:normalViewPr>
  <p:slideViewPr>
    <p:cSldViewPr snapToGrid="0">
      <p:cViewPr varScale="1">
        <p:scale>
          <a:sx n="81" d="100"/>
          <a:sy n="81" d="100"/>
        </p:scale>
        <p:origin x="-816" y="-8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CB94DF-5D3F-407E-98EA-17B6441799F3}" type="datetimeFigureOut">
              <a:rPr lang="el-GR" smtClean="0"/>
              <a:pPr/>
              <a:t>15/10/2024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E82E1E-2144-45ED-B22A-4D1F5011E187}" type="slidenum">
              <a:rPr lang="el-GR" smtClean="0"/>
              <a:pPr/>
              <a:t>‹#›</a:t>
            </a:fld>
            <a:endParaRPr lang="el-GR"/>
          </a:p>
        </p:txBody>
      </p:sp>
    </p:spTree>
    <p:extLst>
      <p:ext uri="{BB962C8B-B14F-4D97-AF65-F5344CB8AC3E}">
        <p14:creationId xmlns:p14="http://schemas.microsoft.com/office/powerpoint/2010/main" xmlns="" val="3280530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1143000"/>
            <a:ext cx="5486400" cy="30861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94E82E1E-2144-45ED-B22A-4D1F5011E187}" type="slidenum">
              <a:rPr lang="el-GR" smtClean="0"/>
              <a:pPr/>
              <a:t>1</a:t>
            </a:fld>
            <a:endParaRPr lang="el-GR"/>
          </a:p>
        </p:txBody>
      </p:sp>
    </p:spTree>
    <p:extLst>
      <p:ext uri="{BB962C8B-B14F-4D97-AF65-F5344CB8AC3E}">
        <p14:creationId xmlns:p14="http://schemas.microsoft.com/office/powerpoint/2010/main" xmlns="" val="2721280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 Τίτλος"/>
          <p:cNvSpPr>
            <a:spLocks noGrp="1"/>
          </p:cNvSpPr>
          <p:nvPr>
            <p:ph type="ctrTitle"/>
          </p:nvPr>
        </p:nvSpPr>
        <p:spPr>
          <a:xfrm>
            <a:off x="508000" y="4853412"/>
            <a:ext cx="11277600" cy="1222375"/>
          </a:xfrm>
        </p:spPr>
        <p:txBody>
          <a:bodyPr anchor="t"/>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16" name="15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2" name="1 - Θέση υποσέλιδου"/>
          <p:cNvSpPr>
            <a:spLocks noGrp="1"/>
          </p:cNvSpPr>
          <p:nvPr>
            <p:ph type="ftr" sz="quarter" idx="11"/>
          </p:nvPr>
        </p:nvSpPr>
        <p:spPr/>
        <p:txBody>
          <a:bodyPr/>
          <a:lstStyle/>
          <a:p>
            <a:endParaRPr lang="el-GR"/>
          </a:p>
        </p:txBody>
      </p:sp>
      <p:sp>
        <p:nvSpPr>
          <p:cNvPr id="15" name="14 - Θέση αριθμού διαφάνειας"/>
          <p:cNvSpPr>
            <a:spLocks noGrp="1"/>
          </p:cNvSpPr>
          <p:nvPr>
            <p:ph type="sldNum" sz="quarter" idx="12"/>
          </p:nvPr>
        </p:nvSpPr>
        <p:spPr>
          <a:xfrm>
            <a:off x="10972800" y="6473952"/>
            <a:ext cx="1011936" cy="246888"/>
          </a:xfrm>
        </p:spPr>
        <p:txBody>
          <a:bodyPr/>
          <a:lstStyle/>
          <a:p>
            <a:fld id="{6280496E-0EBF-4E34-808F-DAFF1F25A9C9}" type="slidenum">
              <a:rPr lang="el-GR" smtClean="0"/>
              <a:pPr/>
              <a:t>‹#›</a:t>
            </a:fld>
            <a:endParaRPr lang="el-GR"/>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9144000" y="549277"/>
            <a:ext cx="2438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609600" y="549277"/>
            <a:ext cx="83312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2" name="2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27" name="26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19" name="18 - Θέση υποσέλιδου"/>
          <p:cNvSpPr>
            <a:spLocks noGrp="1"/>
          </p:cNvSpPr>
          <p:nvPr>
            <p:ph type="ftr" sz="quarter" idx="11"/>
          </p:nvPr>
        </p:nvSpPr>
        <p:spPr>
          <a:xfrm>
            <a:off x="4775200" y="76201"/>
            <a:ext cx="3860800" cy="288925"/>
          </a:xfrm>
        </p:spPr>
        <p:txBody>
          <a:bodyPr/>
          <a:lstStyle/>
          <a:p>
            <a:endParaRPr lang="el-GR"/>
          </a:p>
        </p:txBody>
      </p:sp>
      <p:sp>
        <p:nvSpPr>
          <p:cNvPr id="16" name="15 - Θέση αριθμού διαφάνειας"/>
          <p:cNvSpPr>
            <a:spLocks noGrp="1"/>
          </p:cNvSpPr>
          <p:nvPr>
            <p:ph type="sldNum" sz="quarter" idx="12"/>
          </p:nvPr>
        </p:nvSpPr>
        <p:spPr>
          <a:xfrm>
            <a:off x="10972800" y="6473952"/>
            <a:ext cx="1011936" cy="246888"/>
          </a:xfrm>
        </p:spPr>
        <p:txBody>
          <a:bodyPr/>
          <a:lstStyle/>
          <a:p>
            <a:fld id="{6280496E-0EBF-4E34-808F-DAFF1F25A9C9}" type="slidenum">
              <a:rPr lang="el-GR" smtClean="0"/>
              <a:pPr/>
              <a:t>‹#›</a:t>
            </a:fld>
            <a:endParaRPr lang="el-GR"/>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 Θέση κειμένου"/>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19" name="18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11" name="10 - Θέση υποσέλιδου"/>
          <p:cNvSpPr>
            <a:spLocks noGrp="1"/>
          </p:cNvSpPr>
          <p:nvPr>
            <p:ph type="ftr" sz="quarter" idx="11"/>
          </p:nvPr>
        </p:nvSpPr>
        <p:spPr/>
        <p:txBody>
          <a:bodyPr/>
          <a:lstStyle/>
          <a:p>
            <a:endParaRPr lang="el-GR"/>
          </a:p>
        </p:txBody>
      </p:sp>
      <p:sp>
        <p:nvSpPr>
          <p:cNvPr id="16" name="15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
        <p:nvSpPr>
          <p:cNvPr id="8" name="7 - Τίτλος"/>
          <p:cNvSpPr>
            <a:spLocks noGrp="1"/>
          </p:cNvSpPr>
          <p:nvPr>
            <p:ph type="title"/>
          </p:nvPr>
        </p:nvSpPr>
        <p:spPr>
          <a:xfrm>
            <a:off x="240633" y="2947086"/>
            <a:ext cx="11582400" cy="1184825"/>
          </a:xfrm>
        </p:spPr>
        <p:txBody>
          <a:bodyPr rtlCol="0" anchor="t"/>
          <a:lstStyle>
            <a:lvl1pPr algn="r">
              <a:defRPr/>
            </a:lvl1pPr>
          </a:lstStyle>
          <a:p>
            <a:r>
              <a:rPr kumimoji="0" lang="el-GR" smtClean="0"/>
              <a:t>Kλικ για επεξεργασία του τίτλου</a:t>
            </a:r>
            <a:endParaRPr kumimoji="0" lang="en-US"/>
          </a:p>
        </p:txBody>
      </p:sp>
    </p:spTree>
  </p:cSld>
  <p:clrMapOvr>
    <a:overrideClrMapping bg1="dk1" tx1="lt1" bg2="dk2" tx2="lt2" accent1="accent1" accent2="accent2" accent3="accent3" accent4="accent4" accent5="accent5" accent6="accent6" hlink="hlink" folHlink="folHlink"/>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0" name="19 - Τίτλος"/>
          <p:cNvSpPr>
            <a:spLocks noGrp="1"/>
          </p:cNvSpPr>
          <p:nvPr>
            <p:ph type="title"/>
          </p:nvPr>
        </p:nvSpPr>
        <p:spPr>
          <a:xfrm>
            <a:off x="402336" y="457200"/>
            <a:ext cx="11582400" cy="841248"/>
          </a:xfrm>
        </p:spPr>
        <p:txBody>
          <a:bodyPr/>
          <a:lstStyle/>
          <a:p>
            <a:r>
              <a:rPr kumimoji="0" lang="el-GR" smtClean="0"/>
              <a:t>Kλικ για επεξεργασία του τίτλου</a:t>
            </a:r>
            <a:endParaRPr kumimoji="0" lang="en-US"/>
          </a:p>
        </p:txBody>
      </p:sp>
      <p:sp>
        <p:nvSpPr>
          <p:cNvPr id="14" name="13 - Θέση περιεχομένου"/>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1" name="20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10" name="9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9" name="28 - Τίτλος"/>
          <p:cNvSpPr>
            <a:spLocks noGrp="1"/>
          </p:cNvSpPr>
          <p:nvPr>
            <p:ph type="title"/>
          </p:nvPr>
        </p:nvSpPr>
        <p:spPr>
          <a:xfrm>
            <a:off x="406400" y="5410200"/>
            <a:ext cx="11480800" cy="882650"/>
          </a:xfrm>
        </p:spPr>
        <p:txBody>
          <a:bodyPr anchor="ctr"/>
          <a:lstStyle>
            <a:lvl1pPr>
              <a:defRPr/>
            </a:lvl1p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25" name="24 - Θέση κειμένου"/>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8" name="27 - Θέση περιεχομένου"/>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0" name="9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10972800" y="6477000"/>
            <a:ext cx="1016000" cy="246888"/>
          </a:xfrm>
        </p:spPr>
        <p:txBody>
          <a:bodyPr/>
          <a:lstStyle/>
          <a:p>
            <a:fld id="{6280496E-0EBF-4E34-808F-DAFF1F25A9C9}" type="slidenum">
              <a:rPr lang="el-GR" smtClean="0"/>
              <a:pPr/>
              <a:t>‹#›</a:t>
            </a:fld>
            <a:endParaRPr lang="el-GR"/>
          </a:p>
        </p:txBody>
      </p:sp>
      <p:sp>
        <p:nvSpPr>
          <p:cNvPr id="11" name="10 - Ευθεία γραμμή σύνδεσης"/>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0" name="29 - Τίτλος"/>
          <p:cNvSpPr>
            <a:spLocks noGrp="1"/>
          </p:cNvSpPr>
          <p:nvPr>
            <p:ph type="title"/>
          </p:nvPr>
        </p:nvSpPr>
        <p:spPr>
          <a:xfrm>
            <a:off x="402336" y="457200"/>
            <a:ext cx="11582400" cy="841248"/>
          </a:xfrm>
        </p:spPr>
        <p:txBody>
          <a:bodyPr/>
          <a:lstStyle/>
          <a:p>
            <a:r>
              <a:rPr kumimoji="0" lang="el-GR" smtClean="0"/>
              <a:t>Kλικ για επεξεργασία του τίτλου</a:t>
            </a:r>
            <a:endParaRPr kumimoji="0" lang="en-US"/>
          </a:p>
        </p:txBody>
      </p:sp>
      <p:sp>
        <p:nvSpPr>
          <p:cNvPr id="12" name="11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21" name="20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24" name="23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8" name="7 - Ευθεία γραμμή σύνδεσης"/>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Τίτλος"/>
          <p:cNvSpPr>
            <a:spLocks noGrp="1"/>
          </p:cNvSpPr>
          <p:nvPr>
            <p:ph type="title"/>
          </p:nvPr>
        </p:nvSpPr>
        <p:spPr>
          <a:xfrm>
            <a:off x="609600" y="5486400"/>
            <a:ext cx="11277600" cy="520700"/>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14" name="13 - Θέση περιεχομένου"/>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5" name="24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29" name="28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13" name="12 - Θέση εικόνας"/>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7" name="6 - Θέση ημερομηνίας"/>
          <p:cNvSpPr>
            <a:spLocks noGrp="1"/>
          </p:cNvSpPr>
          <p:nvPr>
            <p:ph type="dt" sz="half" idx="10"/>
          </p:nvPr>
        </p:nvSpPr>
        <p:spPr/>
        <p:txBody>
          <a:bodyPr/>
          <a:lstStyle/>
          <a:p>
            <a:fld id="{8204E3C0-7D1E-4CC2-AA58-D0AA9F321B12}" type="datetimeFigureOut">
              <a:rPr lang="el-GR" smtClean="0"/>
              <a:pPr/>
              <a:t>15/10/2024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31" name="30 - Θέση αριθμού διαφάνειας"/>
          <p:cNvSpPr>
            <a:spLocks noGrp="1"/>
          </p:cNvSpPr>
          <p:nvPr>
            <p:ph type="sldNum" sz="quarter" idx="12"/>
          </p:nvPr>
        </p:nvSpPr>
        <p:spPr/>
        <p:txBody>
          <a:bodyPr/>
          <a:lstStyle/>
          <a:p>
            <a:fld id="{6280496E-0EBF-4E34-808F-DAFF1F25A9C9}" type="slidenum">
              <a:rPr lang="el-GR" smtClean="0"/>
              <a:pPr/>
              <a:t>‹#›</a:t>
            </a:fld>
            <a:endParaRPr lang="el-GR"/>
          </a:p>
        </p:txBody>
      </p:sp>
      <p:sp>
        <p:nvSpPr>
          <p:cNvPr id="17" name="16 - Τίτλος"/>
          <p:cNvSpPr>
            <a:spLocks noGrp="1"/>
          </p:cNvSpPr>
          <p:nvPr>
            <p:ph type="title"/>
          </p:nvPr>
        </p:nvSpPr>
        <p:spPr>
          <a:xfrm>
            <a:off x="508000" y="4993760"/>
            <a:ext cx="7823200" cy="522288"/>
          </a:xfrm>
        </p:spPr>
        <p:txBody>
          <a:bodyPr anchor="ctr"/>
          <a:lstStyle>
            <a:lvl1pPr algn="l">
              <a:buNone/>
              <a:defRPr sz="2000" b="1"/>
            </a:lvl1pPr>
          </a:lstStyle>
          <a:p>
            <a:r>
              <a:rPr kumimoji="0" lang="el-GR" smtClean="0"/>
              <a:t>Kλικ για επεξεργασία του τίτλου</a:t>
            </a:r>
            <a:endParaRPr kumimoji="0" lang="en-US"/>
          </a:p>
        </p:txBody>
      </p:sp>
      <p:sp>
        <p:nvSpPr>
          <p:cNvPr id="26" name="25 - Θέση κειμένου"/>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 Ευθεία γραμμή σύνδεσης"/>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 Θέση κειμένου"/>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1" name="10 - Θέση ημερομηνίας"/>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8204E3C0-7D1E-4CC2-AA58-D0AA9F321B12}" type="datetimeFigureOut">
              <a:rPr lang="el-GR" smtClean="0"/>
              <a:pPr/>
              <a:t>15/10/2024</a:t>
            </a:fld>
            <a:endParaRPr lang="el-GR"/>
          </a:p>
        </p:txBody>
      </p:sp>
      <p:sp>
        <p:nvSpPr>
          <p:cNvPr id="28" name="27 - Θέση υποσέλιδου"/>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l-GR"/>
          </a:p>
        </p:txBody>
      </p:sp>
      <p:sp>
        <p:nvSpPr>
          <p:cNvPr id="5" name="4 - Θέση αριθμού διαφάνειας"/>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280496E-0EBF-4E34-808F-DAFF1F25A9C9}" type="slidenum">
              <a:rPr lang="el-GR" smtClean="0"/>
              <a:pPr/>
              <a:t>‹#›</a:t>
            </a:fld>
            <a:endParaRPr lang="el-GR"/>
          </a:p>
        </p:txBody>
      </p:sp>
      <p:sp>
        <p:nvSpPr>
          <p:cNvPr id="10" name="9 - Θέση τίτλου"/>
          <p:cNvSpPr>
            <a:spLocks noGrp="1"/>
          </p:cNvSpPr>
          <p:nvPr>
            <p:ph type="title"/>
          </p:nvPr>
        </p:nvSpPr>
        <p:spPr>
          <a:xfrm>
            <a:off x="406400" y="457200"/>
            <a:ext cx="11582400" cy="8382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9" name="8 - Ευθεία γραμμή σύνδεσης"/>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 Ευθεία γραμμή σύνδεσης"/>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ransition spd="slow">
    <p:wedge/>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xmlns="" id="{F36263C5-0477-486F-9E32-E10AEDE12110}"/>
              </a:ext>
            </a:extLst>
          </p:cNvPr>
          <p:cNvSpPr>
            <a:spLocks noGrp="1"/>
          </p:cNvSpPr>
          <p:nvPr>
            <p:ph type="ctrTitle"/>
          </p:nvPr>
        </p:nvSpPr>
        <p:spPr>
          <a:xfrm>
            <a:off x="1131216" y="254523"/>
            <a:ext cx="9690755" cy="1244337"/>
          </a:xfrm>
          <a:gradFill>
            <a:gsLst>
              <a:gs pos="22000">
                <a:schemeClr val="accent4">
                  <a:alpha val="95000"/>
                  <a:lumMod val="36000"/>
                  <a:lumOff val="64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pPr algn="ct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Η </a:t>
            </a:r>
            <a:r>
              <a:rPr lang="el-GR" b="1"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θεση</a:t>
            </a: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l-GR" b="1"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τηΣ</a:t>
            </a: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l-GR" b="1"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γυΝΑΙκασ</a:t>
            </a: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r>
              <a:rPr lang="el-GR" b="1"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παλαιοτερα</a:t>
            </a: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και </a:t>
            </a:r>
            <a:r>
              <a:rPr lang="el-GR" b="1" i="1" dirty="0" err="1"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σημερα</a:t>
            </a: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
            </a:r>
            <a:br>
              <a:rPr lang="el-GR" b="1" i="1" dirty="0" smtClean="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br>
            <a:r>
              <a:rPr lang="el-GR" sz="1800" dirty="0">
                <a:effectLst/>
                <a:latin typeface="Calibri" panose="020F0502020204030204" pitchFamily="34" charset="0"/>
                <a:ea typeface="Calibri" panose="020F0502020204030204" pitchFamily="34" charset="0"/>
                <a:cs typeface="Times New Roman" panose="02020603050405020304" pitchFamily="18" charset="0"/>
              </a:rPr>
              <a:t/>
            </a:r>
            <a:br>
              <a:rPr lang="el-GR" sz="1800" dirty="0">
                <a:effectLst/>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5" name="Υπότιτλος 4">
            <a:extLst>
              <a:ext uri="{FF2B5EF4-FFF2-40B4-BE49-F238E27FC236}">
                <a16:creationId xmlns:a16="http://schemas.microsoft.com/office/drawing/2014/main" xmlns="" id="{1C4C0EFF-DACC-4D00-AF9D-284E26B51350}"/>
              </a:ext>
            </a:extLst>
          </p:cNvPr>
          <p:cNvSpPr>
            <a:spLocks noGrp="1"/>
          </p:cNvSpPr>
          <p:nvPr>
            <p:ph type="subTitle" idx="1"/>
          </p:nvPr>
        </p:nvSpPr>
        <p:spPr>
          <a:xfrm>
            <a:off x="499622" y="3832698"/>
            <a:ext cx="11538408" cy="2658042"/>
          </a:xfrm>
          <a:noFill/>
        </p:spPr>
        <p:txBody>
          <a:bodyPr>
            <a:normAutofit fontScale="92500" lnSpcReduction="10000"/>
          </a:bodyPr>
          <a:lstStyle/>
          <a:p>
            <a:pPr algn="ctr">
              <a:lnSpc>
                <a:spcPct val="107000"/>
              </a:lnSpc>
              <a:spcAft>
                <a:spcPts val="800"/>
              </a:spcAft>
            </a:pPr>
            <a:endParaRPr lang="el-GR" sz="1800" b="1"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l-GR" b="1" dirty="0">
                <a:latin typeface="Calibri" panose="020F0502020204030204" pitchFamily="34" charset="0"/>
                <a:ea typeface="Calibri" panose="020F0502020204030204" pitchFamily="34" charset="0"/>
                <a:cs typeface="Calibri" panose="020F0502020204030204" pitchFamily="34" charset="0"/>
              </a:rPr>
              <a:t>                                                    </a:t>
            </a:r>
            <a:r>
              <a:rPr lang="en-US" b="1" dirty="0">
                <a:effectLst/>
                <a:latin typeface="Calibri" panose="020F0502020204030204" pitchFamily="34" charset="0"/>
                <a:ea typeface="Calibri" panose="020F0502020204030204" pitchFamily="34" charset="0"/>
                <a:cs typeface="Calibri" panose="020F0502020204030204" pitchFamily="34" charset="0"/>
              </a:rPr>
              <a:t> </a:t>
            </a:r>
            <a:r>
              <a:rPr lang="el-GR" b="1" dirty="0">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spcAft>
                <a:spcPts val="800"/>
              </a:spcAft>
            </a:pPr>
            <a:endParaRPr lang="el-GR" b="1" dirty="0">
              <a:effectLst>
                <a:outerShdw blurRad="50800" dist="50800" dir="5400000" algn="ctr" rotWithShape="0">
                  <a:schemeClr val="accent2">
                    <a:alpha val="99000"/>
                  </a:schemeClr>
                </a:outerShdw>
              </a:effectLst>
              <a:latin typeface="Calibri" panose="020F0502020204030204" pitchFamily="34" charset="0"/>
              <a:ea typeface="Calibri" panose="020F0502020204030204" pitchFamily="34" charset="0"/>
              <a:cs typeface="Calibri" panose="020F0502020204030204" pitchFamily="34" charset="0"/>
            </a:endParaRPr>
          </a:p>
          <a:p>
            <a:pPr algn="l">
              <a:lnSpc>
                <a:spcPct val="107000"/>
              </a:lnSpc>
              <a:spcAft>
                <a:spcPts val="800"/>
              </a:spcAft>
            </a:pPr>
            <a:r>
              <a:rPr lang="el-GR" sz="30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l-GR" sz="30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Υπεύθυνος Καθηγητής                                                      </a:t>
            </a:r>
            <a:r>
              <a:rPr lang="el-GR" sz="3000" b="1" dirty="0" err="1"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Μιχαλίτσης</a:t>
            </a:r>
            <a:r>
              <a:rPr lang="el-GR" sz="30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 Τάκης</a:t>
            </a:r>
            <a:endParaRPr lang="el-GR" sz="30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3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l-GR" sz="3000" b="1" dirty="0" smtClean="0">
                <a:solidFill>
                  <a:srgbClr val="002060"/>
                </a:solidFill>
                <a:latin typeface="Calibri" panose="020F0502020204030204" pitchFamily="34" charset="0"/>
                <a:ea typeface="Calibri" panose="020F0502020204030204" pitchFamily="34" charset="0"/>
                <a:cs typeface="Calibri" panose="020F0502020204030204" pitchFamily="34" charset="0"/>
              </a:rPr>
              <a:t>Μιχαλόπουλος Οδυσσέας                                               Β΄</a:t>
            </a:r>
            <a:r>
              <a:rPr lang="el-GR" sz="3000" b="1" dirty="0" smtClean="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l-GR" sz="30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Γυμνασίου </a:t>
            </a:r>
            <a:r>
              <a:rPr lang="el-GR" sz="3000" b="1" dirty="0" err="1">
                <a:solidFill>
                  <a:srgbClr val="002060"/>
                </a:solidFill>
                <a:effectLst/>
                <a:latin typeface="Calibri" panose="020F0502020204030204" pitchFamily="34" charset="0"/>
                <a:ea typeface="Calibri" panose="020F0502020204030204" pitchFamily="34" charset="0"/>
                <a:cs typeface="Calibri" panose="020F0502020204030204" pitchFamily="34" charset="0"/>
              </a:rPr>
              <a:t>Μώλου</a:t>
            </a:r>
            <a:endParaRPr lang="el-GR" sz="3000" dirty="0">
              <a:solidFill>
                <a:srgbClr val="002060"/>
              </a:solidFill>
            </a:endParaRPr>
          </a:p>
        </p:txBody>
      </p:sp>
      <p:pic>
        <p:nvPicPr>
          <p:cNvPr id="6" name="5 - Εικόνα" descr="010.jpg"/>
          <p:cNvPicPr>
            <a:picLocks noChangeAspect="1"/>
          </p:cNvPicPr>
          <p:nvPr/>
        </p:nvPicPr>
        <p:blipFill>
          <a:blip r:embed="rId3"/>
          <a:stretch>
            <a:fillRect/>
          </a:stretch>
        </p:blipFill>
        <p:spPr>
          <a:xfrm>
            <a:off x="3642329" y="1677971"/>
            <a:ext cx="4549171" cy="3246454"/>
          </a:xfrm>
          <a:prstGeom prst="rect">
            <a:avLst/>
          </a:prstGeom>
        </p:spPr>
      </p:pic>
    </p:spTree>
    <p:extLst>
      <p:ext uri="{BB962C8B-B14F-4D97-AF65-F5344CB8AC3E}">
        <p14:creationId xmlns:p14="http://schemas.microsoft.com/office/powerpoint/2010/main" xmlns="" val="734318491"/>
      </p:ext>
    </p:extLst>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012.jpg"/>
          <p:cNvPicPr>
            <a:picLocks noChangeAspect="1"/>
          </p:cNvPicPr>
          <p:nvPr/>
        </p:nvPicPr>
        <p:blipFill>
          <a:blip r:embed="rId2"/>
          <a:stretch>
            <a:fillRect/>
          </a:stretch>
        </p:blipFill>
        <p:spPr>
          <a:xfrm>
            <a:off x="1517715" y="101734"/>
            <a:ext cx="9568207" cy="6380051"/>
          </a:xfrm>
          <a:prstGeom prst="rect">
            <a:avLst/>
          </a:prstGeom>
        </p:spPr>
      </p:pic>
    </p:spTree>
  </p:cSld>
  <p:clrMapOvr>
    <a:masterClrMapping/>
  </p:clrMapOvr>
  <p:transition spd="slow">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u="sng"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Η </a:t>
            </a:r>
            <a:r>
              <a:rPr lang="el-GR" b="1" i="1" u="sng" dirty="0" err="1"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ζωη</a:t>
            </a:r>
            <a:r>
              <a:rPr lang="el-GR" b="1" i="1" u="sng"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 των </a:t>
            </a:r>
            <a:r>
              <a:rPr lang="el-GR" b="1" i="1" u="sng" dirty="0" err="1"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Γυναικω</a:t>
            </a:r>
            <a:r>
              <a:rPr lang="el-GR" b="1" i="1" u="sng"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ν</a:t>
            </a:r>
            <a:r>
              <a:rPr lang="el-GR" b="1" i="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στην </a:t>
            </a:r>
            <a:r>
              <a:rPr lang="el-GR" b="1" i="1" u="sng"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Ομηρικη</a:t>
            </a:r>
            <a:r>
              <a:rPr lang="el-GR" b="1" i="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l-GR" b="1" i="1" u="sng"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εποχη</a:t>
            </a:r>
            <a:endParaRPr lang="el-GR" dirty="0"/>
          </a:p>
        </p:txBody>
      </p:sp>
      <p:sp>
        <p:nvSpPr>
          <p:cNvPr id="3" name="2 - Θέση περιεχομένου"/>
          <p:cNvSpPr>
            <a:spLocks noGrp="1"/>
          </p:cNvSpPr>
          <p:nvPr>
            <p:ph sz="half" idx="1"/>
          </p:nvPr>
        </p:nvSpPr>
        <p:spPr/>
        <p:txBody>
          <a:bodyPr>
            <a:normAutofit fontScale="77500" lnSpcReduction="20000"/>
          </a:bodyPr>
          <a:lstStyle/>
          <a:p>
            <a:pPr marL="285750" indent="-285750">
              <a:buFont typeface="Wingdings" panose="05000000000000000000" pitchFamily="2" charset="2"/>
              <a:buChar char="ü"/>
            </a:pPr>
            <a:r>
              <a:rPr lang="el-GR" b="1" i="1" dirty="0" smtClean="0"/>
              <a:t>Στην ομηρική εποχή, η ζωή των γυναικών όπως αντιλαμβανόμαστε από τα έργα του Ομήρου, ήταν αρκετά καλή. </a:t>
            </a:r>
          </a:p>
          <a:p>
            <a:pPr marL="285750" indent="-285750">
              <a:buFont typeface="Wingdings" panose="05000000000000000000" pitchFamily="2" charset="2"/>
              <a:buChar char="ü"/>
            </a:pPr>
            <a:r>
              <a:rPr lang="el-GR" b="1" i="1" dirty="0" smtClean="0"/>
              <a:t>Οι γυναίκες δεν έμεναν  περιορισμένες στο σπίτι και μπορούσαν να κυκλοφορούν ελεύθερες με την συνοδεία δούλων. </a:t>
            </a:r>
          </a:p>
          <a:p>
            <a:pPr marL="285750" indent="-285750">
              <a:buFont typeface="Wingdings" panose="05000000000000000000" pitchFamily="2" charset="2"/>
              <a:buChar char="ü"/>
            </a:pPr>
            <a:r>
              <a:rPr lang="el-GR" b="1" i="1" dirty="0" smtClean="0"/>
              <a:t>Αγαπούν την οικογένειά τους, συζητούν ελεύθερα μαζί με τους άνδρες, επικρατεί η μονογαμία, ο γάμος είναι ιερός και αδιάλυτος, η γυναίκα μπορεί να διαλέξει τον άνδρα της, οι συζυγικές σχέσεις βασίζονται σε αμοιβαία αγάπη και εκτίμηση και οι τρόποι συμπεριφοράς των συζύγων παρουσιάζονται απλοί, ευγενικοί και εγκάρδιοι. </a:t>
            </a:r>
          </a:p>
          <a:p>
            <a:endParaRPr lang="el-GR" dirty="0"/>
          </a:p>
        </p:txBody>
      </p:sp>
      <p:sp>
        <p:nvSpPr>
          <p:cNvPr id="4" name="3 - Θέση περιεχομένου"/>
          <p:cNvSpPr>
            <a:spLocks noGrp="1"/>
          </p:cNvSpPr>
          <p:nvPr>
            <p:ph sz="half" idx="2"/>
          </p:nvPr>
        </p:nvSpPr>
        <p:spPr/>
        <p:txBody>
          <a:bodyPr>
            <a:normAutofit fontScale="77500" lnSpcReduction="20000"/>
          </a:bodyPr>
          <a:lstStyle/>
          <a:p>
            <a:pPr marL="285750" indent="-285750">
              <a:buFont typeface="Wingdings" panose="05000000000000000000" pitchFamily="2" charset="2"/>
              <a:buChar char="ü"/>
            </a:pPr>
            <a:r>
              <a:rPr lang="el-GR" b="1" i="1" dirty="0" smtClean="0"/>
              <a:t>Η γυναίκα, αν δεν έβγαινε έξω για αγορές σχετικές με την οικιακή δραστηριότητα, έμενε στο σπίτι. </a:t>
            </a:r>
          </a:p>
          <a:p>
            <a:pPr marL="285750" indent="-285750">
              <a:buFont typeface="Wingdings" panose="05000000000000000000" pitchFamily="2" charset="2"/>
              <a:buChar char="ü"/>
            </a:pPr>
            <a:r>
              <a:rPr lang="el-GR" b="1" i="1" dirty="0" smtClean="0"/>
              <a:t>Οι κοινωνικές δραστηριότητες όπου επιτρεπόταν η παρουσία της ήταν γάμοι ή κηδείες και άλλες συναφείς εκδηλώσεις.</a:t>
            </a:r>
          </a:p>
          <a:p>
            <a:pPr marL="285750" indent="-285750">
              <a:buFont typeface="Wingdings" panose="05000000000000000000" pitchFamily="2" charset="2"/>
              <a:buChar char="ü"/>
            </a:pPr>
            <a:r>
              <a:rPr lang="el-GR" b="1" i="1" dirty="0" smtClean="0"/>
              <a:t>Στην Ομηρική εποχή οι γυναίκες συνδύαζαν την ομορφιά τους με την εξυπνάδα τους, ασχολούνταν με οικιακές εργασίες όπως ύφανση στον αργαλειό και με την φροντίδα των παιδιών.</a:t>
            </a:r>
          </a:p>
          <a:p>
            <a:pPr marL="285750" indent="-285750">
              <a:buFont typeface="Wingdings" panose="05000000000000000000" pitchFamily="2" charset="2"/>
              <a:buChar char="ü"/>
            </a:pPr>
            <a:r>
              <a:rPr lang="el-GR" b="1" i="1" dirty="0" smtClean="0"/>
              <a:t> Πολλά σπίτια διέθεταν τον ειδικό χώρο των γυναικών, τον γυναικωνίτη.</a:t>
            </a:r>
          </a:p>
          <a:p>
            <a:endParaRPr lang="el-GR" dirty="0"/>
          </a:p>
        </p:txBody>
      </p:sp>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017.jpg"/>
          <p:cNvPicPr>
            <a:picLocks noChangeAspect="1"/>
          </p:cNvPicPr>
          <p:nvPr/>
        </p:nvPicPr>
        <p:blipFill>
          <a:blip r:embed="rId2"/>
          <a:stretch>
            <a:fillRect/>
          </a:stretch>
        </p:blipFill>
        <p:spPr>
          <a:xfrm>
            <a:off x="4539682" y="669302"/>
            <a:ext cx="7413506" cy="5050451"/>
          </a:xfrm>
          <a:prstGeom prst="rect">
            <a:avLst/>
          </a:prstGeom>
        </p:spPr>
      </p:pic>
      <p:sp>
        <p:nvSpPr>
          <p:cNvPr id="3" name="2 - Ορθογώνιο"/>
          <p:cNvSpPr/>
          <p:nvPr/>
        </p:nvSpPr>
        <p:spPr>
          <a:xfrm>
            <a:off x="2875174" y="5864731"/>
            <a:ext cx="6193411" cy="470000"/>
          </a:xfrm>
          <a:prstGeom prst="rect">
            <a:avLst/>
          </a:prstGeom>
        </p:spPr>
        <p:txBody>
          <a:bodyPr wrap="square">
            <a:spAutoFit/>
          </a:bodyPr>
          <a:lstStyle/>
          <a:p>
            <a:pPr lvl="0" algn="ctr">
              <a:lnSpc>
                <a:spcPct val="107000"/>
              </a:lnSpc>
            </a:pPr>
            <a:r>
              <a:rPr lang="el-GR" sz="2400" b="1" i="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Η ζωή των Γυναικών στην Ομηρική εποχή</a:t>
            </a:r>
            <a:endParaRPr lang="el-GR" sz="2400" b="1" i="1" u="sng" dirty="0">
              <a:solidFill>
                <a:srgbClr val="7030A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5 - Θέση κειμένου"/>
          <p:cNvSpPr>
            <a:spLocks noGrp="1"/>
          </p:cNvSpPr>
          <p:nvPr>
            <p:ph type="body" idx="2"/>
          </p:nvPr>
        </p:nvSpPr>
        <p:spPr>
          <a:xfrm>
            <a:off x="590747" y="920684"/>
            <a:ext cx="4011084" cy="4800600"/>
          </a:xfrm>
        </p:spPr>
        <p:txBody>
          <a:bodyPr>
            <a:normAutofit/>
          </a:bodyPr>
          <a:lstStyle/>
          <a:p>
            <a:pPr>
              <a:buFont typeface="Wingdings" pitchFamily="2" charset="2"/>
              <a:buChar char="Ø"/>
            </a:pPr>
            <a:r>
              <a:rPr lang="el-GR" sz="2000" b="1" i="1" dirty="0" smtClean="0"/>
              <a:t>Η γυναίκα στην Ομηρική εποχή δεν περνούσε απαρατήρητη.</a:t>
            </a:r>
          </a:p>
          <a:p>
            <a:pPr>
              <a:buFont typeface="Wingdings" pitchFamily="2" charset="2"/>
              <a:buChar char="Ø"/>
            </a:pPr>
            <a:r>
              <a:rPr lang="el-GR" sz="2000" b="1" i="1" dirty="0" smtClean="0"/>
              <a:t>Μπορεί να ήταν πιο υποβαθμισμένη η θέση της, όχι όμως δουλική.</a:t>
            </a:r>
          </a:p>
          <a:p>
            <a:pPr>
              <a:buFont typeface="Wingdings" pitchFamily="2" charset="2"/>
              <a:buChar char="Ø"/>
            </a:pPr>
            <a:r>
              <a:rPr lang="el-GR" sz="2000" b="1" i="1" dirty="0" smtClean="0"/>
              <a:t>Η ημέρα της κυλούσε ευχάριστα και αρκετά </a:t>
            </a:r>
          </a:p>
          <a:p>
            <a:r>
              <a:rPr lang="el-GR" sz="2000" b="1" i="1" dirty="0" smtClean="0"/>
              <a:t>συχνά κάποια γυναίκα κατάφερνε να βρεθεί στο επίκεντρο.</a:t>
            </a:r>
          </a:p>
          <a:p>
            <a:pPr>
              <a:buFont typeface="Wingdings" pitchFamily="2" charset="2"/>
              <a:buChar char="Ø"/>
            </a:pPr>
            <a:r>
              <a:rPr lang="el-GR" sz="2000" b="1" i="1" dirty="0" smtClean="0"/>
              <a:t>Ήταν σεβαστές με αξιοπρόσεκτη ελευθερία.</a:t>
            </a:r>
            <a:endParaRPr lang="el-GR" sz="2000" b="1" i="1" dirty="0"/>
          </a:p>
        </p:txBody>
      </p:sp>
    </p:spTree>
  </p:cSld>
  <p:clrMapOvr>
    <a:masterClrMapping/>
  </p:clrMapOvr>
  <p:transition spd="slow">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03315" y="1913642"/>
            <a:ext cx="11085922" cy="3108543"/>
          </a:xfrm>
          <a:prstGeom prst="rect">
            <a:avLst/>
          </a:prstGeom>
        </p:spPr>
        <p:txBody>
          <a:bodyPr wrap="square">
            <a:spAutoFit/>
          </a:bodyPr>
          <a:lstStyle/>
          <a:p>
            <a:pPr indent="457200">
              <a:buFont typeface="Wingdings" pitchFamily="2" charset="2"/>
              <a:buChar char="ü"/>
            </a:pPr>
            <a:r>
              <a:rPr lang="el-GR" sz="2800" dirty="0" smtClean="0"/>
              <a:t>Στη  Μινωική Κρήτη οι γυναίκες είχαν τα ίδια περίπου δικαιώματα και ελευθερίες με τους άντρες. Όπως μαρτυρούν οι τοιχογραφίες, οι σφραγιδόλιθοι και άλλοι λίθοι με εγχάρακτες εικόνες,</a:t>
            </a:r>
            <a:br>
              <a:rPr lang="el-GR" sz="2800" dirty="0" smtClean="0"/>
            </a:br>
            <a:r>
              <a:rPr lang="el-GR" sz="2800" dirty="0" smtClean="0"/>
              <a:t>έπαιρναν μέρος σ’ όλες τις εκδηλώσεις της ζωής, στις γιορτές, τα αγωνίσματα, το κυνήγι.</a:t>
            </a:r>
          </a:p>
          <a:p>
            <a:pPr indent="457200">
              <a:buFont typeface="Wingdings" pitchFamily="2" charset="2"/>
              <a:buChar char="ü"/>
            </a:pPr>
            <a:r>
              <a:rPr lang="el-GR" sz="2800" dirty="0" smtClean="0"/>
              <a:t> Όπως και οι  σημερινές γυναίκες, χτένιζαν με φροντίδα τα μαλλιά τους, βάφονταν, φορούσαν φανταχτερά φορέματα και όμορφα στολίδια.</a:t>
            </a:r>
            <a:endParaRPr lang="el-GR" sz="2400" b="1" i="1" dirty="0"/>
          </a:p>
        </p:txBody>
      </p:sp>
      <p:sp>
        <p:nvSpPr>
          <p:cNvPr id="4" name="3 - Τίτλος"/>
          <p:cNvSpPr>
            <a:spLocks noGrp="1"/>
          </p:cNvSpPr>
          <p:nvPr>
            <p:ph type="title"/>
          </p:nvPr>
        </p:nvSpPr>
        <p:spPr/>
        <p:txBody>
          <a:bodyPr/>
          <a:lstStyle/>
          <a:p>
            <a:pPr algn="ctr"/>
            <a:r>
              <a:rPr lang="el-GR" b="1" i="1" u="sng"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Η  </a:t>
            </a:r>
            <a:r>
              <a:rPr lang="el-GR" b="1" i="1" u="sng" dirty="0" err="1"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ζωη</a:t>
            </a:r>
            <a:r>
              <a:rPr lang="el-GR" b="1" i="1" u="sng"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 των </a:t>
            </a:r>
            <a:r>
              <a:rPr lang="el-GR" b="1" i="1" u="sng" dirty="0" err="1"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Γυναικω</a:t>
            </a:r>
            <a:r>
              <a:rPr lang="el-GR" b="1" i="1" u="sng"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ν</a:t>
            </a:r>
            <a:r>
              <a:rPr lang="el-GR" b="1" i="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στην </a:t>
            </a:r>
            <a:r>
              <a:rPr lang="el-GR" b="1" i="1" u="sng"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μινωικη</a:t>
            </a:r>
            <a:r>
              <a:rPr lang="el-GR" b="1" i="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l-GR" b="1" i="1" u="sng"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κρητη</a:t>
            </a:r>
            <a:endParaRPr lang="el-GR" dirty="0"/>
          </a:p>
        </p:txBody>
      </p:sp>
    </p:spTree>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u="sng"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Η  </a:t>
            </a:r>
            <a:r>
              <a:rPr lang="el-GR" b="1" i="1" u="sng" dirty="0" err="1"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ζωη</a:t>
            </a:r>
            <a:r>
              <a:rPr lang="el-GR" b="1" i="1" u="sng" dirty="0"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 των </a:t>
            </a:r>
            <a:r>
              <a:rPr lang="el-GR" b="1" i="1" u="sng" dirty="0" err="1" smtClean="0">
                <a:solidFill>
                  <a:srgbClr val="7030A0"/>
                </a:solidFill>
                <a:effectLst/>
                <a:latin typeface="Calibri" panose="020F0502020204030204" pitchFamily="34" charset="0"/>
                <a:ea typeface="Calibri" panose="020F0502020204030204" pitchFamily="34" charset="0"/>
                <a:cs typeface="Calibri" panose="020F0502020204030204" pitchFamily="34" charset="0"/>
              </a:rPr>
              <a:t>Γυναικω</a:t>
            </a:r>
            <a:r>
              <a:rPr lang="el-GR" b="1" i="1" u="sng"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ν</a:t>
            </a:r>
            <a:r>
              <a:rPr lang="el-GR" b="1" i="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στην </a:t>
            </a:r>
            <a:r>
              <a:rPr lang="el-GR" b="1" i="1" u="sng"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μινωικη</a:t>
            </a:r>
            <a:r>
              <a:rPr lang="el-GR" b="1" i="1" u="sng" dirty="0" smtClean="0">
                <a:solidFill>
                  <a:srgbClr val="7030A0"/>
                </a:solidFill>
                <a:latin typeface="Calibri" panose="020F0502020204030204" pitchFamily="34" charset="0"/>
                <a:ea typeface="Calibri" panose="020F0502020204030204" pitchFamily="34" charset="0"/>
                <a:cs typeface="Calibri" panose="020F0502020204030204" pitchFamily="34" charset="0"/>
              </a:rPr>
              <a:t> </a:t>
            </a:r>
            <a:r>
              <a:rPr lang="el-GR" b="1" i="1" u="sng" dirty="0" err="1" smtClean="0">
                <a:solidFill>
                  <a:srgbClr val="7030A0"/>
                </a:solidFill>
                <a:latin typeface="Calibri" panose="020F0502020204030204" pitchFamily="34" charset="0"/>
                <a:ea typeface="Calibri" panose="020F0502020204030204" pitchFamily="34" charset="0"/>
                <a:cs typeface="Calibri" panose="020F0502020204030204" pitchFamily="34" charset="0"/>
              </a:rPr>
              <a:t>κρητη</a:t>
            </a:r>
            <a:endParaRPr lang="el-GR" b="1" i="1" u="sng" dirty="0">
              <a:solidFill>
                <a:srgbClr val="7030A0"/>
              </a:solidFill>
            </a:endParaRPr>
          </a:p>
        </p:txBody>
      </p:sp>
      <p:pic>
        <p:nvPicPr>
          <p:cNvPr id="3" name="2 - Εικόνα" descr="014.jpg"/>
          <p:cNvPicPr>
            <a:picLocks noChangeAspect="1"/>
          </p:cNvPicPr>
          <p:nvPr/>
        </p:nvPicPr>
        <p:blipFill>
          <a:blip r:embed="rId2"/>
          <a:stretch>
            <a:fillRect/>
          </a:stretch>
        </p:blipFill>
        <p:spPr>
          <a:xfrm>
            <a:off x="3544479" y="1154312"/>
            <a:ext cx="4430598" cy="5383177"/>
          </a:xfrm>
          <a:prstGeom prst="rect">
            <a:avLst/>
          </a:prstGeom>
        </p:spPr>
      </p:pic>
    </p:spTree>
  </p:cSld>
  <p:clrMapOvr>
    <a:masterClrMapping/>
  </p:clrMapOvr>
  <p:transition spd="slow">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pPr algn="ctr"/>
            <a:r>
              <a:rPr lang="el-GR" sz="2400" i="1" dirty="0" smtClean="0">
                <a:solidFill>
                  <a:srgbClr val="7030A0"/>
                </a:solidFill>
              </a:rPr>
              <a:t>Η </a:t>
            </a:r>
            <a:r>
              <a:rPr lang="el-GR" sz="2400" i="1" dirty="0" err="1" smtClean="0">
                <a:solidFill>
                  <a:srgbClr val="7030A0"/>
                </a:solidFill>
              </a:rPr>
              <a:t>ζωη</a:t>
            </a:r>
            <a:r>
              <a:rPr lang="el-GR" sz="2400" i="1" dirty="0" smtClean="0">
                <a:solidFill>
                  <a:srgbClr val="7030A0"/>
                </a:solidFill>
              </a:rPr>
              <a:t> των </a:t>
            </a:r>
            <a:r>
              <a:rPr lang="el-GR" sz="2400" i="1" dirty="0" err="1" smtClean="0">
                <a:solidFill>
                  <a:srgbClr val="7030A0"/>
                </a:solidFill>
              </a:rPr>
              <a:t>γυναικων</a:t>
            </a:r>
            <a:r>
              <a:rPr lang="el-GR" sz="2400" i="1" dirty="0" smtClean="0">
                <a:solidFill>
                  <a:srgbClr val="7030A0"/>
                </a:solidFill>
              </a:rPr>
              <a:t> στη </a:t>
            </a:r>
            <a:r>
              <a:rPr lang="el-GR" sz="2400" i="1" dirty="0" err="1" smtClean="0">
                <a:solidFill>
                  <a:srgbClr val="7030A0"/>
                </a:solidFill>
              </a:rPr>
              <a:t>σπαρτη</a:t>
            </a:r>
            <a:endParaRPr lang="el-GR" sz="2400" i="1" dirty="0">
              <a:solidFill>
                <a:srgbClr val="7030A0"/>
              </a:solidFill>
            </a:endParaRPr>
          </a:p>
        </p:txBody>
      </p:sp>
      <p:sp>
        <p:nvSpPr>
          <p:cNvPr id="6" name="5 - Θέση κειμένου"/>
          <p:cNvSpPr>
            <a:spLocks noGrp="1"/>
          </p:cNvSpPr>
          <p:nvPr>
            <p:ph type="body" idx="2"/>
          </p:nvPr>
        </p:nvSpPr>
        <p:spPr/>
        <p:txBody>
          <a:bodyPr/>
          <a:lstStyle/>
          <a:p>
            <a:r>
              <a:rPr lang="el-GR" sz="2200" b="1" i="1" dirty="0" smtClean="0"/>
              <a:t>Το ίδιο και στην αρχαία Σπάρτη οι γυναίκες ήταν σχεδόν ίσες με τους άντρες, συγχρωτίζονταν ελεύθερα στο δημόσιο βίο και στους αθλητικούς αγώνες, παντρεύονταν τον άντρα που θα αγαπούσαν, και είχαν γνώμη στα πολιτικά και δημόσια πράγματα. Είναι άραγε τυχαίο ότι ήταν οι Σπαρτιάτισσες που έλεγαν στους άντρες τους το γνωστό </a:t>
            </a:r>
            <a:r>
              <a:rPr lang="el-GR" sz="2200" b="1" i="1" dirty="0" smtClean="0"/>
              <a:t>:</a:t>
            </a:r>
          </a:p>
          <a:p>
            <a:r>
              <a:rPr lang="el-GR" sz="2200" b="1" i="1" dirty="0" smtClean="0"/>
              <a:t>“</a:t>
            </a:r>
            <a:r>
              <a:rPr lang="el-GR" sz="2200" b="1" i="1" dirty="0" smtClean="0"/>
              <a:t>Ή </a:t>
            </a:r>
            <a:r>
              <a:rPr lang="el-GR" sz="2200" b="1" i="1" dirty="0" err="1" smtClean="0"/>
              <a:t>ταν</a:t>
            </a:r>
            <a:r>
              <a:rPr lang="el-GR" sz="2200" b="1" i="1" dirty="0" smtClean="0"/>
              <a:t> ή επί τας”;</a:t>
            </a:r>
          </a:p>
          <a:p>
            <a:endParaRPr lang="el-GR" dirty="0"/>
          </a:p>
        </p:txBody>
      </p:sp>
      <p:pic>
        <p:nvPicPr>
          <p:cNvPr id="7" name="6 - Θέση περιεχομένου" descr="020.jpg"/>
          <p:cNvPicPr>
            <a:picLocks noGrp="1" noChangeAspect="1"/>
          </p:cNvPicPr>
          <p:nvPr>
            <p:ph sz="half" idx="1"/>
          </p:nvPr>
        </p:nvPicPr>
        <p:blipFill>
          <a:blip r:embed="rId2"/>
          <a:stretch>
            <a:fillRect/>
          </a:stretch>
        </p:blipFill>
        <p:spPr>
          <a:xfrm>
            <a:off x="4767263" y="1183074"/>
            <a:ext cx="7119937" cy="3653652"/>
          </a:xfrm>
        </p:spPr>
      </p:pic>
    </p:spTree>
  </p:cSld>
  <p:clrMapOvr>
    <a:masterClrMapping/>
  </p:clrMapOvr>
  <p:transition spd="slow">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lstStyle/>
          <a:p>
            <a:pPr algn="ctr"/>
            <a:r>
              <a:rPr lang="el-GR" i="1" dirty="0" smtClean="0">
                <a:solidFill>
                  <a:srgbClr val="002060"/>
                </a:solidFill>
              </a:rPr>
              <a:t>Οι </a:t>
            </a:r>
            <a:r>
              <a:rPr lang="el-GR" i="1" dirty="0" err="1" smtClean="0">
                <a:solidFill>
                  <a:srgbClr val="002060"/>
                </a:solidFill>
              </a:rPr>
              <a:t>αλλαγεσ</a:t>
            </a:r>
            <a:r>
              <a:rPr lang="el-GR" i="1" dirty="0" smtClean="0">
                <a:solidFill>
                  <a:srgbClr val="002060"/>
                </a:solidFill>
              </a:rPr>
              <a:t> στη </a:t>
            </a:r>
            <a:r>
              <a:rPr lang="el-GR" i="1" dirty="0" err="1" smtClean="0">
                <a:solidFill>
                  <a:srgbClr val="002060"/>
                </a:solidFill>
              </a:rPr>
              <a:t>ζωη</a:t>
            </a:r>
            <a:r>
              <a:rPr lang="el-GR" i="1" dirty="0" smtClean="0">
                <a:solidFill>
                  <a:srgbClr val="002060"/>
                </a:solidFill>
              </a:rPr>
              <a:t> των </a:t>
            </a:r>
            <a:r>
              <a:rPr lang="el-GR" i="1" dirty="0" err="1" smtClean="0">
                <a:solidFill>
                  <a:srgbClr val="002060"/>
                </a:solidFill>
              </a:rPr>
              <a:t>γυναικων</a:t>
            </a:r>
            <a:endParaRPr lang="el-GR" i="1" dirty="0">
              <a:solidFill>
                <a:srgbClr val="002060"/>
              </a:solidFill>
            </a:endParaRPr>
          </a:p>
        </p:txBody>
      </p:sp>
      <p:sp>
        <p:nvSpPr>
          <p:cNvPr id="10" name="9 - Θέση περιεχομένου"/>
          <p:cNvSpPr>
            <a:spLocks noGrp="1"/>
          </p:cNvSpPr>
          <p:nvPr>
            <p:ph sz="half" idx="1"/>
          </p:nvPr>
        </p:nvSpPr>
        <p:spPr/>
        <p:txBody>
          <a:bodyPr>
            <a:normAutofit fontScale="77500" lnSpcReduction="20000"/>
          </a:bodyPr>
          <a:lstStyle/>
          <a:p>
            <a:r>
              <a:rPr lang="el-GR" b="1" i="1" dirty="0" smtClean="0"/>
              <a:t>Η ιστορική περίοδος, κατά την οποία πραγματοποιήθηκαν οι ριζικές αλλαγές σχετικά με την κοινωνική θέση των γυναικών είναι ο 19</a:t>
            </a:r>
            <a:r>
              <a:rPr lang="el-GR" b="1" i="1" baseline="30000" dirty="0" smtClean="0"/>
              <a:t>ος</a:t>
            </a:r>
            <a:r>
              <a:rPr lang="el-GR" b="1" i="1" dirty="0" smtClean="0"/>
              <a:t> αιώνας. Σ’ αυτό συνέβαλαν πολλές αλλαγές, οι οποίες προήλθαν από τη Βιομηχανική Επανάσταση.</a:t>
            </a:r>
          </a:p>
          <a:p>
            <a:r>
              <a:rPr lang="el-GR" b="1" i="1" dirty="0" smtClean="0"/>
              <a:t>Με τη δημιουργία των βιομηχανιών, μεγάλο μέρος του πληθυσμού αναγκάστηκε να μεταναστεύσει στα αστικά κέντρα, για μία καλύτερη ζωή.</a:t>
            </a:r>
          </a:p>
          <a:p>
            <a:r>
              <a:rPr lang="el-GR" b="1" i="1" dirty="0" smtClean="0"/>
              <a:t>Συνεπώς, πολλές γυναίκες αναγκάστηκαν να βγουν στην αγορά εργασίας, προκειμένου να αποκτήσουν οικονομικούς πόρους και να θρέψουν την οικογένειά τους.</a:t>
            </a:r>
          </a:p>
          <a:p>
            <a:endParaRPr lang="el-GR" dirty="0"/>
          </a:p>
        </p:txBody>
      </p:sp>
      <p:sp>
        <p:nvSpPr>
          <p:cNvPr id="11" name="10 - Θέση περιεχομένου"/>
          <p:cNvSpPr>
            <a:spLocks noGrp="1"/>
          </p:cNvSpPr>
          <p:nvPr>
            <p:ph sz="half" idx="2"/>
          </p:nvPr>
        </p:nvSpPr>
        <p:spPr/>
        <p:txBody>
          <a:bodyPr>
            <a:normAutofit fontScale="77500" lnSpcReduction="20000"/>
          </a:bodyPr>
          <a:lstStyle/>
          <a:p>
            <a:r>
              <a:rPr lang="el-GR" b="1" i="1" dirty="0" smtClean="0"/>
              <a:t>Κάτω από τις σκληρές και απάνθρωπες συνθήκες εργασίας, όπου τα ημερομίσθια ήταν εξαιρετικά χαμηλά, ωρίμασε η γυναικεία συνείδηση και απέκτησαν πυγμή και δυναμισμό στο να διεκδικήσουν σθεναρά τα βασικά δικαιώματά τους. </a:t>
            </a:r>
          </a:p>
          <a:p>
            <a:r>
              <a:rPr lang="el-GR" b="1" i="1" dirty="0" smtClean="0"/>
              <a:t>Άρχισαν να δραστηριοποιούνται σε πολλούς τομείς, διευρύνοντας έτσι τους επαγγελματικούς και γνωστικούς τους ορίζοντες.</a:t>
            </a:r>
          </a:p>
          <a:p>
            <a:r>
              <a:rPr lang="el-GR" b="1" i="1" dirty="0" smtClean="0"/>
              <a:t>Σταδιακά, άρχισαν να αποκτούν πολλά δικαιώματα, τόσο μέσα στην οικογένειά τους, όσο και έξω απ’ αυτήν. Κατάφεραν και διεκδίκησαν και στο τέλος απέκτησαν το δικαίωμα ψήφου.</a:t>
            </a:r>
            <a:endParaRPr lang="el-GR" dirty="0" smtClean="0"/>
          </a:p>
          <a:p>
            <a:endParaRPr lang="el-GR" dirty="0"/>
          </a:p>
        </p:txBody>
      </p:sp>
    </p:spTree>
  </p:cSld>
  <p:clrMapOvr>
    <a:masterClrMapping/>
  </p:clrMapOvr>
  <p:transition spd="slow">
    <p:checke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dirty="0" err="1" smtClean="0">
                <a:solidFill>
                  <a:srgbClr val="002060"/>
                </a:solidFill>
              </a:rPr>
              <a:t>Δικαιωμα</a:t>
            </a:r>
            <a:r>
              <a:rPr lang="el-GR" b="1" i="1" dirty="0" smtClean="0">
                <a:solidFill>
                  <a:srgbClr val="002060"/>
                </a:solidFill>
              </a:rPr>
              <a:t>  </a:t>
            </a:r>
            <a:r>
              <a:rPr lang="el-GR" b="1" i="1" dirty="0" err="1" smtClean="0">
                <a:solidFill>
                  <a:srgbClr val="002060"/>
                </a:solidFill>
              </a:rPr>
              <a:t>εργασιασ</a:t>
            </a:r>
            <a:r>
              <a:rPr lang="el-GR" b="1" i="1" dirty="0" smtClean="0">
                <a:solidFill>
                  <a:srgbClr val="002060"/>
                </a:solidFill>
              </a:rPr>
              <a:t> και </a:t>
            </a:r>
            <a:r>
              <a:rPr lang="el-GR" b="1" i="1" dirty="0" err="1" smtClean="0">
                <a:solidFill>
                  <a:srgbClr val="002060"/>
                </a:solidFill>
              </a:rPr>
              <a:t>ψηφου</a:t>
            </a:r>
            <a:endParaRPr lang="el-GR" b="1" i="1" dirty="0">
              <a:solidFill>
                <a:srgbClr val="002060"/>
              </a:solidFill>
            </a:endParaRPr>
          </a:p>
        </p:txBody>
      </p:sp>
      <p:pic>
        <p:nvPicPr>
          <p:cNvPr id="6" name="5 - Θέση περιεχομένου" descr="022.jpg"/>
          <p:cNvPicPr>
            <a:picLocks noGrp="1" noChangeAspect="1"/>
          </p:cNvPicPr>
          <p:nvPr>
            <p:ph sz="half" idx="1"/>
          </p:nvPr>
        </p:nvPicPr>
        <p:blipFill>
          <a:blip r:embed="rId2"/>
          <a:stretch>
            <a:fillRect/>
          </a:stretch>
        </p:blipFill>
        <p:spPr>
          <a:xfrm>
            <a:off x="856791" y="1923067"/>
            <a:ext cx="4705023" cy="3528767"/>
          </a:xfrm>
        </p:spPr>
      </p:pic>
      <p:pic>
        <p:nvPicPr>
          <p:cNvPr id="5" name="4 - Θέση περιεχομένου" descr="021.jfif"/>
          <p:cNvPicPr>
            <a:picLocks noGrp="1" noChangeAspect="1"/>
          </p:cNvPicPr>
          <p:nvPr>
            <p:ph sz="half" idx="2"/>
          </p:nvPr>
        </p:nvPicPr>
        <p:blipFill>
          <a:blip r:embed="rId3"/>
          <a:stretch>
            <a:fillRect/>
          </a:stretch>
        </p:blipFill>
        <p:spPr>
          <a:xfrm>
            <a:off x="6289862" y="1923069"/>
            <a:ext cx="5523459" cy="3596209"/>
          </a:xfrm>
        </p:spPr>
      </p:pic>
    </p:spTree>
  </p:cSld>
  <p:clrMapOvr>
    <a:masterClrMapping/>
  </p:clrMapOvr>
  <p:transition spd="slow">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970961" y="1121790"/>
            <a:ext cx="10435472" cy="4093428"/>
          </a:xfrm>
          <a:prstGeom prst="rect">
            <a:avLst/>
          </a:prstGeom>
        </p:spPr>
        <p:txBody>
          <a:bodyPr wrap="square">
            <a:spAutoFit/>
          </a:bodyPr>
          <a:lstStyle/>
          <a:p>
            <a:pPr indent="457200">
              <a:buFont typeface="Wingdings" pitchFamily="2" charset="2"/>
              <a:buChar char="v"/>
            </a:pPr>
            <a:r>
              <a:rPr lang="el-GR" sz="2600" b="1" i="1" dirty="0" smtClean="0"/>
              <a:t>Με το Σύνταγμα του 1975, καθιερώθηκε στην Ελλάδα η Αρχή της Ισότητας των δύο φύλων σύμφωνα με το οποίο οι Έλληνες και οι Ελληνίδες είναι ίσοι ενώπιον του νόμου και έχουν ίσα δικαιώματα και υποχρεώσεις. Άρχισαν να ψηφίζονται και να θεμελιώνονται νόμοι, που είχαν ως στόχο την εξάλειψη των διακρίσεων απέναντι στις γυναίκες και την επίτευξη της ισότητας. </a:t>
            </a:r>
          </a:p>
          <a:p>
            <a:pPr indent="457200">
              <a:buFont typeface="Wingdings" pitchFamily="2" charset="2"/>
              <a:buChar char="v"/>
            </a:pPr>
            <a:r>
              <a:rPr lang="el-GR" sz="2600" b="1" i="1" dirty="0" smtClean="0"/>
              <a:t>Παρ’ όλα αυτά η ισότητα των γυναικών άργησε να επιτευχθεί και στη ζωή, εξαιτίας του χαρακτήρα και της νοοτροπίας των περισσότερων ανδρών, στην καθυστέρηση των νομοθετικών ρυθμίσεων και στην μη πληροφόρηση μεταξύ των γυναικών.</a:t>
            </a:r>
            <a:endParaRPr lang="el-GR" sz="2600" b="1" i="1" dirty="0"/>
          </a:p>
        </p:txBody>
      </p:sp>
    </p:spTree>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016.jfif"/>
          <p:cNvPicPr>
            <a:picLocks noChangeAspect="1"/>
          </p:cNvPicPr>
          <p:nvPr/>
        </p:nvPicPr>
        <p:blipFill>
          <a:blip r:embed="rId2"/>
          <a:stretch>
            <a:fillRect/>
          </a:stretch>
        </p:blipFill>
        <p:spPr>
          <a:xfrm>
            <a:off x="2743199" y="1159496"/>
            <a:ext cx="5850061" cy="3465961"/>
          </a:xfrm>
          <a:prstGeom prst="rect">
            <a:avLst/>
          </a:prstGeom>
        </p:spPr>
      </p:pic>
      <p:sp>
        <p:nvSpPr>
          <p:cNvPr id="3" name="2 - Ορθογώνιο"/>
          <p:cNvSpPr/>
          <p:nvPr/>
        </p:nvSpPr>
        <p:spPr>
          <a:xfrm>
            <a:off x="2130458" y="4981769"/>
            <a:ext cx="7183224" cy="1107996"/>
          </a:xfrm>
          <a:prstGeom prst="rect">
            <a:avLst/>
          </a:prstGeom>
        </p:spPr>
        <p:txBody>
          <a:bodyPr wrap="square">
            <a:spAutoFit/>
          </a:bodyPr>
          <a:lstStyle/>
          <a:p>
            <a:pPr algn="ctr"/>
            <a:r>
              <a:rPr lang="el-GR" sz="2200" b="1" i="1" dirty="0" smtClean="0"/>
              <a:t>Οι αγώνες των γυναικών στην Ελλάδα.</a:t>
            </a:r>
          </a:p>
          <a:p>
            <a:pPr algn="ctr"/>
            <a:r>
              <a:rPr lang="el-GR" sz="2200" b="1" i="1" dirty="0" smtClean="0">
                <a:solidFill>
                  <a:srgbClr val="002060"/>
                </a:solidFill>
              </a:rPr>
              <a:t>Το σύνθημα τους </a:t>
            </a:r>
            <a:r>
              <a:rPr lang="el-GR" sz="2200" b="1" i="1" dirty="0" smtClean="0"/>
              <a:t>: «Δεν είμαι του πατρός μου, δεν είμαι του ανδρός μου, θέλω </a:t>
            </a:r>
            <a:r>
              <a:rPr lang="el-GR" sz="2200" b="1" i="1" dirty="0" err="1" smtClean="0"/>
              <a:t>να’μαι</a:t>
            </a:r>
            <a:r>
              <a:rPr lang="el-GR" sz="2200" b="1" i="1" dirty="0" smtClean="0"/>
              <a:t> ο εαυτός μου»</a:t>
            </a:r>
            <a:endParaRPr lang="el-GR" sz="2200" b="1" i="1" dirty="0"/>
          </a:p>
        </p:txBody>
      </p:sp>
    </p:spTree>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fontScale="90000"/>
          </a:bodyPr>
          <a:lstStyle/>
          <a:p>
            <a:pPr algn="ctr"/>
            <a:r>
              <a:rPr lang="el-GR" b="1" i="1" u="sng" dirty="0" smtClean="0">
                <a:solidFill>
                  <a:srgbClr val="7030A0"/>
                </a:solidFill>
              </a:rPr>
              <a:t>Η </a:t>
            </a:r>
            <a:r>
              <a:rPr lang="el-GR" b="1" i="1" u="sng" dirty="0" err="1" smtClean="0">
                <a:solidFill>
                  <a:srgbClr val="7030A0"/>
                </a:solidFill>
              </a:rPr>
              <a:t>Θεση</a:t>
            </a:r>
            <a:r>
              <a:rPr lang="el-GR" b="1" i="1" u="sng" dirty="0" smtClean="0">
                <a:solidFill>
                  <a:srgbClr val="7030A0"/>
                </a:solidFill>
              </a:rPr>
              <a:t> </a:t>
            </a:r>
            <a:r>
              <a:rPr lang="el-GR" b="1" i="1" u="sng" dirty="0" err="1" smtClean="0">
                <a:solidFill>
                  <a:srgbClr val="7030A0"/>
                </a:solidFill>
              </a:rPr>
              <a:t>τησ</a:t>
            </a:r>
            <a:r>
              <a:rPr lang="el-GR" b="1" i="1" u="sng" dirty="0" smtClean="0">
                <a:solidFill>
                  <a:srgbClr val="7030A0"/>
                </a:solidFill>
              </a:rPr>
              <a:t> </a:t>
            </a:r>
            <a:r>
              <a:rPr lang="el-GR" b="1" i="1" u="sng" dirty="0" err="1" smtClean="0">
                <a:solidFill>
                  <a:srgbClr val="7030A0"/>
                </a:solidFill>
              </a:rPr>
              <a:t>Γυναικασ</a:t>
            </a:r>
            <a:r>
              <a:rPr lang="el-GR" b="1" i="1" u="sng" dirty="0" smtClean="0">
                <a:solidFill>
                  <a:srgbClr val="7030A0"/>
                </a:solidFill>
              </a:rPr>
              <a:t> στην </a:t>
            </a:r>
            <a:r>
              <a:rPr lang="el-GR" b="1" i="1" u="sng" dirty="0" err="1" smtClean="0">
                <a:solidFill>
                  <a:srgbClr val="7030A0"/>
                </a:solidFill>
              </a:rPr>
              <a:t>Αρχαια</a:t>
            </a:r>
            <a:r>
              <a:rPr lang="el-GR" b="1" i="1" u="sng" dirty="0" smtClean="0">
                <a:solidFill>
                  <a:srgbClr val="7030A0"/>
                </a:solidFill>
              </a:rPr>
              <a:t>  </a:t>
            </a:r>
            <a:r>
              <a:rPr lang="el-GR" b="1" i="1" u="sng" dirty="0" err="1" smtClean="0">
                <a:solidFill>
                  <a:srgbClr val="7030A0"/>
                </a:solidFill>
              </a:rPr>
              <a:t>Ελλαδα</a:t>
            </a:r>
            <a:r>
              <a:rPr lang="el-GR" b="1" i="1" u="sng" dirty="0" smtClean="0">
                <a:solidFill>
                  <a:srgbClr val="7030A0"/>
                </a:solidFill>
              </a:rPr>
              <a:t/>
            </a:r>
            <a:br>
              <a:rPr lang="el-GR" b="1" i="1" u="sng" dirty="0" smtClean="0">
                <a:solidFill>
                  <a:srgbClr val="7030A0"/>
                </a:solidFill>
              </a:rPr>
            </a:br>
            <a:endParaRPr lang="el-GR" dirty="0"/>
          </a:p>
        </p:txBody>
      </p:sp>
      <p:sp>
        <p:nvSpPr>
          <p:cNvPr id="5" name="4 - Θέση περιεχομένου"/>
          <p:cNvSpPr>
            <a:spLocks noGrp="1"/>
          </p:cNvSpPr>
          <p:nvPr>
            <p:ph sz="half" idx="1"/>
          </p:nvPr>
        </p:nvSpPr>
        <p:spPr/>
        <p:txBody>
          <a:bodyPr>
            <a:normAutofit lnSpcReduction="10000"/>
          </a:bodyPr>
          <a:lstStyle/>
          <a:p>
            <a:pPr indent="342900"/>
            <a:r>
              <a:rPr lang="el-GR" b="1" i="1" dirty="0" smtClean="0"/>
              <a:t>Η θέση της γυναίκας από την αρχαιότητα μέχρι και σήμερα θεωρείται από πολλούς αμφιλεγόμενη. Μπορεί σήμερα η ισότητα άνδρα- γυναίκας να θεωρείται ως δεδομένο, αλλά παλαιότερα αυτό ήταν το ανεκπλήρωτο όνειρο κάθε γυναίκας! </a:t>
            </a:r>
          </a:p>
          <a:p>
            <a:endParaRPr lang="el-GR" dirty="0"/>
          </a:p>
        </p:txBody>
      </p:sp>
      <p:sp>
        <p:nvSpPr>
          <p:cNvPr id="6" name="5 - Θέση περιεχομένου"/>
          <p:cNvSpPr>
            <a:spLocks noGrp="1"/>
          </p:cNvSpPr>
          <p:nvPr>
            <p:ph sz="half" idx="2"/>
          </p:nvPr>
        </p:nvSpPr>
        <p:spPr/>
        <p:txBody>
          <a:bodyPr>
            <a:normAutofit lnSpcReduction="10000"/>
          </a:bodyPr>
          <a:lstStyle/>
          <a:p>
            <a:pPr indent="342900"/>
            <a:r>
              <a:rPr lang="el-GR" b="1" i="1" dirty="0" smtClean="0"/>
              <a:t>Η γυναίκα ήταν καταδικασμένη σε περιορισμό από την αρχή της ύπαρξης της. Η καθεμία ζούσε τον δικό της εφιάλτη. Ακόμη και ένας από τους μεγαλύτερους φιλόσοφους της αρχαιότητας τη θεωρούσε «Ανώτερη από τους δούλους αλλά κατώτερη από τον άνδρα». Πλάσματα που δεν είχαν ιδιαίτερη άξια και συνήθως ούτε κάλο τέλος.</a:t>
            </a:r>
            <a:endParaRPr lang="el-GR" dirty="0"/>
          </a:p>
        </p:txBody>
      </p:sp>
    </p:spTree>
  </p:cSld>
  <p:clrMapOvr>
    <a:masterClrMapping/>
  </p:clrMapOvr>
  <p:transition spd="slow">
    <p:split orient="vert"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886119" y="1385740"/>
            <a:ext cx="11029361" cy="3416320"/>
          </a:xfrm>
          <a:prstGeom prst="rect">
            <a:avLst/>
          </a:prstGeom>
        </p:spPr>
        <p:txBody>
          <a:bodyPr wrap="square">
            <a:spAutoFit/>
          </a:bodyPr>
          <a:lstStyle/>
          <a:p>
            <a:pPr>
              <a:buFont typeface="Wingdings" pitchFamily="2" charset="2"/>
              <a:buChar char="Ø"/>
            </a:pPr>
            <a:r>
              <a:rPr lang="el-GR" sz="2400" b="1" i="1" dirty="0" smtClean="0"/>
              <a:t>Όπως είδαμε από την Ιστορία, η θέση της γυναίκας άλλαξε ριζικά. </a:t>
            </a:r>
          </a:p>
          <a:p>
            <a:pPr>
              <a:buFont typeface="Wingdings" pitchFamily="2" charset="2"/>
              <a:buChar char="Ø"/>
            </a:pPr>
            <a:r>
              <a:rPr lang="el-GR" sz="2400" b="1" i="1" dirty="0" smtClean="0"/>
              <a:t>Θα λέγαμε πως πέρασε από «σαράντα κύματα», μέχρι να εδραιωθεί σημαντικά η θέση της και η ύπαρξή της και να καταφέρει να αποκτήσει θεμελιώδη δικαιώματα.</a:t>
            </a:r>
          </a:p>
          <a:p>
            <a:pPr>
              <a:buFont typeface="Wingdings" pitchFamily="2" charset="2"/>
              <a:buChar char="Ø"/>
            </a:pPr>
            <a:r>
              <a:rPr lang="el-GR" sz="2400" b="1" i="1" dirty="0" smtClean="0"/>
              <a:t> Από ένα άβουλο ον, όπως παρουσιάζεται στην αρχαιότητα, κατέληξε να είναι ένα ενεργό, δημιουργικό, χαρισματικό και πολυτάλαντο ον. </a:t>
            </a:r>
          </a:p>
          <a:p>
            <a:pPr>
              <a:buFont typeface="Wingdings" pitchFamily="2" charset="2"/>
              <a:buChar char="Ø"/>
            </a:pPr>
            <a:r>
              <a:rPr lang="el-GR" sz="2400" b="1" i="1" dirty="0" smtClean="0"/>
              <a:t>Δεν πρέπει να ξεχνάμε πως όλοι, ανεξαρτήτως φύλου και φυλής, είμαστε άνθρωποι, έχουμε το σημαντικότερο δώρο, το οποίο λέγεται «ζωή». </a:t>
            </a:r>
          </a:p>
          <a:p>
            <a:pPr>
              <a:buFont typeface="Wingdings" pitchFamily="2" charset="2"/>
              <a:buChar char="Ø"/>
            </a:pPr>
            <a:r>
              <a:rPr lang="el-GR" sz="2400" b="1" i="1" dirty="0" smtClean="0"/>
              <a:t>Υποστηρίζοντας έμπρακτα τις αξίες και την ηθική μας, μπορούμε να διαμορφώσουμε ένα καλύτερο αύριο, χωρίς ανισότητες.</a:t>
            </a:r>
            <a:endParaRPr lang="el-GR" sz="2400" b="1" i="1" dirty="0"/>
          </a:p>
        </p:txBody>
      </p:sp>
    </p:spTree>
  </p:cSld>
  <p:clrMapOvr>
    <a:masterClrMapping/>
  </p:clrMapOvr>
  <p:transition spd="slow">
    <p:blinds/>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C2FD04A2-0272-4062-B18B-319A77B59A60}"/>
              </a:ext>
            </a:extLst>
          </p:cNvPr>
          <p:cNvSpPr txBox="1"/>
          <p:nvPr/>
        </p:nvSpPr>
        <p:spPr>
          <a:xfrm>
            <a:off x="556181" y="707009"/>
            <a:ext cx="11360203" cy="4647426"/>
          </a:xfrm>
          <a:prstGeom prst="rect">
            <a:avLst/>
          </a:prstGeom>
          <a:noFill/>
        </p:spPr>
        <p:txBody>
          <a:bodyPr wrap="square">
            <a:spAutoFit/>
          </a:bodyPr>
          <a:lstStyle/>
          <a:p>
            <a:pPr marL="285750" indent="-285750" algn="ctr"/>
            <a:endParaRPr lang="el-GR" sz="3200" b="1" i="1" dirty="0" smtClean="0"/>
          </a:p>
          <a:p>
            <a:pPr marL="285750" indent="285750">
              <a:buFont typeface="Wingdings" pitchFamily="2" charset="2"/>
              <a:buChar char="q"/>
            </a:pPr>
            <a:r>
              <a:rPr lang="el-GR" sz="2400" b="1" i="1" dirty="0" smtClean="0"/>
              <a:t>Αναμφισβήτητα στο πέρας των αιώνων η γυναίκα κατέκτησε σταδιακά πολλά δικαιώματα. Ωστόσο, υπάρχουν περιθώρια για βελτίωση της θέσης της σε όλους τους τομείς της ζωής. Το ότι βρίσκεται σε καλύτερη μοίρα σε σχέση με το παρελθόν δε σημαίνει ότι όλα είναι τέλεια. Δεν πρέπει να σταματήσει να διεκδικεί καλύτερες συνθήκες διαβίωσης και εργασίας, που θα εξασφαλίζουν την ευνοϊκότερη μεταχείριση της εργαζόμενης μητέρας, την ασφάλιση και την προστασία της. </a:t>
            </a:r>
          </a:p>
          <a:p>
            <a:pPr marL="285750" indent="285750"/>
            <a:endParaRPr lang="el-GR" sz="2400" b="1" i="1" smtClean="0"/>
          </a:p>
          <a:p>
            <a:pPr marL="285750" indent="285750">
              <a:buFont typeface="Wingdings" pitchFamily="2" charset="2"/>
              <a:buChar char="q"/>
            </a:pPr>
            <a:r>
              <a:rPr lang="el-GR" sz="2400" b="1" i="1" smtClean="0"/>
              <a:t>Πρέπει </a:t>
            </a:r>
            <a:r>
              <a:rPr lang="el-GR" sz="2400" b="1" i="1" dirty="0" smtClean="0"/>
              <a:t>να ληφθούν τα κατάλληλα μέτρα για την ενημέρωση και την προστασία όλων των γυναικών, ανεξαρτήτου θέσεως, μόρφωσης και οικονομικής κατάστασης. Επειδή νομικά είναι κατοχυρωμένα τα περισσότερα δικαιώματά της, εκεί που πρέπει να δοθεί μεγαλύτερη βαρύτητα είναι στην εφαρμογή τους στην καθημερινή πράξη. </a:t>
            </a:r>
          </a:p>
        </p:txBody>
      </p:sp>
    </p:spTree>
    <p:extLst>
      <p:ext uri="{BB962C8B-B14F-4D97-AF65-F5344CB8AC3E}">
        <p14:creationId xmlns:p14="http://schemas.microsoft.com/office/powerpoint/2010/main" xmlns="" val="3298900342"/>
      </p:ext>
    </p:extLst>
  </p:cSld>
  <p:clrMapOvr>
    <a:masterClrMapping/>
  </p:clrMapOvr>
  <p:transition spd="slow">
    <p:blinds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BF39F3B6-B9B0-49AE-8FAB-C469CC79B178}"/>
              </a:ext>
            </a:extLst>
          </p:cNvPr>
          <p:cNvSpPr txBox="1"/>
          <p:nvPr/>
        </p:nvSpPr>
        <p:spPr>
          <a:xfrm>
            <a:off x="884883" y="1095734"/>
            <a:ext cx="10720552" cy="523220"/>
          </a:xfrm>
          <a:prstGeom prst="rect">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lvl="0" eaLnBrk="0" fontAlgn="base" hangingPunct="0">
              <a:spcBef>
                <a:spcPct val="0"/>
              </a:spcBef>
              <a:spcAft>
                <a:spcPct val="0"/>
              </a:spcAft>
            </a:pPr>
            <a:endParaRPr kumimoji="0" lang="el-GR" altLang="el-GR" sz="2800" b="1" i="1" u="none" strike="noStrike" cap="none" normalizeH="0" baseline="0" dirty="0">
              <a:ln>
                <a:noFill/>
              </a:ln>
              <a:effectLst/>
              <a:ea typeface="Calibri" panose="020F0502020204030204" pitchFamily="34" charset="0"/>
            </a:endParaRPr>
          </a:p>
        </p:txBody>
      </p:sp>
      <p:sp>
        <p:nvSpPr>
          <p:cNvPr id="4" name="3 - Ορθογώνιο"/>
          <p:cNvSpPr/>
          <p:nvPr/>
        </p:nvSpPr>
        <p:spPr>
          <a:xfrm>
            <a:off x="1008667" y="1065229"/>
            <a:ext cx="10209229" cy="5262979"/>
          </a:xfrm>
          <a:prstGeom prst="rect">
            <a:avLst/>
          </a:prstGeom>
        </p:spPr>
        <p:txBody>
          <a:bodyPr wrap="square">
            <a:spAutoFit/>
          </a:bodyPr>
          <a:lstStyle/>
          <a:p>
            <a:pPr marL="285750" indent="-285750">
              <a:buFont typeface="Wingdings" pitchFamily="2" charset="2"/>
              <a:buChar char="§"/>
            </a:pPr>
            <a:r>
              <a:rPr lang="el-GR" sz="2400" b="1" i="1" dirty="0" smtClean="0"/>
              <a:t>Να πάψει ο διαχωρισμός ανάμεσα στα δύο φύλα, να σταματήσουν τα εις βάρος της στερεότυπα, να αναγνωρίζει η οικογένεια την προσφορά της, να εκτιμάται το έργο της, να λαμβάνει την ίδια αγωγή με τα αγόρια της οικογένειας. </a:t>
            </a:r>
          </a:p>
          <a:p>
            <a:pPr marL="285750" indent="-285750">
              <a:buFont typeface="Wingdings" pitchFamily="2" charset="2"/>
              <a:buChar char="§"/>
            </a:pPr>
            <a:r>
              <a:rPr lang="el-GR" sz="2400" b="1" i="1" dirty="0" smtClean="0"/>
              <a:t>Αξίζει να αναγνωριστεί στη γυναίκα η κοινωνική θέση που πραγματικά της ταιριάζει. </a:t>
            </a:r>
          </a:p>
          <a:p>
            <a:pPr marL="285750" indent="-285750">
              <a:buFont typeface="Wingdings" pitchFamily="2" charset="2"/>
              <a:buChar char="§"/>
            </a:pPr>
            <a:r>
              <a:rPr lang="el-GR" sz="2400" b="1" i="1" dirty="0" smtClean="0"/>
              <a:t>Ως μάνα να έχει τον πρώτο λόγο στην ανατροφή των παιδιών. </a:t>
            </a:r>
          </a:p>
          <a:p>
            <a:pPr marL="285750" indent="-285750">
              <a:buFont typeface="Wingdings" pitchFamily="2" charset="2"/>
              <a:buChar char="§"/>
            </a:pPr>
            <a:r>
              <a:rPr lang="el-GR" sz="2400" b="1" i="1" dirty="0" smtClean="0"/>
              <a:t>Ως οικοδέσποινα να είναι σεβαστή. </a:t>
            </a:r>
          </a:p>
          <a:p>
            <a:pPr marL="285750" indent="-285750">
              <a:buFont typeface="Wingdings" pitchFamily="2" charset="2"/>
              <a:buChar char="§"/>
            </a:pPr>
            <a:r>
              <a:rPr lang="el-GR" sz="2400" b="1" i="1" dirty="0" smtClean="0"/>
              <a:t>Ως εργαζόμενη να προσφέρει μεγάλες υπηρεσίες στην ανάπτυξη της εθνικής οικονομίας, αφού το μισό του εργατικού δυναμικού ανήκει στο γυναικείο πληθυσμό. </a:t>
            </a:r>
          </a:p>
          <a:p>
            <a:pPr marL="285750" indent="-285750">
              <a:buFont typeface="Wingdings" pitchFamily="2" charset="2"/>
              <a:buChar char="§"/>
            </a:pPr>
            <a:r>
              <a:rPr lang="el-GR" sz="2400" b="1" i="1" dirty="0" smtClean="0"/>
              <a:t>Προς την κατεύθυνση αυτή μπορεί να βοηθήσει το σχολείο με την ισότιμη εκπαίδευση των παιδιών, ώστε να καλλιεργηθούν ισότιμοι πολίτες και αξιόλογοι άνθρωποι.</a:t>
            </a:r>
            <a:endParaRPr lang="el-GR" sz="2400" b="1" i="1" dirty="0"/>
          </a:p>
        </p:txBody>
      </p:sp>
      <p:sp>
        <p:nvSpPr>
          <p:cNvPr id="6" name="5 - Τίτλος"/>
          <p:cNvSpPr>
            <a:spLocks noGrp="1"/>
          </p:cNvSpPr>
          <p:nvPr>
            <p:ph type="title"/>
          </p:nvPr>
        </p:nvSpPr>
        <p:spPr>
          <a:xfrm>
            <a:off x="364628" y="240383"/>
            <a:ext cx="11582400" cy="841248"/>
          </a:xfrm>
        </p:spPr>
        <p:txBody>
          <a:bodyPr/>
          <a:lstStyle/>
          <a:p>
            <a:pPr algn="ctr"/>
            <a:r>
              <a:rPr lang="el-GR" b="1" dirty="0" err="1" smtClean="0">
                <a:solidFill>
                  <a:srgbClr val="002060"/>
                </a:solidFill>
              </a:rPr>
              <a:t>προτασεισ</a:t>
            </a:r>
            <a:endParaRPr lang="el-GR" b="1" dirty="0">
              <a:solidFill>
                <a:srgbClr val="002060"/>
              </a:solidFill>
            </a:endParaRPr>
          </a:p>
        </p:txBody>
      </p:sp>
    </p:spTree>
    <p:extLst>
      <p:ext uri="{BB962C8B-B14F-4D97-AF65-F5344CB8AC3E}">
        <p14:creationId xmlns:p14="http://schemas.microsoft.com/office/powerpoint/2010/main" xmlns="" val="2595515520"/>
      </p:ext>
    </p:extLst>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002060"/>
                </a:solidFill>
              </a:rPr>
              <a:t>Η ΓΥΝΑΙΚΕΙΑ ΠΑΡΟΥΣΙΑ ΣΤΗΝ ΚΟΙΝΩΝΙΑ ΤΟΥ 21ΟΥ ΑΙΩΝΑ </a:t>
            </a:r>
            <a:endParaRPr lang="el-GR" dirty="0">
              <a:solidFill>
                <a:srgbClr val="002060"/>
              </a:solidFill>
            </a:endParaRPr>
          </a:p>
        </p:txBody>
      </p:sp>
      <p:sp>
        <p:nvSpPr>
          <p:cNvPr id="3" name="2 - Θέση περιεχομένου"/>
          <p:cNvSpPr>
            <a:spLocks noGrp="1"/>
          </p:cNvSpPr>
          <p:nvPr>
            <p:ph sz="half" idx="1"/>
          </p:nvPr>
        </p:nvSpPr>
        <p:spPr/>
        <p:txBody>
          <a:bodyPr>
            <a:normAutofit fontScale="70000" lnSpcReduction="20000"/>
          </a:bodyPr>
          <a:lstStyle/>
          <a:p>
            <a:pPr indent="342900"/>
            <a:r>
              <a:rPr lang="el-GR" b="1" i="1" dirty="0" smtClean="0"/>
              <a:t>Η σύγχρονη γυναίκα πρέπει να επιβιώσει και να αντιμετωπίσει προκλήσεις και να ανταπεξέλθει σε πολλούς ρόλους με επιτυχία όπως της μητέρας, της συζύγου και της εργαζόμενης. Η γυναίκα απελευθερώνεται από πολλούς κοινωνικούς φραγμούς και προκαταλήψεις και εμφανίζεται με νέους κοινωνικούς ρόλους. Όλο και περισσότερες γυναίκες μεγαλουργούν στην επιστήμη ,στις τέχνες και τα γράμματα. Παίρνουν μέρος στα κοινά ,διακρίνονται και λαμβάνουν ανώτερα αξιώματα.</a:t>
            </a:r>
            <a:endParaRPr lang="el-GR" b="1" i="1" dirty="0"/>
          </a:p>
        </p:txBody>
      </p:sp>
      <p:sp>
        <p:nvSpPr>
          <p:cNvPr id="4" name="3 - Θέση περιεχομένου"/>
          <p:cNvSpPr>
            <a:spLocks noGrp="1"/>
          </p:cNvSpPr>
          <p:nvPr>
            <p:ph sz="half" idx="2"/>
          </p:nvPr>
        </p:nvSpPr>
        <p:spPr/>
        <p:txBody>
          <a:bodyPr>
            <a:normAutofit fontScale="70000" lnSpcReduction="20000"/>
          </a:bodyPr>
          <a:lstStyle/>
          <a:p>
            <a:r>
              <a:rPr lang="el-GR" b="1" i="1" dirty="0" smtClean="0"/>
              <a:t>Όμως… </a:t>
            </a:r>
            <a:endParaRPr lang="el-GR" b="1" i="1" dirty="0" smtClean="0"/>
          </a:p>
          <a:p>
            <a:pPr indent="342900">
              <a:buNone/>
            </a:pPr>
            <a:r>
              <a:rPr lang="el-GR" b="1" i="1" dirty="0" smtClean="0"/>
              <a:t>Η </a:t>
            </a:r>
            <a:r>
              <a:rPr lang="el-GR" b="1" i="1" dirty="0" smtClean="0"/>
              <a:t>σύγχρονη γυναίκα πρέπει να επιβιώσει και να αντιμετωπίσει προκλήσεις και να ανταπεξέλθει σε πολλούς ρόλους με επιτυχία όπως της μητέρας, της συζύγου και της εργαζόμενης. Η γυναίκα απελευθερώνεται από πολλούς κοινωνικούς φραγμούς και προκαταλήψεις και εμφανίζεται με νέους κοινωνικούς ρόλους. Όλο και περισσότερες γυναίκες μεγαλουργούν στην επιστήμη ,στις τέχνες και τα γράμματα. Παίρνουν μέρος στα κοινά ,διακρίνονται και λαμβάνουν ανώτερα αξιώματα. Το γεγονός ότι βρίσκεται σε καλύτερη θέση από παλιότερα δε σημαίνει ότι όλα είναι τέλεια. Αν και βρισκόμαστε στον 21ο αιώνα, οι διακρίσεις σε βάρος των γυναικών εξακολουθούν να υφίστανται και να παραβιάζουν τις αρχές των ίσων δικαιωμάτων και τον σεβασμό της ανθρώπινης αξιοπρέπειας. </a:t>
            </a:r>
            <a:endParaRPr lang="el-GR" b="1" i="1" dirty="0"/>
          </a:p>
        </p:txBody>
      </p:sp>
      <p:pic>
        <p:nvPicPr>
          <p:cNvPr id="5" name="4 - Εικόνα" descr="023.jpg"/>
          <p:cNvPicPr>
            <a:picLocks noChangeAspect="1"/>
          </p:cNvPicPr>
          <p:nvPr/>
        </p:nvPicPr>
        <p:blipFill>
          <a:blip r:embed="rId2"/>
          <a:stretch>
            <a:fillRect/>
          </a:stretch>
        </p:blipFill>
        <p:spPr>
          <a:xfrm>
            <a:off x="906543" y="4569264"/>
            <a:ext cx="3212969" cy="2147334"/>
          </a:xfrm>
          <a:prstGeom prst="rect">
            <a:avLst/>
          </a:prstGeom>
        </p:spPr>
      </p:pic>
      <p:sp>
        <p:nvSpPr>
          <p:cNvPr id="6" name="5 - Ορθογώνιο"/>
          <p:cNvSpPr/>
          <p:nvPr/>
        </p:nvSpPr>
        <p:spPr>
          <a:xfrm>
            <a:off x="4169791" y="5239270"/>
            <a:ext cx="2127315" cy="1077218"/>
          </a:xfrm>
          <a:prstGeom prst="rect">
            <a:avLst/>
          </a:prstGeom>
        </p:spPr>
        <p:txBody>
          <a:bodyPr wrap="square">
            <a:spAutoFit/>
          </a:bodyPr>
          <a:lstStyle/>
          <a:p>
            <a:pPr algn="ctr"/>
            <a:r>
              <a:rPr lang="el-GR" sz="1600" b="1" i="1" dirty="0" smtClean="0"/>
              <a:t>Η σύγχρονη γυναίκα εργάζεται και επιτελεί τον ρόλο της μητέρας ταυτόχρονα.</a:t>
            </a:r>
            <a:endParaRPr lang="el-GR" sz="1600" b="1" i="1" dirty="0"/>
          </a:p>
        </p:txBody>
      </p:sp>
    </p:spTree>
  </p:cSld>
  <p:clrMapOvr>
    <a:masterClrMapping/>
  </p:clrMapOvr>
  <p:transition spd="slow">
    <p:split dir="in"/>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4" name="3 - Θέση περιεχομένου"/>
          <p:cNvSpPr>
            <a:spLocks noGrp="1"/>
          </p:cNvSpPr>
          <p:nvPr>
            <p:ph sz="half" idx="2"/>
          </p:nvPr>
        </p:nvSpPr>
        <p:spPr>
          <a:xfrm>
            <a:off x="5288437" y="1348034"/>
            <a:ext cx="6700363" cy="4147794"/>
          </a:xfrm>
        </p:spPr>
        <p:txBody>
          <a:bodyPr>
            <a:normAutofit fontScale="92500" lnSpcReduction="10000"/>
          </a:bodyPr>
          <a:lstStyle/>
          <a:p>
            <a:r>
              <a:rPr lang="el-GR" sz="3600" b="1" i="1" u="sng" dirty="0" smtClean="0">
                <a:solidFill>
                  <a:srgbClr val="7030A0"/>
                </a:solidFill>
              </a:rPr>
              <a:t>Επίλογος</a:t>
            </a:r>
            <a:r>
              <a:rPr lang="el-GR" sz="3200" b="1" i="1" u="sng" dirty="0" smtClean="0">
                <a:solidFill>
                  <a:srgbClr val="7030A0"/>
                </a:solidFill>
              </a:rPr>
              <a:t>:</a:t>
            </a:r>
            <a:r>
              <a:rPr lang="en-US" sz="3200" b="1" i="1" dirty="0" smtClean="0">
                <a:solidFill>
                  <a:srgbClr val="7030A0"/>
                </a:solidFill>
              </a:rPr>
              <a:t> </a:t>
            </a:r>
            <a:endParaRPr lang="el-GR" sz="3200" b="1" i="1" dirty="0" smtClean="0">
              <a:solidFill>
                <a:srgbClr val="7030A0"/>
              </a:solidFill>
            </a:endParaRPr>
          </a:p>
          <a:p>
            <a:pPr indent="342900">
              <a:buNone/>
            </a:pPr>
            <a:r>
              <a:rPr lang="el-GR" b="1" dirty="0" smtClean="0"/>
              <a:t>Στη </a:t>
            </a:r>
            <a:r>
              <a:rPr lang="el-GR" b="1" dirty="0" smtClean="0"/>
              <a:t>Σύγχρονη εποχή πλέον οι γυναίκες εκτός από την φροντίδα των παιδιών</a:t>
            </a:r>
            <a:r>
              <a:rPr lang="en-US" b="1" dirty="0" smtClean="0"/>
              <a:t>, </a:t>
            </a:r>
            <a:r>
              <a:rPr lang="el-GR" b="1" dirty="0" smtClean="0"/>
              <a:t>του σπιτιού και συνεπώς τη συντήρηση της οικογένειας , η γυναίκα διαπρέπει σε πολλούς εργασιακούς τομείς  έχοντας ενεργό ρόλο, σε αντίθεση με τα παλαιότερα χρόνια! Ωστόσο  συνεχίζει να υφίσταται κακοποίηση μέσω παρενοχλήσεων στην εργασία και γενικότερα στη κοινωνία.</a:t>
            </a:r>
          </a:p>
          <a:p>
            <a:endParaRPr lang="el-GR" dirty="0"/>
          </a:p>
        </p:txBody>
      </p:sp>
      <p:pic>
        <p:nvPicPr>
          <p:cNvPr id="5" name="4 - Θέση περιεχομένου" descr="024.jpg"/>
          <p:cNvPicPr>
            <a:picLocks noGrp="1" noChangeAspect="1"/>
          </p:cNvPicPr>
          <p:nvPr>
            <p:ph sz="half" idx="1"/>
          </p:nvPr>
        </p:nvPicPr>
        <p:blipFill>
          <a:blip r:embed="rId2" cstate="print"/>
          <a:stretch>
            <a:fillRect/>
          </a:stretch>
        </p:blipFill>
        <p:spPr>
          <a:xfrm>
            <a:off x="630546" y="1477387"/>
            <a:ext cx="4310149" cy="4310149"/>
          </a:xfrm>
          <a:prstGeom prst="rect">
            <a:avLst/>
          </a:prstGeom>
        </p:spPr>
      </p:pic>
      <p:sp>
        <p:nvSpPr>
          <p:cNvPr id="6" name="5 - Ελλειψοειδής επεξήγηση"/>
          <p:cNvSpPr/>
          <p:nvPr/>
        </p:nvSpPr>
        <p:spPr>
          <a:xfrm>
            <a:off x="8041064" y="4911364"/>
            <a:ext cx="2762053" cy="1659117"/>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Σας ευχαριστώ! </a:t>
            </a:r>
          </a:p>
          <a:p>
            <a:pPr algn="ctr"/>
            <a:r>
              <a:rPr lang="el-GR" dirty="0" err="1" smtClean="0"/>
              <a:t>Μιχαλίτσης</a:t>
            </a:r>
            <a:r>
              <a:rPr lang="el-GR" dirty="0" smtClean="0"/>
              <a:t> Τάκης</a:t>
            </a:r>
          </a:p>
          <a:p>
            <a:pPr algn="ctr"/>
            <a:r>
              <a:rPr lang="el-GR" dirty="0" err="1" smtClean="0"/>
              <a:t>Β΄Γυμνασίου</a:t>
            </a:r>
            <a:r>
              <a:rPr lang="el-GR" dirty="0" smtClean="0"/>
              <a:t> </a:t>
            </a:r>
          </a:p>
          <a:p>
            <a:pPr algn="ctr"/>
            <a:r>
              <a:rPr lang="el-GR" dirty="0" smtClean="0"/>
              <a:t>2024-2025</a:t>
            </a:r>
            <a:endParaRPr lang="el-GR" dirty="0"/>
          </a:p>
        </p:txBody>
      </p:sp>
    </p:spTree>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lgn="ctr"/>
            <a:r>
              <a:rPr lang="el-GR" b="1" i="1" u="sng" dirty="0" smtClean="0">
                <a:solidFill>
                  <a:srgbClr val="7030A0"/>
                </a:solidFill>
              </a:rPr>
              <a:t>Η </a:t>
            </a:r>
            <a:r>
              <a:rPr lang="el-GR" b="1" i="1" u="sng" dirty="0" err="1" smtClean="0">
                <a:solidFill>
                  <a:srgbClr val="7030A0"/>
                </a:solidFill>
              </a:rPr>
              <a:t>Θεση</a:t>
            </a:r>
            <a:r>
              <a:rPr lang="el-GR" b="1" i="1" u="sng" dirty="0" smtClean="0">
                <a:solidFill>
                  <a:srgbClr val="7030A0"/>
                </a:solidFill>
              </a:rPr>
              <a:t> </a:t>
            </a:r>
            <a:r>
              <a:rPr lang="el-GR" b="1" i="1" u="sng" dirty="0" err="1" smtClean="0">
                <a:solidFill>
                  <a:srgbClr val="7030A0"/>
                </a:solidFill>
              </a:rPr>
              <a:t>τησ</a:t>
            </a:r>
            <a:r>
              <a:rPr lang="el-GR" b="1" i="1" u="sng" dirty="0" smtClean="0">
                <a:solidFill>
                  <a:srgbClr val="7030A0"/>
                </a:solidFill>
              </a:rPr>
              <a:t> </a:t>
            </a:r>
            <a:r>
              <a:rPr lang="el-GR" b="1" i="1" u="sng" dirty="0" err="1" smtClean="0">
                <a:solidFill>
                  <a:srgbClr val="7030A0"/>
                </a:solidFill>
              </a:rPr>
              <a:t>Γυναικασ</a:t>
            </a:r>
            <a:r>
              <a:rPr lang="el-GR" b="1" i="1" u="sng" dirty="0" smtClean="0">
                <a:solidFill>
                  <a:srgbClr val="7030A0"/>
                </a:solidFill>
              </a:rPr>
              <a:t> στην </a:t>
            </a:r>
            <a:r>
              <a:rPr lang="el-GR" b="1" i="1" u="sng" dirty="0" err="1" smtClean="0">
                <a:solidFill>
                  <a:srgbClr val="7030A0"/>
                </a:solidFill>
              </a:rPr>
              <a:t>Αρχαια</a:t>
            </a:r>
            <a:r>
              <a:rPr lang="el-GR" b="1" i="1" u="sng" dirty="0" smtClean="0">
                <a:solidFill>
                  <a:srgbClr val="7030A0"/>
                </a:solidFill>
              </a:rPr>
              <a:t>  </a:t>
            </a:r>
            <a:r>
              <a:rPr lang="el-GR" b="1" i="1" u="sng" dirty="0" err="1" smtClean="0">
                <a:solidFill>
                  <a:srgbClr val="7030A0"/>
                </a:solidFill>
              </a:rPr>
              <a:t>Ελλαδα</a:t>
            </a:r>
            <a:endParaRPr lang="el-GR" dirty="0"/>
          </a:p>
        </p:txBody>
      </p:sp>
      <p:sp>
        <p:nvSpPr>
          <p:cNvPr id="3" name="2 - Θέση περιεχομένου"/>
          <p:cNvSpPr>
            <a:spLocks noGrp="1"/>
          </p:cNvSpPr>
          <p:nvPr>
            <p:ph sz="half" idx="1"/>
          </p:nvPr>
        </p:nvSpPr>
        <p:spPr/>
        <p:txBody>
          <a:bodyPr>
            <a:normAutofit/>
          </a:bodyPr>
          <a:lstStyle/>
          <a:p>
            <a:pPr indent="342900"/>
            <a:r>
              <a:rPr lang="el-GR" b="1" i="1" dirty="0" smtClean="0"/>
              <a:t>Από πολλούς μελετητές, η γυναίκα των παλαιών εποχών χαρακτηρίζεται ως «μηχανή παραγωγής τέκνων», έχοντας  χρησιμότητα μόνο γι’ αυτό, δηλαδή να γεννά παιδιά και να δημιουργεί οικογένεια. </a:t>
            </a:r>
            <a:endParaRPr lang="el-GR" b="1" i="1" dirty="0" smtClean="0">
              <a:solidFill>
                <a:srgbClr val="FF0000"/>
              </a:solidFill>
              <a:ea typeface="Times New Roman" panose="02020603050405020304" pitchFamily="18" charset="0"/>
            </a:endParaRPr>
          </a:p>
          <a:p>
            <a:endParaRPr lang="el-GR" dirty="0"/>
          </a:p>
        </p:txBody>
      </p:sp>
      <p:sp>
        <p:nvSpPr>
          <p:cNvPr id="4" name="3 - Θέση περιεχομένου"/>
          <p:cNvSpPr>
            <a:spLocks noGrp="1"/>
          </p:cNvSpPr>
          <p:nvPr>
            <p:ph sz="half" idx="2"/>
          </p:nvPr>
        </p:nvSpPr>
        <p:spPr/>
        <p:txBody>
          <a:bodyPr>
            <a:normAutofit/>
          </a:bodyPr>
          <a:lstStyle/>
          <a:p>
            <a:pPr indent="342900"/>
            <a:r>
              <a:rPr lang="el-GR" b="1" i="1" dirty="0" smtClean="0"/>
              <a:t>Έπειτα από πολλούς αγώνες, τους οποίους πλήρωσαν με τη ζωή τους, οι γυναίκες κατάφεραν να αποκτήσουν κάποια βασικά, θεμελιώδη δικαιώματα και για πρώτη φορά να νιώσουν τη δυναμική και την αξία τους. </a:t>
            </a:r>
            <a:endParaRPr lang="el-GR" b="1" i="1" dirty="0" smtClean="0">
              <a:solidFill>
                <a:srgbClr val="FF0000"/>
              </a:solidFill>
              <a:ea typeface="Times New Roman" panose="02020603050405020304" pitchFamily="18" charset="0"/>
            </a:endParaRPr>
          </a:p>
          <a:p>
            <a:endParaRPr lang="el-GR" dirty="0"/>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923827" y="1074656"/>
            <a:ext cx="9209987" cy="4893647"/>
          </a:xfrm>
          <a:prstGeom prst="rect">
            <a:avLst/>
          </a:prstGeom>
        </p:spPr>
        <p:txBody>
          <a:bodyPr wrap="square">
            <a:spAutoFit/>
          </a:bodyPr>
          <a:lstStyle/>
          <a:p>
            <a:pPr>
              <a:buFont typeface="Wingdings" pitchFamily="2" charset="2"/>
              <a:buChar char="§"/>
            </a:pPr>
            <a:r>
              <a:rPr lang="el-GR" sz="2600" b="1" i="1" dirty="0" smtClean="0"/>
              <a:t>Η θέση της γυναίκας στην αρχαία Ελλάδα δεν ήταν η ίδια στις διάφορες πόλεις και παρουσίαζε διαφορές κατά την εξέλιξη των κοινωνιών μέσα στους αιώνες. </a:t>
            </a:r>
          </a:p>
          <a:p>
            <a:pPr>
              <a:buFont typeface="Wingdings" pitchFamily="2" charset="2"/>
              <a:buChar char="§"/>
            </a:pPr>
            <a:r>
              <a:rPr lang="el-GR" sz="2600" b="1" i="1" dirty="0" smtClean="0"/>
              <a:t>Η σύγχρονη αντίληψη για τη θέση της γυναίκας στην αρχαιότητα στηρίχτηκε  περισσότερο στο καθεστώς της κλασικής  Αθήνας. </a:t>
            </a:r>
          </a:p>
          <a:p>
            <a:pPr>
              <a:buFont typeface="Wingdings" pitchFamily="2" charset="2"/>
              <a:buChar char="§"/>
            </a:pPr>
            <a:r>
              <a:rPr lang="el-GR" sz="2600" b="1" i="1" dirty="0" smtClean="0"/>
              <a:t>Η γυναίκα θεωρούνταν, βιολογικά και ψυχολογικά, πλάσμα που δεν είχε την ικανότητα να ελέγξει τον εαυτό της και να αντισταθεί σε εξωτερικά ερεθίσματα. </a:t>
            </a:r>
          </a:p>
          <a:p>
            <a:pPr>
              <a:buFont typeface="Wingdings" pitchFamily="2" charset="2"/>
              <a:buChar char="§"/>
            </a:pPr>
            <a:r>
              <a:rPr lang="el-GR" sz="2600" b="1" i="1" dirty="0" smtClean="0"/>
              <a:t>Έπρεπε να είναι σεμνή, όμορφη και υγιής, προκειμένου να συμβιβάζεται με τα πρότυπα μιας πατριαρχικής κοινωνίας, όπως ήταν η αρχαία ελληνική.</a:t>
            </a:r>
            <a:endParaRPr lang="el-GR" sz="2600" b="1" i="1" dirty="0"/>
          </a:p>
        </p:txBody>
      </p:sp>
      <p:sp>
        <p:nvSpPr>
          <p:cNvPr id="3" name="2 - Ορθογώνιο"/>
          <p:cNvSpPr/>
          <p:nvPr/>
        </p:nvSpPr>
        <p:spPr>
          <a:xfrm>
            <a:off x="2130457" y="207389"/>
            <a:ext cx="7607431" cy="584775"/>
          </a:xfrm>
          <a:prstGeom prst="rect">
            <a:avLst/>
          </a:prstGeom>
        </p:spPr>
        <p:txBody>
          <a:bodyPr wrap="square">
            <a:spAutoFit/>
          </a:bodyPr>
          <a:lstStyle/>
          <a:p>
            <a:pPr algn="ctr"/>
            <a:r>
              <a:rPr lang="el-GR" sz="3200" b="1" i="1" u="sng" dirty="0" smtClean="0">
                <a:solidFill>
                  <a:srgbClr val="7030A0"/>
                </a:solidFill>
              </a:rPr>
              <a:t>Η Θέση της Γυναίκας στην Αρχαία  Ελλάδα</a:t>
            </a:r>
            <a:endParaRPr lang="el-GR" sz="3200" b="1" i="1" u="sng" dirty="0">
              <a:solidFill>
                <a:srgbClr val="7030A0"/>
              </a:solidFill>
            </a:endParaRPr>
          </a:p>
        </p:txBody>
      </p:sp>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015"/>
          <p:cNvPicPr>
            <a:picLocks noChangeAspect="1"/>
          </p:cNvPicPr>
          <p:nvPr/>
        </p:nvPicPr>
        <p:blipFill>
          <a:blip r:embed="rId2"/>
          <a:stretch>
            <a:fillRect/>
          </a:stretch>
        </p:blipFill>
        <p:spPr>
          <a:xfrm>
            <a:off x="2000055" y="1668545"/>
            <a:ext cx="7409466" cy="3704733"/>
          </a:xfrm>
          <a:prstGeom prst="rect">
            <a:avLst/>
          </a:prstGeom>
        </p:spPr>
      </p:pic>
      <p:sp>
        <p:nvSpPr>
          <p:cNvPr id="3" name="2 - Ορθογώνιο"/>
          <p:cNvSpPr/>
          <p:nvPr/>
        </p:nvSpPr>
        <p:spPr>
          <a:xfrm>
            <a:off x="2960016" y="5704729"/>
            <a:ext cx="6108570" cy="461665"/>
          </a:xfrm>
          <a:prstGeom prst="rect">
            <a:avLst/>
          </a:prstGeom>
        </p:spPr>
        <p:txBody>
          <a:bodyPr wrap="square">
            <a:spAutoFit/>
          </a:bodyPr>
          <a:lstStyle/>
          <a:p>
            <a:pPr algn="ctr"/>
            <a:r>
              <a:rPr lang="el-GR" sz="2400" b="1" i="1" u="sng" dirty="0" smtClean="0">
                <a:solidFill>
                  <a:srgbClr val="7030A0"/>
                </a:solidFill>
              </a:rPr>
              <a:t>Η Θέση της Γυναίκας στην Αρχαία  Ελλάδα</a:t>
            </a:r>
            <a:endParaRPr lang="el-GR" sz="2400" b="1" i="1" u="sng" dirty="0">
              <a:solidFill>
                <a:srgbClr val="7030A0"/>
              </a:solidFill>
            </a:endParaRPr>
          </a:p>
        </p:txBody>
      </p:sp>
    </p:spTree>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pPr algn="ctr"/>
            <a:r>
              <a:rPr lang="el-GR" dirty="0" smtClean="0">
                <a:solidFill>
                  <a:srgbClr val="7030A0"/>
                </a:solidFill>
              </a:rPr>
              <a:t>Η </a:t>
            </a:r>
            <a:r>
              <a:rPr lang="el-GR" dirty="0" err="1" smtClean="0">
                <a:solidFill>
                  <a:srgbClr val="7030A0"/>
                </a:solidFill>
              </a:rPr>
              <a:t>ζωη</a:t>
            </a:r>
            <a:r>
              <a:rPr lang="el-GR" dirty="0" smtClean="0">
                <a:solidFill>
                  <a:srgbClr val="7030A0"/>
                </a:solidFill>
              </a:rPr>
              <a:t> των </a:t>
            </a:r>
            <a:r>
              <a:rPr lang="el-GR" dirty="0" err="1" smtClean="0">
                <a:solidFill>
                  <a:srgbClr val="7030A0"/>
                </a:solidFill>
              </a:rPr>
              <a:t>γυναικων</a:t>
            </a:r>
            <a:r>
              <a:rPr lang="el-GR" dirty="0" smtClean="0">
                <a:solidFill>
                  <a:srgbClr val="7030A0"/>
                </a:solidFill>
              </a:rPr>
              <a:t> στην </a:t>
            </a:r>
            <a:r>
              <a:rPr lang="el-GR" dirty="0" err="1" smtClean="0">
                <a:solidFill>
                  <a:srgbClr val="7030A0"/>
                </a:solidFill>
              </a:rPr>
              <a:t>αρχαια</a:t>
            </a:r>
            <a:r>
              <a:rPr lang="el-GR" dirty="0" smtClean="0">
                <a:solidFill>
                  <a:srgbClr val="7030A0"/>
                </a:solidFill>
              </a:rPr>
              <a:t> </a:t>
            </a:r>
            <a:r>
              <a:rPr lang="el-GR" dirty="0" err="1" smtClean="0">
                <a:solidFill>
                  <a:srgbClr val="7030A0"/>
                </a:solidFill>
              </a:rPr>
              <a:t>αθηνα</a:t>
            </a:r>
            <a:endParaRPr lang="el-GR" dirty="0">
              <a:solidFill>
                <a:srgbClr val="7030A0"/>
              </a:solidFill>
            </a:endParaRPr>
          </a:p>
        </p:txBody>
      </p:sp>
      <p:sp>
        <p:nvSpPr>
          <p:cNvPr id="8" name="7 - Θέση περιεχομένου"/>
          <p:cNvSpPr>
            <a:spLocks noGrp="1"/>
          </p:cNvSpPr>
          <p:nvPr>
            <p:ph sz="half" idx="1"/>
          </p:nvPr>
        </p:nvSpPr>
        <p:spPr/>
        <p:txBody>
          <a:bodyPr>
            <a:normAutofit fontScale="85000" lnSpcReduction="10000"/>
          </a:bodyPr>
          <a:lstStyle/>
          <a:p>
            <a:pPr indent="342900"/>
            <a:r>
              <a:rPr lang="el-GR" b="1" i="1" dirty="0" smtClean="0"/>
              <a:t>Στην Αθήνα, η πρώτη κύρια δυσκολία που αντιμετώπιζε ένα νεογέννητο κορίτσι ήταν να του επιτραπεί να ζήσει. Εξαρτιόνταν άμεσα από την απόφαση του πατέρα η έκθεση του νεογνού σε μια ερημική περιοχή, καθώς η γέννηση ενός θηλυκού μέλους θεωρούνταν ανώφελο και επιπρόσθετο έξοδο για τον οίκο, εφόσον μάλιστα σε ένα κατεξοχήν πατριαρχικό σύστημα κληρονομιάς δεν είχε τη δυνατότητα να διατηρήσει  το οικογενειακό όνομα και συνεπώς τα οικογενειακά περιουσιακά στοιχεία.</a:t>
            </a:r>
          </a:p>
          <a:p>
            <a:endParaRPr lang="el-GR" dirty="0"/>
          </a:p>
        </p:txBody>
      </p:sp>
      <p:sp>
        <p:nvSpPr>
          <p:cNvPr id="9" name="8 - Θέση περιεχομένου"/>
          <p:cNvSpPr>
            <a:spLocks noGrp="1"/>
          </p:cNvSpPr>
          <p:nvPr>
            <p:ph sz="half" idx="2"/>
          </p:nvPr>
        </p:nvSpPr>
        <p:spPr/>
        <p:txBody>
          <a:bodyPr>
            <a:normAutofit fontScale="85000" lnSpcReduction="10000"/>
          </a:bodyPr>
          <a:lstStyle/>
          <a:p>
            <a:pPr indent="342900"/>
            <a:r>
              <a:rPr lang="el-GR" b="1" i="1" dirty="0" smtClean="0"/>
              <a:t>Βασική αρχή στην αθηναϊκή κοινωνία ήταν το ότι η γυναίκα τελούσε μονίμως υπό ανδρική κηδεμονία. Η νέα κοπέλα μέχρι το γάμο της εξαρτάται άμεσα από τον πατέρα της. Όταν έφθανε στην αποδεκτή κοινωνικά ηλικία γάμου, ο πατέρας της επέλεγε το μέλλοντα σύζυγό της.</a:t>
            </a:r>
          </a:p>
          <a:p>
            <a:endParaRPr lang="el-GR" dirty="0"/>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011.gif"/>
          <p:cNvPicPr>
            <a:picLocks noChangeAspect="1"/>
          </p:cNvPicPr>
          <p:nvPr/>
        </p:nvPicPr>
        <p:blipFill>
          <a:blip r:embed="rId2"/>
          <a:stretch>
            <a:fillRect/>
          </a:stretch>
        </p:blipFill>
        <p:spPr>
          <a:xfrm>
            <a:off x="2234152" y="656153"/>
            <a:ext cx="7296347" cy="5075719"/>
          </a:xfrm>
          <a:prstGeom prst="rect">
            <a:avLst/>
          </a:prstGeom>
        </p:spPr>
      </p:pic>
    </p:spTree>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102936" y="273377"/>
            <a:ext cx="10294070" cy="5601533"/>
          </a:xfrm>
          <a:prstGeom prst="rect">
            <a:avLst/>
          </a:prstGeom>
        </p:spPr>
        <p:txBody>
          <a:bodyPr wrap="square">
            <a:spAutoFit/>
          </a:bodyPr>
          <a:lstStyle/>
          <a:p>
            <a:pPr algn="ctr"/>
            <a:endParaRPr lang="el-GR" sz="2800" b="1" i="1" u="sng" dirty="0" smtClean="0">
              <a:solidFill>
                <a:srgbClr val="7030A0"/>
              </a:solidFill>
            </a:endParaRPr>
          </a:p>
          <a:p>
            <a:endParaRPr lang="el-GR" dirty="0" smtClean="0"/>
          </a:p>
          <a:p>
            <a:pPr>
              <a:buFont typeface="Wingdings" pitchFamily="2" charset="2"/>
              <a:buChar char="q"/>
            </a:pPr>
            <a:r>
              <a:rPr lang="el-GR" sz="2400" b="1" i="1" dirty="0" smtClean="0"/>
              <a:t>Η βασική ευθύνη της, όμως, ήταν η διαχείριση του οίκου. </a:t>
            </a:r>
          </a:p>
          <a:p>
            <a:pPr>
              <a:buFont typeface="Wingdings" pitchFamily="2" charset="2"/>
              <a:buChar char="q"/>
            </a:pPr>
            <a:r>
              <a:rPr lang="el-GR" sz="2400" b="1" i="1" dirty="0" smtClean="0"/>
              <a:t>Επέβλεπε και κατεύθυνε τους δούλους και φρόντιζε για τη σωστή τακτοποίηση των αγαθών και των πραγμάτων του σπιτιού. </a:t>
            </a:r>
          </a:p>
          <a:p>
            <a:pPr>
              <a:buFont typeface="Wingdings" pitchFamily="2" charset="2"/>
              <a:buChar char="q"/>
            </a:pPr>
            <a:r>
              <a:rPr lang="el-GR" sz="2400" b="1" i="1" dirty="0" smtClean="0"/>
              <a:t>Οι αριστοκράτισσες γυναίκες επίσης, στα πλαίσια των οικιακών καθηκόντων τους, ασχολούνταν με την υφαντική και το ράψιμο του ρουχισμού. </a:t>
            </a:r>
          </a:p>
          <a:p>
            <a:pPr>
              <a:buFont typeface="Wingdings" pitchFamily="2" charset="2"/>
              <a:buChar char="q"/>
            </a:pPr>
            <a:r>
              <a:rPr lang="el-GR" sz="2400" b="1" i="1" dirty="0" smtClean="0"/>
              <a:t>Επίσης είχαν επιφορτισθεί με την ανατροφή των παιδιών. </a:t>
            </a:r>
          </a:p>
          <a:p>
            <a:pPr>
              <a:buFont typeface="Wingdings" pitchFamily="2" charset="2"/>
              <a:buChar char="q"/>
            </a:pPr>
            <a:r>
              <a:rPr lang="el-GR" sz="2400" b="1" i="1" dirty="0" smtClean="0"/>
              <a:t>Ενώ όμως με όλες αυτές τις ασχολίες οι ευκατάστατες Αθηναίες δεν έβγαιναν από το σπίτι, οι φτωχές αναγκαστικά δούλευαν εκτός σπιτιού. </a:t>
            </a:r>
          </a:p>
          <a:p>
            <a:pPr>
              <a:buFont typeface="Wingdings" pitchFamily="2" charset="2"/>
              <a:buChar char="q"/>
            </a:pPr>
            <a:r>
              <a:rPr lang="el-GR" sz="2400" b="1" i="1" dirty="0" smtClean="0"/>
              <a:t>Ανάμεσα σε άλλα εργαζόντουσαν ως εργάτριες μαλλιού, τροφοί, συλλέκτριες καρπών και σε μεγαλύτερη ηλικία ως πωλήτριες, όπως μας μαρτυρούν σχετικές παραστάσεις αγγείων.</a:t>
            </a:r>
          </a:p>
          <a:p>
            <a:r>
              <a:rPr lang="el-GR" sz="2400" dirty="0" smtClean="0"/>
              <a:t/>
            </a:r>
            <a:br>
              <a:rPr lang="el-GR" sz="2400" dirty="0" smtClean="0"/>
            </a:br>
            <a:endParaRPr lang="el-GR" sz="2400" b="1" i="1" dirty="0"/>
          </a:p>
        </p:txBody>
      </p:sp>
    </p:spTree>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027522" y="593888"/>
            <a:ext cx="10096107" cy="5262979"/>
          </a:xfrm>
          <a:prstGeom prst="rect">
            <a:avLst/>
          </a:prstGeom>
        </p:spPr>
        <p:txBody>
          <a:bodyPr wrap="square">
            <a:spAutoFit/>
          </a:bodyPr>
          <a:lstStyle/>
          <a:p>
            <a:pPr>
              <a:buFont typeface="Wingdings" pitchFamily="2" charset="2"/>
              <a:buChar char="q"/>
            </a:pPr>
            <a:r>
              <a:rPr lang="el-GR" sz="2400" b="1" i="1" dirty="0" smtClean="0">
                <a:solidFill>
                  <a:srgbClr val="7030A0"/>
                </a:solidFill>
              </a:rPr>
              <a:t>Στο κοινωνικό πεδίο </a:t>
            </a:r>
            <a:r>
              <a:rPr lang="el-GR" sz="2400" b="1" i="1" dirty="0" smtClean="0"/>
              <a:t>οι Αθηναίες συμμετείχαν στις κυριότερες θρησκευτικές γιορτές της πόλης. Στα </a:t>
            </a:r>
            <a:r>
              <a:rPr lang="el-GR" sz="2400" b="1" i="1" dirty="0" err="1" smtClean="0"/>
              <a:t>Λήναια</a:t>
            </a:r>
            <a:r>
              <a:rPr lang="el-GR" sz="2400" b="1" i="1" dirty="0" smtClean="0"/>
              <a:t> και στα Ανθεστήρια  προς τιμήν του Διονύσου. Συμμετείχαν επίσης στην μεγάλη πομπή των Παναθηναίων  που ήταν η επισημότερη γιορτή των αρχαίων Αθηνών προς τιμήν της πολιούχου της πόλεως θεάς Αθηνάς. Ουσιαστική ήταν και η συμμετοχή τους και  στα Θεσμοφόρια που  τελούνταν προς τιμή της θεάς Δήμητρας.</a:t>
            </a:r>
          </a:p>
          <a:p>
            <a:endParaRPr lang="el-GR" sz="2400" b="1" i="1" dirty="0" smtClean="0"/>
          </a:p>
          <a:p>
            <a:pPr>
              <a:buFont typeface="Wingdings" pitchFamily="2" charset="2"/>
              <a:buChar char="q"/>
            </a:pPr>
            <a:r>
              <a:rPr lang="el-GR" sz="2400" b="1" i="1" dirty="0" smtClean="0">
                <a:solidFill>
                  <a:srgbClr val="7030A0"/>
                </a:solidFill>
              </a:rPr>
              <a:t>Στην πολιτική ζωή </a:t>
            </a:r>
            <a:r>
              <a:rPr lang="el-GR" sz="2400" b="1" i="1" dirty="0" smtClean="0"/>
              <a:t>των Αθηνών η θέση των γυναικών ήταν ανύπαρκτη. Οι γυναίκες δε θεωρούνταν πολίτες. Δεν είχαν δικαίωμα εγγραφής στους καταλόγους των πολιτών. Επιπλέον δεν είχαν δικαίωμα κατοχής εγγείου ιδιοκτησίας -επομένως ούτε κληρονομιάς-, το οποίο αποτελούσε βασικό κριτήριο για την ιδιότητα του πολίτη.</a:t>
            </a:r>
          </a:p>
          <a:p>
            <a:r>
              <a:rPr lang="el-GR" sz="2400" dirty="0" smtClean="0"/>
              <a:t/>
            </a:r>
            <a:br>
              <a:rPr lang="el-GR" sz="2400" dirty="0" smtClean="0"/>
            </a:br>
            <a:r>
              <a:rPr lang="el-GR" sz="2400" b="1" i="1" dirty="0" smtClean="0"/>
              <a:t>.</a:t>
            </a:r>
            <a:endParaRPr lang="el-GR" sz="2400" b="1" i="1" dirty="0"/>
          </a:p>
        </p:txBody>
      </p:sp>
    </p:spTree>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Διαστημικό">
  <a:themeElements>
    <a:clrScheme name="Διαστημικό">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Διαστημικό">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Διαστημικό">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2090</TotalTime>
  <Words>1481</Words>
  <Application>Microsoft Office PowerPoint</Application>
  <PresentationFormat>Προσαρμογή</PresentationFormat>
  <Paragraphs>95</Paragraphs>
  <Slides>24</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24</vt:i4>
      </vt:variant>
    </vt:vector>
  </HeadingPairs>
  <TitlesOfParts>
    <vt:vector size="25" baseType="lpstr">
      <vt:lpstr>Διαστημικό</vt:lpstr>
      <vt:lpstr>Η θεση τηΣ γυΝΑΙκασ παλαιοτερα και σημερα       </vt:lpstr>
      <vt:lpstr>Η Θεση τησ Γυναικασ στην Αρχαια  Ελλαδα </vt:lpstr>
      <vt:lpstr>Η Θεση τησ Γυναικασ στην Αρχαια  Ελλαδα</vt:lpstr>
      <vt:lpstr>Διαφάνεια 4</vt:lpstr>
      <vt:lpstr>Διαφάνεια 5</vt:lpstr>
      <vt:lpstr>Η ζωη των γυναικων στην αρχαια αθηνα</vt:lpstr>
      <vt:lpstr>Διαφάνεια 7</vt:lpstr>
      <vt:lpstr>Διαφάνεια 8</vt:lpstr>
      <vt:lpstr>Διαφάνεια 9</vt:lpstr>
      <vt:lpstr>Διαφάνεια 10</vt:lpstr>
      <vt:lpstr>Η ζωη των Γυναικων στην Ομηρικη εποχη</vt:lpstr>
      <vt:lpstr>Διαφάνεια 12</vt:lpstr>
      <vt:lpstr>Η  ζωη των Γυναικων στην μινωικη κρητη</vt:lpstr>
      <vt:lpstr>Η  ζωη των Γυναικων στην μινωικη κρητη</vt:lpstr>
      <vt:lpstr>Η ζωη των γυναικων στη σπαρτη</vt:lpstr>
      <vt:lpstr>Οι αλλαγεσ στη ζωη των γυναικων</vt:lpstr>
      <vt:lpstr>Δικαιωμα  εργασιασ και ψηφου</vt:lpstr>
      <vt:lpstr>Διαφάνεια 18</vt:lpstr>
      <vt:lpstr>Διαφάνεια 19</vt:lpstr>
      <vt:lpstr>Διαφάνεια 20</vt:lpstr>
      <vt:lpstr>Διαφάνεια 21</vt:lpstr>
      <vt:lpstr>προτασεισ</vt:lpstr>
      <vt:lpstr>Η ΓΥΝΑΙΚΕΙΑ ΠΑΡΟΥΣΙΑ ΣΤΗΝ ΚΟΙΝΩΝΙΑ ΤΟΥ 21ΟΥ ΑΙΩΝΑ </vt:lpstr>
      <vt:lpstr>Διαφάνεια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Owner</dc:creator>
  <cp:lastModifiedBy>Owner</cp:lastModifiedBy>
  <cp:revision>385</cp:revision>
  <dcterms:created xsi:type="dcterms:W3CDTF">2020-12-03T14:49:17Z</dcterms:created>
  <dcterms:modified xsi:type="dcterms:W3CDTF">2024-10-15T16:04:16Z</dcterms:modified>
</cp:coreProperties>
</file>