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8" r:id="rId3"/>
    <p:sldId id="306" r:id="rId4"/>
    <p:sldId id="307" r:id="rId5"/>
    <p:sldId id="308" r:id="rId6"/>
    <p:sldId id="276" r:id="rId7"/>
    <p:sldId id="309" r:id="rId8"/>
    <p:sldId id="304" r:id="rId9"/>
    <p:sldId id="296" r:id="rId10"/>
    <p:sldId id="298" r:id="rId11"/>
    <p:sldId id="305" r:id="rId12"/>
    <p:sldId id="297" r:id="rId13"/>
    <p:sldId id="293" r:id="rId14"/>
    <p:sldId id="303"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64" autoAdjust="0"/>
    <p:restoredTop sz="94660"/>
  </p:normalViewPr>
  <p:slideViewPr>
    <p:cSldViewPr>
      <p:cViewPr varScale="1">
        <p:scale>
          <a:sx n="81" d="100"/>
          <a:sy n="81" d="100"/>
        </p:scale>
        <p:origin x="-1531"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16" name="15 - Θέση αριθμού διαφάνειας"/>
          <p:cNvSpPr>
            <a:spLocks noGrp="1"/>
          </p:cNvSpPr>
          <p:nvPr>
            <p:ph type="sldNum" sz="quarter" idx="11"/>
          </p:nvPr>
        </p:nvSpPr>
        <p:spPr/>
        <p:txBody>
          <a:bodyPr/>
          <a:lstStyle/>
          <a:p>
            <a:fld id="{1F697972-AF69-4B2F-BFDF-A0F4D3AAFFF3}"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E0FC8CA4-AA5D-4BD4-97F8-56469A4639C6}" type="datetimeFigureOut">
              <a:rPr lang="el-GR" smtClean="0"/>
              <a:pPr/>
              <a:t>2/1/2025</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1F697972-AF69-4B2F-BFDF-A0F4D3AAFFF3}"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F697972-AF69-4B2F-BFDF-A0F4D3AAFF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E0FC8CA4-AA5D-4BD4-97F8-56469A4639C6}" type="datetimeFigureOut">
              <a:rPr lang="el-GR" smtClean="0"/>
              <a:pPr/>
              <a:t>2/1/2025</a:t>
            </a:fld>
            <a:endParaRPr lang="el-GR"/>
          </a:p>
        </p:txBody>
      </p:sp>
      <p:sp>
        <p:nvSpPr>
          <p:cNvPr id="9" name="8 - Θέση αριθμού διαφάνειας"/>
          <p:cNvSpPr>
            <a:spLocks noGrp="1"/>
          </p:cNvSpPr>
          <p:nvPr>
            <p:ph type="sldNum" sz="quarter" idx="15"/>
          </p:nvPr>
        </p:nvSpPr>
        <p:spPr/>
        <p:txBody>
          <a:bodyPr/>
          <a:lstStyle/>
          <a:p>
            <a:fld id="{1F697972-AF69-4B2F-BFDF-A0F4D3AAFFF3}"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E0FC8CA4-AA5D-4BD4-97F8-56469A4639C6}" type="datetimeFigureOut">
              <a:rPr lang="el-GR" smtClean="0"/>
              <a:pPr/>
              <a:t>2/1/2025</a:t>
            </a:fld>
            <a:endParaRPr lang="el-GR"/>
          </a:p>
        </p:txBody>
      </p:sp>
      <p:sp>
        <p:nvSpPr>
          <p:cNvPr id="9" name="8 - Θέση αριθμού διαφάνειας"/>
          <p:cNvSpPr>
            <a:spLocks noGrp="1"/>
          </p:cNvSpPr>
          <p:nvPr>
            <p:ph type="sldNum" sz="quarter" idx="11"/>
          </p:nvPr>
        </p:nvSpPr>
        <p:spPr/>
        <p:txBody>
          <a:bodyPr/>
          <a:lstStyle/>
          <a:p>
            <a:fld id="{1F697972-AF69-4B2F-BFDF-A0F4D3AAFFF3}"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0FC8CA4-AA5D-4BD4-97F8-56469A4639C6}" type="datetimeFigureOut">
              <a:rPr lang="el-GR" smtClean="0"/>
              <a:pPr/>
              <a:t>2/1/2025</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F697972-AF69-4B2F-BFDF-A0F4D3AAFFF3}"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500034" y="5572140"/>
            <a:ext cx="8234362" cy="1071570"/>
          </a:xfrm>
        </p:spPr>
        <p:txBody>
          <a:bodyPr>
            <a:normAutofit fontScale="25000" lnSpcReduction="20000"/>
          </a:bodyPr>
          <a:lstStyle/>
          <a:p>
            <a:pPr algn="r"/>
            <a:endParaRPr lang="el-GR" dirty="0" smtClean="0"/>
          </a:p>
          <a:p>
            <a:pPr algn="r"/>
            <a:r>
              <a:rPr lang="el-GR" sz="8000" b="1" dirty="0" err="1" smtClean="0"/>
              <a:t>Μιχαλίτσης</a:t>
            </a:r>
            <a:r>
              <a:rPr lang="el-GR" sz="8000" b="1" dirty="0" smtClean="0"/>
              <a:t> Τάκης</a:t>
            </a:r>
          </a:p>
          <a:p>
            <a:pPr algn="l"/>
            <a:r>
              <a:rPr lang="el-GR" sz="8000" b="1" dirty="0" smtClean="0"/>
              <a:t>Υπεύθυνος καθηγητής                                            Β΄ Γυμνασίου                                                                                       Μιχαλόπουλος Οδυσσέας</a:t>
            </a:r>
          </a:p>
        </p:txBody>
      </p:sp>
      <p:sp>
        <p:nvSpPr>
          <p:cNvPr id="2" name="1 - Τίτλος"/>
          <p:cNvSpPr>
            <a:spLocks noGrp="1"/>
          </p:cNvSpPr>
          <p:nvPr>
            <p:ph type="ctrTitle"/>
          </p:nvPr>
        </p:nvSpPr>
        <p:spPr>
          <a:xfrm>
            <a:off x="428596" y="357166"/>
            <a:ext cx="8305800" cy="857256"/>
          </a:xfrm>
        </p:spPr>
        <p:txBody>
          <a:bodyPr/>
          <a:lstStyle/>
          <a:p>
            <a:r>
              <a:rPr lang="el-GR" sz="3200" b="1" i="1" dirty="0" smtClean="0"/>
              <a:t>Ο Αντιστασιακός τύπος της Κατοχής </a:t>
            </a:r>
            <a:br>
              <a:rPr lang="el-GR" sz="3200" b="1" i="1" dirty="0" smtClean="0"/>
            </a:br>
            <a:r>
              <a:rPr lang="el-GR" sz="3200" b="1" i="1" dirty="0" smtClean="0"/>
              <a:t>1941-1944</a:t>
            </a:r>
            <a:endParaRPr lang="el-GR" sz="3200" b="1" i="1" dirty="0"/>
          </a:p>
        </p:txBody>
      </p:sp>
      <p:sp>
        <p:nvSpPr>
          <p:cNvPr id="16386" name="AutoShape 2" descr="Η ιστορία του Χριστουγεννιάτικου δέντρ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88" name="AutoShape 4" descr="Η ιστορία του Χριστουγεννιάτικου δέντρ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90" name="AutoShape 6" descr="Η ιστορία του Χριστουγεννιάτικου δέντρ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7 - Εικόνα" descr="200.jpg"/>
          <p:cNvPicPr>
            <a:picLocks noChangeAspect="1"/>
          </p:cNvPicPr>
          <p:nvPr/>
        </p:nvPicPr>
        <p:blipFill>
          <a:blip r:embed="rId2"/>
          <a:stretch>
            <a:fillRect/>
          </a:stretch>
        </p:blipFill>
        <p:spPr>
          <a:xfrm>
            <a:off x="1643042" y="1142984"/>
            <a:ext cx="6172029" cy="4466283"/>
          </a:xfrm>
          <a:prstGeom prst="rect">
            <a:avLst/>
          </a:prstGeom>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85720" y="1285860"/>
            <a:ext cx="8401080" cy="5072098"/>
          </a:xfrm>
        </p:spPr>
        <p:txBody>
          <a:bodyPr>
            <a:normAutofit fontScale="92500"/>
          </a:bodyPr>
          <a:lstStyle/>
          <a:p>
            <a:r>
              <a:rPr lang="el-GR" sz="3100" dirty="0" smtClean="0"/>
              <a:t>Στην περιοχή της Μακεδονίας, μάλιστα, κυκλοφόρησαν οι περισσότερες από οποιοδήποτε άλλο γεωγραφικό διαμέρισμα της χώρας αντιστασιακές εφημερίδες. </a:t>
            </a:r>
            <a:endParaRPr lang="el-GR" sz="3100" dirty="0" smtClean="0"/>
          </a:p>
          <a:p>
            <a:r>
              <a:rPr lang="el-GR" sz="3100" dirty="0" smtClean="0"/>
              <a:t>H </a:t>
            </a:r>
            <a:r>
              <a:rPr lang="el-GR" sz="3100" dirty="0" smtClean="0"/>
              <a:t>εφημερίδα Ελευθερία, άρχισε να εκδίδεται ως όργανο της «Εθνικής Οργανώσεως Ελευθερία», την οποία είχαν δημιουργήσει στελέχη του ΚΚΕ, του κόμματος των Φιλελευθέρων, του Σοσιαλιστικού κόμματος, της Δημοκρατικής Ένωσης αλλά και αξιωματικοί, όπως ο συνταγματάρχης Δημήτριος </a:t>
            </a:r>
            <a:r>
              <a:rPr lang="el-GR" sz="3100" dirty="0" err="1" smtClean="0"/>
              <a:t>Ψαρρός</a:t>
            </a:r>
            <a:r>
              <a:rPr lang="el-GR" sz="3100" dirty="0" smtClean="0"/>
              <a:t>.</a:t>
            </a:r>
          </a:p>
        </p:txBody>
      </p:sp>
      <p:sp>
        <p:nvSpPr>
          <p:cNvPr id="3" name="2 - Τίτλος"/>
          <p:cNvSpPr>
            <a:spLocks noGrp="1"/>
          </p:cNvSpPr>
          <p:nvPr>
            <p:ph type="title"/>
          </p:nvPr>
        </p:nvSpPr>
        <p:spPr>
          <a:xfrm>
            <a:off x="500034" y="-214338"/>
            <a:ext cx="8229600" cy="1219200"/>
          </a:xfrm>
        </p:spPr>
        <p:txBody>
          <a:bodyPr>
            <a:normAutofit/>
          </a:bodyPr>
          <a:lstStyle/>
          <a:p>
            <a:pPr algn="ctr"/>
            <a:r>
              <a:rPr lang="el-GR" sz="3200" b="1" i="1" dirty="0" smtClean="0"/>
              <a:t>Ο Αντιστασιακός τύπος της Κατοχής</a:t>
            </a:r>
            <a:endParaRPr lang="el-GR" sz="3200" b="1" i="1" u="sng" dirty="0"/>
          </a:p>
        </p:txBody>
      </p:sp>
    </p:spTree>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77500" lnSpcReduction="20000"/>
          </a:bodyPr>
          <a:lstStyle/>
          <a:p>
            <a:r>
              <a:rPr lang="el-GR" sz="2800" dirty="0" smtClean="0"/>
              <a:t>Οργανωτής του παράνομου εκδοτικού μηχανισμού της οργάνωσης «Ελευθερία», ήταν ο νεαρός τότε φοιτητής της νομικής Γιάννης </a:t>
            </a:r>
            <a:r>
              <a:rPr lang="el-GR" sz="2800" dirty="0" err="1" smtClean="0"/>
              <a:t>Κανάκης</a:t>
            </a:r>
            <a:r>
              <a:rPr lang="el-GR" sz="2800" dirty="0" smtClean="0"/>
              <a:t> που διέθεσε για τις ανάγκες του αγώνα έναν ηλεκτροκίνητο πολύγραφο και μία γραφομηχανή που υπήρχαν στο γραφείο της εταιρίας «</a:t>
            </a:r>
            <a:r>
              <a:rPr lang="el-GR" sz="2800" dirty="0" err="1" smtClean="0"/>
              <a:t>Κανάκης</a:t>
            </a:r>
            <a:r>
              <a:rPr lang="el-GR" sz="2800" dirty="0" smtClean="0"/>
              <a:t>-Παπαδόπουλος», επί της οδού Ερμού 19. </a:t>
            </a:r>
            <a:endParaRPr lang="el-GR" sz="2800" dirty="0" smtClean="0"/>
          </a:p>
          <a:p>
            <a:r>
              <a:rPr lang="el-GR" sz="2800" dirty="0" smtClean="0"/>
              <a:t>Τις </a:t>
            </a:r>
            <a:r>
              <a:rPr lang="el-GR" sz="2800" dirty="0" smtClean="0"/>
              <a:t>πρώτες μέρες του Ιουνίου 1941, μεταφέρθηκαν ο πολύγραφος και η γραφομηχανή στο υπόγειο του οικήματος ενός ανθόκηπου στους Αμπελόκηπους που ανήκε στον ανθοπώλη Παντελή </a:t>
            </a:r>
            <a:r>
              <a:rPr lang="el-GR" sz="2800" dirty="0" err="1" smtClean="0"/>
              <a:t>Μορφόπουλο</a:t>
            </a:r>
            <a:r>
              <a:rPr lang="el-GR" sz="2800" dirty="0" smtClean="0"/>
              <a:t>. </a:t>
            </a:r>
            <a:endParaRPr lang="el-GR" sz="2800" dirty="0" smtClean="0"/>
          </a:p>
          <a:p>
            <a:r>
              <a:rPr lang="el-GR" sz="2800" dirty="0" smtClean="0"/>
              <a:t>Στον </a:t>
            </a:r>
            <a:r>
              <a:rPr lang="el-GR" sz="2800" dirty="0" smtClean="0"/>
              <a:t>πολύγραφο αυτό, τυπώθηκε το πρώτο φύλλο της εφημερίδας Ελευθερία, καθώς και το δεύτερο φύλλο, επίσης πολυγραφημένο. Στη συνέχεια τοποθετούνταν σε λαγούμι στον ανθόκηπο ένα ολόκληρο παράνομο τυπογραφείο, στο οποίο επί 3,5 χρόνια πέντε τυπογράφοι και δημοσιογράφοι τύπωναν εφημερίδες και προκηρύξεις.</a:t>
            </a:r>
          </a:p>
          <a:p>
            <a:endParaRPr lang="el-GR" dirty="0"/>
          </a:p>
        </p:txBody>
      </p:sp>
      <p:sp>
        <p:nvSpPr>
          <p:cNvPr id="3" name="2 - Τίτλος"/>
          <p:cNvSpPr>
            <a:spLocks noGrp="1"/>
          </p:cNvSpPr>
          <p:nvPr>
            <p:ph type="title"/>
          </p:nvPr>
        </p:nvSpPr>
        <p:spPr/>
        <p:txBody>
          <a:bodyPr>
            <a:normAutofit fontScale="90000"/>
          </a:bodyPr>
          <a:lstStyle/>
          <a:p>
            <a:r>
              <a:rPr lang="el-GR" sz="4400" b="1" i="1" dirty="0" smtClean="0"/>
              <a:t>Ο Αντιστασιακός τύπος της Κατοχής</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85720" y="-285776"/>
            <a:ext cx="8401080" cy="1219200"/>
          </a:xfrm>
        </p:spPr>
        <p:txBody>
          <a:bodyPr>
            <a:normAutofit/>
          </a:bodyPr>
          <a:lstStyle/>
          <a:p>
            <a:pPr algn="ctr"/>
            <a:r>
              <a:rPr lang="el-GR" sz="3200" b="1" i="1" dirty="0" smtClean="0"/>
              <a:t>Ο Αντιστασιακός τύπος της Κατοχής</a:t>
            </a:r>
            <a:endParaRPr lang="el-GR" sz="3200" b="1" i="1" u="sng" dirty="0"/>
          </a:p>
        </p:txBody>
      </p:sp>
      <p:sp>
        <p:nvSpPr>
          <p:cNvPr id="4" name="3 - Θέση περιεχομένου"/>
          <p:cNvSpPr>
            <a:spLocks noGrp="1"/>
          </p:cNvSpPr>
          <p:nvPr>
            <p:ph idx="1"/>
          </p:nvPr>
        </p:nvSpPr>
        <p:spPr>
          <a:xfrm>
            <a:off x="428596" y="1000108"/>
            <a:ext cx="8229600" cy="4572000"/>
          </a:xfrm>
        </p:spPr>
        <p:txBody>
          <a:bodyPr>
            <a:noAutofit/>
          </a:bodyPr>
          <a:lstStyle/>
          <a:p>
            <a:r>
              <a:rPr lang="el-GR" sz="1900" dirty="0" smtClean="0"/>
              <a:t>Ένα ακόμη τυπογραφείο ήταν στο </a:t>
            </a:r>
            <a:r>
              <a:rPr lang="el-GR" sz="1900" dirty="0" err="1" smtClean="0"/>
              <a:t>Φίλυρο</a:t>
            </a:r>
            <a:r>
              <a:rPr lang="el-GR" sz="1900" dirty="0" smtClean="0"/>
              <a:t>, όπου τυπωνόταν η εφημερίδα Λαϊκή Φωνή, δημοσιογραφικό όργανο του Μακεδονικού Γραφείου του ΚΚΕ. Σύμφωνα με τον αρχισυντάκτη της εφημερίδας </a:t>
            </a:r>
            <a:r>
              <a:rPr lang="el-GR" sz="1900" dirty="0" err="1" smtClean="0"/>
              <a:t>Παρίση</a:t>
            </a:r>
            <a:r>
              <a:rPr lang="el-GR" sz="1900" dirty="0" smtClean="0"/>
              <a:t> Αγγελίδη, κατά τα τέλη Μαΐου του 1941 μεταφέρθηκαν τα πρώτα σύνεργα ενός στοιχειώδους τυπογραφείου: ένα </a:t>
            </a:r>
            <a:r>
              <a:rPr lang="el-GR" sz="1900" dirty="0" err="1" smtClean="0"/>
              <a:t>μποστόνι</a:t>
            </a:r>
            <a:r>
              <a:rPr lang="el-GR" sz="1900" dirty="0" smtClean="0"/>
              <a:t> ( χειροκίνητο τυπογραφικό πιεστήριο), </a:t>
            </a:r>
            <a:r>
              <a:rPr lang="el-GR" sz="1900" dirty="0" smtClean="0"/>
              <a:t>λίγες κάσες με στοιχεία, ένα ραδιόφωνο, δύο υγρές μπαταρίες και χαρτί, ενώ ταυτόχρονα άρχισε να σκάβεται η κρύπτη-τυπογραφείο</a:t>
            </a:r>
            <a:r>
              <a:rPr lang="el-GR" sz="1900" dirty="0" smtClean="0"/>
              <a:t>.</a:t>
            </a:r>
          </a:p>
          <a:p>
            <a:r>
              <a:rPr lang="el-GR" sz="1900" dirty="0" smtClean="0"/>
              <a:t> </a:t>
            </a:r>
            <a:r>
              <a:rPr lang="el-GR" sz="1900" dirty="0" smtClean="0"/>
              <a:t>Ένα τρίτο μυστικό τυπογραφείο του αγώνα της Εθνικής Αντίστασης είχε στηθεί ακόμη από την περίοδο της δικτατορίας Μεταξά στο σπίτι του </a:t>
            </a:r>
            <a:r>
              <a:rPr lang="el-GR" sz="1900" dirty="0" err="1" smtClean="0"/>
              <a:t>Μικρασιάτη</a:t>
            </a:r>
            <a:r>
              <a:rPr lang="el-GR" sz="1900" dirty="0" smtClean="0"/>
              <a:t> πρόσφυγα Ιωακείμ </a:t>
            </a:r>
            <a:r>
              <a:rPr lang="el-GR" sz="1900" dirty="0" err="1" smtClean="0"/>
              <a:t>Μπελλίδη</a:t>
            </a:r>
            <a:r>
              <a:rPr lang="el-GR" sz="1900" dirty="0" smtClean="0"/>
              <a:t>, στο Κουλέ-Καφέ, όπου τυπώνονταν σ’ όλη τη διάρκεια της κατοχής πολλές αντιστασιακές εφημερίδες και προκηρύξεις. </a:t>
            </a:r>
            <a:endParaRPr lang="el-GR" sz="1900" dirty="0" smtClean="0"/>
          </a:p>
          <a:p>
            <a:r>
              <a:rPr lang="el-GR" sz="1900" dirty="0" smtClean="0"/>
              <a:t>Το </a:t>
            </a:r>
            <a:r>
              <a:rPr lang="el-GR" sz="1900" dirty="0" smtClean="0"/>
              <a:t>τυπογραφείο βρισκόταν στο υπόγειο του σπιτιού (κολλημένο πάνω στο βυζαντινό κάστρο) κοντά στην πλατεία Καλλιθέας. Με κάλυψη το βαφείο-καθαριστήριο που διατηρούσε ο </a:t>
            </a:r>
            <a:r>
              <a:rPr lang="el-GR" sz="1900" dirty="0" err="1" smtClean="0"/>
              <a:t>Μπελλίδης</a:t>
            </a:r>
            <a:r>
              <a:rPr lang="el-GR" sz="1900" dirty="0" smtClean="0"/>
              <a:t> σε πλυσταριό της αυλής, στα κοφίνια με τα βαμμένα νήματα και τα φρεσκοπλυμένα ρούχα που έφευγαν από εκεί, τοποθετούνταν από κάτω οι εφημερίδες και οι </a:t>
            </a:r>
            <a:r>
              <a:rPr lang="el-GR" sz="1900" dirty="0" smtClean="0"/>
              <a:t>προκηρύξεις.</a:t>
            </a:r>
            <a:endParaRPr lang="el-GR" sz="1900"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28596" y="0"/>
            <a:ext cx="8229600" cy="1219200"/>
          </a:xfrm>
        </p:spPr>
        <p:txBody>
          <a:bodyPr>
            <a:normAutofit/>
          </a:bodyPr>
          <a:lstStyle/>
          <a:p>
            <a:pPr algn="ctr"/>
            <a:r>
              <a:rPr lang="el-GR" sz="3200" b="1" i="1" dirty="0" smtClean="0"/>
              <a:t>Ο Αντιστασιακός τύπος της Κατοχής</a:t>
            </a:r>
            <a:endParaRPr lang="el-GR" sz="3200" b="1" i="1" u="sng" dirty="0"/>
          </a:p>
        </p:txBody>
      </p:sp>
      <p:sp>
        <p:nvSpPr>
          <p:cNvPr id="4" name="3 - Θέση περιεχομένου"/>
          <p:cNvSpPr>
            <a:spLocks noGrp="1"/>
          </p:cNvSpPr>
          <p:nvPr>
            <p:ph idx="1"/>
          </p:nvPr>
        </p:nvSpPr>
        <p:spPr>
          <a:xfrm>
            <a:off x="285720" y="1357298"/>
            <a:ext cx="8401080" cy="4738702"/>
          </a:xfrm>
        </p:spPr>
        <p:txBody>
          <a:bodyPr>
            <a:normAutofit fontScale="25000" lnSpcReduction="20000"/>
          </a:bodyPr>
          <a:lstStyle/>
          <a:p>
            <a:r>
              <a:rPr lang="el-GR" sz="8000" dirty="0" smtClean="0"/>
              <a:t>Στην οδό </a:t>
            </a:r>
            <a:r>
              <a:rPr lang="el-GR" sz="8000" dirty="0" err="1" smtClean="0"/>
              <a:t>Μπαλταδώρου</a:t>
            </a:r>
            <a:r>
              <a:rPr lang="el-GR" sz="8000" dirty="0" smtClean="0"/>
              <a:t>, σε υπόγειο ξυλαποθήκης, λειτούργησε το τυπογραφείο της ΠΑΟ, ενώ ο μυστικός πολύγραφός της ήταν εγκαταστημένος στην οδό </a:t>
            </a:r>
            <a:r>
              <a:rPr lang="el-GR" sz="8000" dirty="0" err="1" smtClean="0"/>
              <a:t>Βελισσαρίου</a:t>
            </a:r>
            <a:r>
              <a:rPr lang="el-GR" sz="8000" dirty="0" smtClean="0"/>
              <a:t>. </a:t>
            </a:r>
          </a:p>
          <a:p>
            <a:r>
              <a:rPr lang="el-GR" sz="8000" dirty="0" smtClean="0"/>
              <a:t>Η εφημερίδα του ΕΔΕΣ (Εθνικός Δημοκρατικός Ελληνικός Σύνδεσμος) τυπωνόταν μυστικά στο τυπογραφείο «Ερμής», στην </a:t>
            </a:r>
            <a:r>
              <a:rPr lang="el-GR" sz="8000" dirty="0" err="1" smtClean="0"/>
              <a:t>Ίωνος</a:t>
            </a:r>
            <a:r>
              <a:rPr lang="el-GR" sz="8000" dirty="0" smtClean="0"/>
              <a:t> Δραγούμη, ενώ στον πολύγραφο του Εργατικού Κέντρου Θεσσαλονίκης τυπωνόταν κρυφά η εφημερίδα Λευτεριά. </a:t>
            </a:r>
          </a:p>
          <a:p>
            <a:r>
              <a:rPr lang="el-GR" sz="8000" dirty="0" smtClean="0"/>
              <a:t>Μυστικά τυπογραφεία της αντίστασης λειτούργησαν και σε άλλες περιοχές της Βόρειας Ελλάδας</a:t>
            </a:r>
            <a:r>
              <a:rPr lang="el-GR" sz="8000" b="1" dirty="0" smtClean="0"/>
              <a:t>: στο χωριό Βυθός</a:t>
            </a:r>
            <a:r>
              <a:rPr lang="el-GR" sz="8000" dirty="0" smtClean="0"/>
              <a:t>, </a:t>
            </a:r>
            <a:r>
              <a:rPr lang="el-GR" sz="8000" b="1" dirty="0" smtClean="0"/>
              <a:t>στο </a:t>
            </a:r>
            <a:r>
              <a:rPr lang="el-GR" sz="8000" b="1" dirty="0" err="1" smtClean="0"/>
              <a:t>Βόϊο</a:t>
            </a:r>
            <a:r>
              <a:rPr lang="el-GR" sz="8000" b="1" dirty="0" smtClean="0"/>
              <a:t> Κοζάνης</a:t>
            </a:r>
            <a:r>
              <a:rPr lang="el-GR" sz="8000" dirty="0" smtClean="0"/>
              <a:t>, όπου τυπώνονταν κυρίως εφημερίδες και προκηρύξεις των ανταρτικών τμημάτων δυτικής Μακεδονίας του ΕΛΑΣ(Ελληνικός Λαϊκός Απελευθερωτικός Στρατός) και της ΕΠΟΝ (Ενιαία Πανελλαδική Οργάνωση Νέων)  και στο χωριό </a:t>
            </a:r>
            <a:r>
              <a:rPr lang="el-GR" sz="8000" b="1" dirty="0" smtClean="0"/>
              <a:t>Μυρίνη Σερρών</a:t>
            </a:r>
            <a:r>
              <a:rPr lang="el-GR" sz="8000" dirty="0" smtClean="0"/>
              <a:t>, στους πρόποδες του Παγγαίου, στο υπόγειο του σπιτιού των αδελφών Χρυσόστομου και Κώστα </a:t>
            </a:r>
            <a:r>
              <a:rPr lang="el-GR" sz="8000" dirty="0" err="1" smtClean="0"/>
              <a:t>Κουτουρούση</a:t>
            </a:r>
            <a:r>
              <a:rPr lang="el-GR" sz="8000" dirty="0" smtClean="0"/>
              <a:t>. Φρεσκάρει τη μνήμη και αποδίδει τιμή η έκθεση αυτή στον παράνομο τύπο της Κατοχής, </a:t>
            </a:r>
            <a:r>
              <a:rPr lang="el-GR" sz="8000" dirty="0" err="1" smtClean="0"/>
              <a:t>θυμίζoντάς</a:t>
            </a:r>
            <a:r>
              <a:rPr lang="el-GR" sz="8000" dirty="0" smtClean="0"/>
              <a:t> μας ότι η ελευθερία είναι το υπέρτατο αγαθό για κάθε άνθρωπο, ενώ η ελευθεροτυπία, η ελεύθερη πρόσβαση στην πληροφορία, την ενημέρωση και τη διακίνηση ιδεών είναι από τα θεμελιώδη δικαιώματα στη δημοκρατία.</a:t>
            </a:r>
            <a:endParaRPr lang="el-GR" sz="8000" dirty="0" smtClean="0"/>
          </a:p>
          <a:p>
            <a:endParaRPr lang="el-GR" dirty="0" smtClean="0"/>
          </a:p>
          <a:p>
            <a:endParaRPr lang="el-GR" dirty="0"/>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714348" y="5286388"/>
            <a:ext cx="8229600" cy="490518"/>
          </a:xfrm>
        </p:spPr>
        <p:txBody>
          <a:bodyPr>
            <a:normAutofit fontScale="90000"/>
          </a:bodyPr>
          <a:lstStyle/>
          <a:p>
            <a:pPr algn="ctr">
              <a:buFont typeface="Arial" pitchFamily="34" charset="0"/>
              <a:buChar char="•"/>
            </a:pP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r>
              <a:rPr lang="el-GR" sz="4000" dirty="0" smtClean="0"/>
              <a:t/>
            </a:r>
            <a:br>
              <a:rPr lang="el-GR" sz="4000" dirty="0" smtClean="0"/>
            </a:br>
            <a:endParaRPr lang="el-GR" sz="4000" dirty="0"/>
          </a:p>
        </p:txBody>
      </p:sp>
      <p:pic>
        <p:nvPicPr>
          <p:cNvPr id="5" name="4 - Θέση περιεχομένου" descr="120.jpg"/>
          <p:cNvPicPr>
            <a:picLocks noGrp="1" noChangeAspect="1"/>
          </p:cNvPicPr>
          <p:nvPr>
            <p:ph idx="1"/>
          </p:nvPr>
        </p:nvPicPr>
        <p:blipFill>
          <a:blip r:embed="rId2"/>
          <a:stretch>
            <a:fillRect/>
          </a:stretch>
        </p:blipFill>
        <p:spPr>
          <a:xfrm>
            <a:off x="2000232" y="357166"/>
            <a:ext cx="4566876" cy="5862485"/>
          </a:xfrm>
        </p:spPr>
      </p:pic>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t>Μυστικές εφημερίδες </a:t>
            </a:r>
            <a:r>
              <a:rPr lang="el-GR" dirty="0" smtClean="0"/>
              <a:t>και </a:t>
            </a:r>
            <a:r>
              <a:rPr lang="el-GR" dirty="0" smtClean="0"/>
              <a:t>άλλα ντοκουμέντα </a:t>
            </a:r>
            <a:r>
              <a:rPr lang="el-GR" dirty="0" smtClean="0"/>
              <a:t>του παράνομου Τύπου της Εθνικής Αντίστασης </a:t>
            </a:r>
            <a:r>
              <a:rPr lang="el-GR" dirty="0" smtClean="0"/>
              <a:t>κυκλοφόρησαν </a:t>
            </a:r>
            <a:r>
              <a:rPr lang="el-GR" dirty="0" smtClean="0"/>
              <a:t>την περίοδο 1941-1944 στη Θεσσαλονίκη και την υπόλοιπη Βόρεια </a:t>
            </a:r>
            <a:r>
              <a:rPr lang="el-GR" dirty="0" smtClean="0"/>
              <a:t>Ελλάδα.</a:t>
            </a:r>
          </a:p>
          <a:p>
            <a:r>
              <a:rPr lang="el-GR" dirty="0" smtClean="0"/>
              <a:t>Στα μαύρα χρόνια της χιτλερικής σκλαβιάς την περίοδο 1941-44, κυκλοφόρησαν από τις αντιστασιακές οργανώσεις περισσότερες από 200 μυστικές εφημερίδες στους νομούς της Μακεδονίας και της Θράκης, κάτι που θεωρείται «άθλος» εάν λάβει κανείς </a:t>
            </a:r>
            <a:r>
              <a:rPr lang="el-GR" dirty="0" smtClean="0"/>
              <a:t>υπόψη </a:t>
            </a:r>
            <a:r>
              <a:rPr lang="el-GR" dirty="0" smtClean="0"/>
              <a:t>τις δυσχέρειες της εποχής εκείνης και το γεγονός ότι όχι μόνο η εκτύπωση αλλά και η ανάγνωση κάποιας αντιστασιακής εφημερίδας σήμαινε εκτελεστικό απόσπασμα από τους Γερμανούς.</a:t>
            </a:r>
            <a:endParaRPr lang="el-GR" dirty="0"/>
          </a:p>
        </p:txBody>
      </p:sp>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lnSpcReduction="20000"/>
          </a:bodyPr>
          <a:lstStyle/>
          <a:p>
            <a:r>
              <a:rPr lang="el-GR" dirty="0" smtClean="0"/>
              <a:t>Ο </a:t>
            </a:r>
            <a:r>
              <a:rPr lang="el-GR" b="1" dirty="0" smtClean="0"/>
              <a:t>παράνομος Τύπος</a:t>
            </a:r>
            <a:r>
              <a:rPr lang="el-GR" dirty="0" smtClean="0"/>
              <a:t> έπαιξε κεντρικό ρόλο στον αντιστασιακό αγώνα καθώς επιτελούσε πολλαπλές αποστολές.  Ένα σκέλος αφορούσε την </a:t>
            </a:r>
            <a:r>
              <a:rPr lang="el-GR" b="1" dirty="0" smtClean="0"/>
              <a:t>ενημέρωση</a:t>
            </a:r>
            <a:r>
              <a:rPr lang="el-GR" dirty="0" smtClean="0"/>
              <a:t> των κατοίκων για τις εσωτερικές και διεθνείς πολιτικές και στρατιωτικές εξελίξεις του πολέμου.  Με τις επίσημες εφημερίδες να ελέγχονται από τη ναζιστική λογοκρισία και τα ραδιόφωνα σφραγισμένα για να μην “πιάνουν” τους συμμαχικούς ραδιοφωνικούς σταθμούς, οι κατακτημένοι Έλληνες δεν είχαν πρόσβαση στην πληροφορία, σε μια περίοδο όπου αυτή ήταν εξαιρετική κρίσιμη.  </a:t>
            </a:r>
            <a:endParaRPr lang="el-GR" dirty="0" smtClean="0"/>
          </a:p>
          <a:p>
            <a:r>
              <a:rPr lang="el-GR" dirty="0" smtClean="0"/>
              <a:t>Παρακάμπτοντας </a:t>
            </a:r>
            <a:r>
              <a:rPr lang="el-GR" dirty="0" smtClean="0"/>
              <a:t>τα λογοκριμένα μέσα ενημέρωσης, η Αντίσταση προσπάθησε να σπάσει το μονοπώλιο των δυνάμεων κατοχής στη διαχείριση της πληροφορίας και πέτυχε να έχει το δικό της μερίδιο στην ενημέρωση των κατοίκων.</a:t>
            </a:r>
            <a:endParaRPr lang="el-GR" dirty="0"/>
          </a:p>
        </p:txBody>
      </p:sp>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t>Μια συνεισφορά του παράνομου Τύπου είχε να κάνει με την προβολή των αντιστασιακών ενεργειών και τη δημοσιοποίηση του </a:t>
            </a:r>
            <a:r>
              <a:rPr lang="el-GR" b="1" dirty="0" smtClean="0"/>
              <a:t>αντιστασιακού λόγου</a:t>
            </a:r>
            <a:r>
              <a:rPr lang="el-GR" dirty="0" smtClean="0"/>
              <a:t>, των πολιτικών δηλαδή που ασκούσε η Αντίσταση ενάντια στις δυνάμεις κατοχής. </a:t>
            </a:r>
            <a:endParaRPr lang="el-GR" dirty="0" smtClean="0"/>
          </a:p>
          <a:p>
            <a:r>
              <a:rPr lang="el-GR" dirty="0" smtClean="0"/>
              <a:t>Μέσα </a:t>
            </a:r>
            <a:r>
              <a:rPr lang="el-GR" dirty="0" smtClean="0"/>
              <a:t>από τις σελίδες των παράνομων εφημερίδων, η Αντίσταση «διαφήμιζε» τα επιτεύγματά της ενάντια στους Ναζί, πείθοντας όλο και μεγαλύτερο τμήμα του πληθυσμού για την ανάγκη υποστήριξης του αντιστασιακού αγώνα. </a:t>
            </a:r>
            <a:endParaRPr lang="el-GR" dirty="0" smtClean="0"/>
          </a:p>
          <a:p>
            <a:r>
              <a:rPr lang="el-GR" dirty="0" smtClean="0"/>
              <a:t>Με </a:t>
            </a:r>
            <a:r>
              <a:rPr lang="el-GR" dirty="0" smtClean="0"/>
              <a:t>αυτό τον τρόπο η Αντίσταση κέρδιζε μια επίσης κρίσιμη μάχη, την μάχη για τον προσεταιρισμό της κοινής γνώμης.</a:t>
            </a:r>
            <a:endParaRPr lang="el-GR" dirty="0"/>
          </a:p>
        </p:txBody>
      </p:sp>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t>Ο παράνομος αντιστασιακός Τύπος έδινε κουράγιο και ελπίδα στους κατεχόμενους πολίτες.  Η παρηγορητική και ελπιδοφόρα δύναμη που είχε ο παράνομος Τύπος αποτυπώνεται στις τεράστιες διαστάσεις που έλαβε, καθώς κατά τη διάρκεια της Κατοχής κυκλοφόρησαν στην Ελλάδα περίπου 1.000 παράνομες εφημερίδες, δημιουργώντας, ίσως, τον μεγαλύτερο παράνομο εκδοτικό μηχανισμό στην κατεχόμενη Ευρώπη.</a:t>
            </a:r>
            <a:endParaRPr lang="el-GR" dirty="0"/>
          </a:p>
        </p:txBody>
      </p:sp>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524000"/>
            <a:ext cx="8229600" cy="4833958"/>
          </a:xfrm>
        </p:spPr>
        <p:txBody>
          <a:bodyPr>
            <a:normAutofit fontScale="85000" lnSpcReduction="10000"/>
          </a:bodyPr>
          <a:lstStyle/>
          <a:p>
            <a:r>
              <a:rPr lang="el-GR" dirty="0" smtClean="0"/>
              <a:t>Ο παράνομος, μυστικός τύπος της Εθνικής Αντίστασης (έντυπα, εφημερίδες, ενημερωτικά δελτία, προκηρύξεις με πατριωτικά μηνύματα) τυπωνόταν με κινδύνους και κυκλοφορούσε από χέρι σε χέρι με την απειλή του θανάτου, καθώς όχι μόνο η εκτύπωση αλλά και η κατοχή του σήμαινε εκτελεστικό απόσπασμα. </a:t>
            </a:r>
            <a:endParaRPr lang="el-GR" dirty="0" smtClean="0"/>
          </a:p>
          <a:p>
            <a:r>
              <a:rPr lang="el-GR" dirty="0" smtClean="0"/>
              <a:t>Πρωταγωνιστές </a:t>
            </a:r>
            <a:r>
              <a:rPr lang="el-GR" dirty="0" smtClean="0"/>
              <a:t>του παράνομου τύπου ήταν δημοσιογράφοι παλιοί και έμπειροι επαγγελματίες, αλλά και τολμηροί τυπογράφοι που στοιχειοθετούσαν τα κείμενα σε σκοτεινά υπόγεια. </a:t>
            </a:r>
            <a:endParaRPr lang="el-GR" dirty="0" smtClean="0"/>
          </a:p>
          <a:p>
            <a:r>
              <a:rPr lang="el-GR" dirty="0" smtClean="0"/>
              <a:t>Εκατοντάδες </a:t>
            </a:r>
            <a:r>
              <a:rPr lang="el-GR" dirty="0" smtClean="0"/>
              <a:t>εφημερίδες, κεντρικές, περιφερειακές και τοπικές, εκδόθηκαν και κυκλοφόρησαν στα χρόνια της τριπλής γερμανικής, ιταλικής και βουλγαρικής κατοχής από αυτοσχέδιους-τις περισσότερες φορές-δημοσιογράφους και αυτοδίδακτους τυπογράφους, με επαγγελματική ευσυνειδησία.</a:t>
            </a:r>
            <a:endParaRPr lang="el-GR" dirty="0"/>
          </a:p>
        </p:txBody>
      </p:sp>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121.jpg"/>
          <p:cNvPicPr>
            <a:picLocks noGrp="1" noChangeAspect="1"/>
          </p:cNvPicPr>
          <p:nvPr>
            <p:ph idx="1"/>
          </p:nvPr>
        </p:nvPicPr>
        <p:blipFill>
          <a:blip r:embed="rId2"/>
          <a:stretch>
            <a:fillRect/>
          </a:stretch>
        </p:blipFill>
        <p:spPr>
          <a:xfrm>
            <a:off x="571472" y="1500174"/>
            <a:ext cx="5090502" cy="2104074"/>
          </a:xfrm>
        </p:spPr>
      </p:pic>
      <p:sp>
        <p:nvSpPr>
          <p:cNvPr id="3" name="2 - Τίτλος"/>
          <p:cNvSpPr>
            <a:spLocks noGrp="1"/>
          </p:cNvSpPr>
          <p:nvPr>
            <p:ph type="title"/>
          </p:nvPr>
        </p:nvSpPr>
        <p:spPr/>
        <p:txBody>
          <a:bodyPr>
            <a:normAutofit/>
          </a:bodyPr>
          <a:lstStyle/>
          <a:p>
            <a:pPr algn="ctr"/>
            <a:r>
              <a:rPr lang="el-GR" sz="3200" b="1" i="1" dirty="0" smtClean="0"/>
              <a:t>Ο Αντιστασιακός τύπος της Κατοχής</a:t>
            </a:r>
            <a:endParaRPr lang="el-GR" sz="3200" dirty="0"/>
          </a:p>
        </p:txBody>
      </p:sp>
      <p:pic>
        <p:nvPicPr>
          <p:cNvPr id="5" name="4 - Εικόνα" descr="122.jpg"/>
          <p:cNvPicPr>
            <a:picLocks noChangeAspect="1"/>
          </p:cNvPicPr>
          <p:nvPr/>
        </p:nvPicPr>
        <p:blipFill>
          <a:blip r:embed="rId3"/>
          <a:stretch>
            <a:fillRect/>
          </a:stretch>
        </p:blipFill>
        <p:spPr>
          <a:xfrm>
            <a:off x="4000496" y="3786190"/>
            <a:ext cx="4609852" cy="26122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57158" y="857232"/>
            <a:ext cx="8329642" cy="5500726"/>
          </a:xfrm>
        </p:spPr>
        <p:txBody>
          <a:bodyPr>
            <a:normAutofit lnSpcReduction="10000"/>
          </a:bodyPr>
          <a:lstStyle/>
          <a:p>
            <a:endParaRPr lang="en-US" dirty="0" smtClean="0"/>
          </a:p>
          <a:p>
            <a:pPr>
              <a:buFont typeface="Arial" pitchFamily="34" charset="0"/>
              <a:buChar char="•"/>
            </a:pPr>
            <a:r>
              <a:rPr lang="en-US" dirty="0" smtClean="0"/>
              <a:t> </a:t>
            </a:r>
            <a:r>
              <a:rPr lang="el-GR" sz="2400" dirty="0" smtClean="0"/>
              <a:t>Στους νομούς Μακεδονίας και Θράκης καταγράφηκαν περισσότερες από 180 μυστικές εφημερίδες, αν και για μερικές από αυτές υπάρχουν ασαφείς πληροφορίες σχετικά με τα στοιχεία έκδοσης, τον τόπο κ.λπ. </a:t>
            </a:r>
            <a:endParaRPr lang="el-GR" sz="2400" dirty="0" smtClean="0"/>
          </a:p>
          <a:p>
            <a:pPr>
              <a:buFont typeface="Arial" pitchFamily="34" charset="0"/>
              <a:buChar char="•"/>
            </a:pPr>
            <a:r>
              <a:rPr lang="el-GR" sz="2400" dirty="0" smtClean="0"/>
              <a:t>Με </a:t>
            </a:r>
            <a:r>
              <a:rPr lang="el-GR" sz="2400" dirty="0" smtClean="0"/>
              <a:t>δεδομένες τις τεχνικές, οικονομικές και </a:t>
            </a:r>
            <a:r>
              <a:rPr lang="el-GR" sz="2400" dirty="0" err="1" smtClean="0"/>
              <a:t>διακινητικές</a:t>
            </a:r>
            <a:r>
              <a:rPr lang="el-GR" sz="2400" dirty="0" smtClean="0"/>
              <a:t> δυσχέρειες της Κατοχής, η κυκλοφορία ενός μεγάλου αριθμού αντιστασιακών φύλλων στην υπόδουλη στους ξένους κατακτητές Βόρεια Ελλάδα, θεωρείται πολύ σημαντική για τα δεδομένα της εποχής. </a:t>
            </a:r>
            <a:endParaRPr lang="el-GR" sz="2400" dirty="0" smtClean="0"/>
          </a:p>
          <a:p>
            <a:pPr>
              <a:buFont typeface="Arial" pitchFamily="34" charset="0"/>
              <a:buChar char="•"/>
            </a:pPr>
            <a:r>
              <a:rPr lang="el-GR" sz="2400" dirty="0" smtClean="0"/>
              <a:t>Οι </a:t>
            </a:r>
            <a:r>
              <a:rPr lang="el-GR" sz="2400" dirty="0" smtClean="0"/>
              <a:t>περισσότερες και σημαντικότερες αντιστασιακές εφημερίδες τυπώνονταν στη Θεσσαλονίκη. Αρκετές, επίσης που διανέμονταν τοπικά τυπώνονταν σε μυστικά τυπογραφεία της </a:t>
            </a:r>
            <a:r>
              <a:rPr lang="el-GR" sz="2400" dirty="0" smtClean="0"/>
              <a:t>πόλης.</a:t>
            </a:r>
            <a:endParaRPr lang="en-US" sz="3100" dirty="0" smtClean="0"/>
          </a:p>
          <a:p>
            <a:endParaRPr lang="en-US" dirty="0" smtClean="0"/>
          </a:p>
          <a:p>
            <a:endParaRPr lang="en-US" dirty="0" smtClean="0"/>
          </a:p>
          <a:p>
            <a:endParaRPr lang="el-GR" dirty="0"/>
          </a:p>
        </p:txBody>
      </p:sp>
      <p:sp>
        <p:nvSpPr>
          <p:cNvPr id="3" name="2 - Τίτλος"/>
          <p:cNvSpPr>
            <a:spLocks noGrp="1"/>
          </p:cNvSpPr>
          <p:nvPr>
            <p:ph type="title"/>
          </p:nvPr>
        </p:nvSpPr>
        <p:spPr>
          <a:xfrm>
            <a:off x="571472" y="357166"/>
            <a:ext cx="8158162" cy="642942"/>
          </a:xfrm>
        </p:spPr>
        <p:txBody>
          <a:bodyPr>
            <a:normAutofit/>
          </a:bodyPr>
          <a:lstStyle/>
          <a:p>
            <a:pPr algn="ctr"/>
            <a:r>
              <a:rPr lang="el-GR" sz="3200" b="1" i="1" dirty="0" smtClean="0"/>
              <a:t>Ο Αντιστασιακός τύπος της Κατοχής</a:t>
            </a:r>
            <a:endParaRPr lang="el-G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214313" y="1254125"/>
          <a:ext cx="8358188" cy="3855720"/>
        </p:xfrm>
        <a:graphic>
          <a:graphicData uri="http://schemas.openxmlformats.org/drawingml/2006/table">
            <a:tbl>
              <a:tblPr firstRow="1" bandRow="1">
                <a:tableStyleId>{5C22544A-7EE6-4342-B048-85BDC9FD1C3A}</a:tableStyleId>
              </a:tblPr>
              <a:tblGrid>
                <a:gridCol w="4179094"/>
                <a:gridCol w="4179094"/>
              </a:tblGrid>
              <a:tr h="0">
                <a:tc>
                  <a:txBody>
                    <a:bodyPr/>
                    <a:lstStyle/>
                    <a:p>
                      <a:pPr algn="ctr"/>
                      <a:r>
                        <a:rPr lang="el-GR" dirty="0" smtClean="0"/>
                        <a:t>Περιοχή</a:t>
                      </a:r>
                      <a:endParaRPr lang="el-GR" dirty="0"/>
                    </a:p>
                  </a:txBody>
                  <a:tcPr/>
                </a:tc>
                <a:tc>
                  <a:txBody>
                    <a:bodyPr/>
                    <a:lstStyle/>
                    <a:p>
                      <a:pPr algn="ctr"/>
                      <a:r>
                        <a:rPr lang="el-GR" dirty="0" smtClean="0"/>
                        <a:t>Αριθμός  Φύλλων</a:t>
                      </a:r>
                      <a:endParaRPr lang="el-GR" dirty="0"/>
                    </a:p>
                  </a:txBody>
                  <a:tcPr/>
                </a:tc>
              </a:tr>
              <a:tr h="370840">
                <a:tc>
                  <a:txBody>
                    <a:bodyPr/>
                    <a:lstStyle/>
                    <a:p>
                      <a:r>
                        <a:rPr lang="el-GR" dirty="0" smtClean="0"/>
                        <a:t>Θεσσαλονίκη</a:t>
                      </a: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Φλώρινα</a:t>
                      </a: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Πέλλα</a:t>
                      </a: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Καστοριά</a:t>
                      </a:r>
                    </a:p>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txBody>
                  <a:tcPr/>
                </a:tc>
                <a:tc>
                  <a:txBody>
                    <a:bodyPr/>
                    <a:lstStyle/>
                    <a:p>
                      <a:r>
                        <a:rPr lang="el-GR" dirty="0" smtClean="0"/>
                        <a:t>58</a:t>
                      </a:r>
                    </a:p>
                    <a:p>
                      <a:r>
                        <a:rPr lang="el-GR" dirty="0" smtClean="0"/>
                        <a:t>16</a:t>
                      </a:r>
                    </a:p>
                    <a:p>
                      <a:r>
                        <a:rPr lang="el-GR" dirty="0" smtClean="0"/>
                        <a:t>16</a:t>
                      </a:r>
                    </a:p>
                    <a:p>
                      <a:r>
                        <a:rPr lang="el-GR" dirty="0" smtClean="0"/>
                        <a:t>15</a:t>
                      </a:r>
                    </a:p>
                    <a:p>
                      <a:endParaRPr lang="el-GR" dirty="0"/>
                    </a:p>
                  </a:txBody>
                  <a:tcPr/>
                </a:tc>
              </a:tr>
              <a:tr h="370840">
                <a:tc>
                  <a:txBody>
                    <a:bodyPr/>
                    <a:lstStyle/>
                    <a:p>
                      <a:r>
                        <a:rPr lang="el-GR" dirty="0" smtClean="0"/>
                        <a:t>Γρεβενά</a:t>
                      </a:r>
                      <a:endParaRPr lang="el-GR" dirty="0"/>
                    </a:p>
                  </a:txBody>
                  <a:tcPr/>
                </a:tc>
                <a:tc>
                  <a:txBody>
                    <a:bodyPr/>
                    <a:lstStyle/>
                    <a:p>
                      <a:r>
                        <a:rPr lang="el-GR" dirty="0" smtClean="0"/>
                        <a:t>11</a:t>
                      </a:r>
                      <a:endParaRPr lang="el-GR" dirty="0"/>
                    </a:p>
                  </a:txBody>
                  <a:tcPr/>
                </a:tc>
              </a:tr>
              <a:tr h="370840">
                <a:tc>
                  <a:txBody>
                    <a:bodyPr/>
                    <a:lstStyle/>
                    <a:p>
                      <a:r>
                        <a:rPr lang="el-GR" dirty="0" smtClean="0"/>
                        <a:t>Ημαθία</a:t>
                      </a:r>
                      <a:endParaRPr lang="el-GR" dirty="0"/>
                    </a:p>
                  </a:txBody>
                  <a:tcPr/>
                </a:tc>
                <a:tc>
                  <a:txBody>
                    <a:bodyPr/>
                    <a:lstStyle/>
                    <a:p>
                      <a:r>
                        <a:rPr lang="el-GR" dirty="0" smtClean="0"/>
                        <a:t>11</a:t>
                      </a:r>
                      <a:endParaRPr lang="el-GR" dirty="0"/>
                    </a:p>
                  </a:txBody>
                  <a:tcPr/>
                </a:tc>
              </a:tr>
              <a:tr h="370840">
                <a:tc>
                  <a:txBody>
                    <a:bodyPr/>
                    <a:lstStyle/>
                    <a:p>
                      <a:r>
                        <a:rPr lang="el-GR" dirty="0" smtClean="0"/>
                        <a:t>Κοζάνη</a:t>
                      </a:r>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Πιερία</a:t>
                      </a:r>
                    </a:p>
                    <a:p>
                      <a:r>
                        <a:rPr lang="el-GR" dirty="0" smtClean="0"/>
                        <a:t>Κιλκίς</a:t>
                      </a:r>
                      <a:endParaRPr lang="el-GR" dirty="0"/>
                    </a:p>
                  </a:txBody>
                  <a:tcPr/>
                </a:tc>
                <a:tc>
                  <a:txBody>
                    <a:bodyPr/>
                    <a:lstStyle/>
                    <a:p>
                      <a:r>
                        <a:rPr lang="el-GR" dirty="0" smtClean="0"/>
                        <a:t>11</a:t>
                      </a:r>
                    </a:p>
                    <a:p>
                      <a:r>
                        <a:rPr lang="el-GR" dirty="0" smtClean="0"/>
                        <a:t>11</a:t>
                      </a:r>
                    </a:p>
                    <a:p>
                      <a:r>
                        <a:rPr lang="el-GR" dirty="0" smtClean="0"/>
                        <a:t>9</a:t>
                      </a:r>
                    </a:p>
                  </a:txBody>
                  <a:tcPr/>
                </a:tc>
              </a:tr>
              <a:tr h="370840">
                <a:tc>
                  <a:txBody>
                    <a:bodyPr/>
                    <a:lstStyle/>
                    <a:p>
                      <a:r>
                        <a:rPr lang="el-GR" dirty="0" smtClean="0"/>
                        <a:t>Έβρος</a:t>
                      </a:r>
                      <a:endParaRPr lang="el-GR" dirty="0"/>
                    </a:p>
                  </a:txBody>
                  <a:tcPr/>
                </a:tc>
                <a:tc>
                  <a:txBody>
                    <a:bodyPr/>
                    <a:lstStyle/>
                    <a:p>
                      <a:r>
                        <a:rPr lang="el-GR" dirty="0" smtClean="0"/>
                        <a:t>8</a:t>
                      </a:r>
                      <a:endParaRPr lang="el-GR" dirty="0"/>
                    </a:p>
                  </a:txBody>
                  <a:tcPr/>
                </a:tc>
              </a:tr>
            </a:tbl>
          </a:graphicData>
        </a:graphic>
      </p:graphicFrame>
      <p:sp>
        <p:nvSpPr>
          <p:cNvPr id="3" name="2 - Τίτλος"/>
          <p:cNvSpPr>
            <a:spLocks noGrp="1"/>
          </p:cNvSpPr>
          <p:nvPr>
            <p:ph type="title"/>
          </p:nvPr>
        </p:nvSpPr>
        <p:spPr>
          <a:xfrm>
            <a:off x="500034" y="0"/>
            <a:ext cx="8229600" cy="936104"/>
          </a:xfrm>
        </p:spPr>
        <p:txBody>
          <a:bodyPr>
            <a:normAutofit/>
          </a:bodyPr>
          <a:lstStyle/>
          <a:p>
            <a:pPr algn="ctr"/>
            <a:r>
              <a:rPr lang="el-GR" sz="3200" b="1" i="1" dirty="0" smtClean="0"/>
              <a:t>Ο Αντιστασιακός τύπος της Κατοχής</a:t>
            </a:r>
            <a:endParaRPr lang="el-GR" sz="3600" b="1" i="1" u="sng" dirty="0"/>
          </a:p>
        </p:txBody>
      </p:sp>
    </p:spTree>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897</TotalTime>
  <Words>956</Words>
  <Application>Microsoft Office PowerPoint</Application>
  <PresentationFormat>Προβολή στην οθόνη (4:3)</PresentationFormat>
  <Paragraphs>66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Χαρτί</vt:lpstr>
      <vt:lpstr>Ο Αντιστασιακός τύπος της Κατοχής  1941-1944</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Ο Αντιστασιακός τύπος της Κατοχής</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ΠΑΡΑΜΟΝΗ ΧΡΙΣΤΟΥΓΕΝΝΩΝ</dc:title>
  <dc:creator>Filimon</dc:creator>
  <cp:lastModifiedBy>Owner</cp:lastModifiedBy>
  <cp:revision>156</cp:revision>
  <dcterms:created xsi:type="dcterms:W3CDTF">2013-11-22T17:35:43Z</dcterms:created>
  <dcterms:modified xsi:type="dcterms:W3CDTF">2025-01-02T19:49:43Z</dcterms:modified>
</cp:coreProperties>
</file>