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4" autoAdjust="0"/>
    <p:restoredTop sz="94718" autoAdjust="0"/>
  </p:normalViewPr>
  <p:slideViewPr>
    <p:cSldViewPr snapToGrid="0">
      <p:cViewPr varScale="1">
        <p:scale>
          <a:sx n="103" d="100"/>
          <a:sy n="103" d="100"/>
        </p:scale>
        <p:origin x="14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1D6777-80E9-4F3A-B799-5A4DCB4BB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7D7D447-71D7-47D4-B27D-7C1F1D7A9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18DE036-B4B0-471A-8402-0DE6662B8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A05243-F0E0-4D91-84F1-AADC89ED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F3335D-913A-467F-928C-ADBC28E2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79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DC4598-5F89-40E1-B0F4-E70143B9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518004F-6E93-42B9-95CA-A596A3289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CE4197-7AF3-4329-A5DD-F23A5C53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1C6A54-CEAC-4804-B2D3-744FB357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8114B3-3146-4B74-B1CC-8F503E0E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19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DA918F7-B72A-4690-B6D6-1C5CE4772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E58FA37-49AE-4C31-96C0-2BF82DDA5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6D3D67-DA91-47C6-A423-8D56C17AF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9D3F5A-AB1B-4CF0-8FBA-F757F64F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3494513-E681-4380-B752-974703A1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55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3CE426-A75C-498B-BD46-E2C93A9B0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9B9057-813B-4449-B23B-68EE460F1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C325C4-FDAD-4B3D-AB8C-3B3516FCD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65C7C7-D69F-46CF-A95B-B5F6BABAC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0388FE-EFE0-4765-A66E-1564E00D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76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45E1D2-A33E-4F3C-BCFA-4C1331F89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3FB7DF2-69A1-4082-9716-CF50871B1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E91C389-D36F-4C62-938A-2AEE8053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626C59-725D-435C-B5CD-C2EA4895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FCF22F-DFE8-4187-ACC5-9108DA9E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564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12A69C-DEDB-4108-B3AA-19DC803AC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4CD669-F23D-4385-B348-0E88D0B6C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1105A37-2344-4360-8A5B-CDB2E7BDE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0E50AD3-13DF-43DC-9529-5387B0EF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FF4BC4-1F30-4A08-9B96-3B4A45CA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6D33E8C-3E25-4D50-AF18-D67AFEA6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31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4AED1B-DDF7-4E16-A8C0-C9F91B64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D58EE9-1DA4-4E3C-907D-0E078CE6D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7D25E08-2196-410E-88FC-A6B640618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EEFD6D4-9790-4E4F-A9F7-64E6B38D8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3EFDDAE-0748-4C8E-AA63-150D69286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DBDC476-C047-47B5-8250-914AF20A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0FC664E-414C-4083-9E43-C5134E9E5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1DC843A-26DF-4B21-AD39-87B52AEB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98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0AEED5-85CF-410D-BF3F-1E927491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74927C5-2494-4008-A3E3-78EB2D86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BB3D6C3-B66D-4DAD-A227-11D4C784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78A85FC-069C-4D95-B169-E1AE703C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3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14B027E-7F82-4AA6-96F4-A02ED8CF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386EFC0-E143-4F52-8522-1D9FA7AD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34A16EC-DAFD-4A0A-B67B-9C7F9C32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25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C94AEC-76FF-428A-8180-88D8411A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7EBCD0-6826-4251-85A2-BC5D003A9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F94E484-CFE3-4D97-BE4D-C598F9E58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2850FC6-ABE6-4FDC-856E-C645D375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83E285-4EDE-45F3-8273-F37705A4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B450FBE-5BDB-47EC-A225-2E9C6190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90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DCDE1D-20A0-4752-A276-C304876DE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27B4DBC-1B24-44F1-9451-EFEFC2853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3900006-84E6-4FC7-B618-F260DAF16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76E9835-F075-44E3-8772-2700F65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9256399-2D46-40B5-A760-29D868C7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5635842-FD62-46A1-A857-611F5D27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24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A52240B-460B-454D-8675-6DFFA8A9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4B624A9-A9FB-4A53-A63F-868B8EC62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825B11-1CD9-4CC2-9A53-6531A875E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EC83B-DE18-4BF7-B148-19B31D9ECC85}" type="datetimeFigureOut">
              <a:rPr lang="el-GR" smtClean="0"/>
              <a:t>7/1/2025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F0D2AF-F85A-495A-A4F2-248491451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FDA92B-084D-430C-AC93-D8216D7E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8870-3C72-47F4-ACA6-DEDAA197AD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36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2C50B9-DA1B-4494-BD2F-E8DC3A8C2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2862" y="1688841"/>
            <a:ext cx="5906277" cy="612179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1800" b="1" dirty="0"/>
              <a:t>Ρατσισμός</a:t>
            </a:r>
            <a:r>
              <a:rPr lang="el-GR" b="1" dirty="0"/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05830C4-3EFB-4306-B09F-7DC809B2B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1482" y="2938541"/>
            <a:ext cx="5589037" cy="165576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el-GR" sz="1800" dirty="0" err="1">
                <a:latin typeface="+mj-lt"/>
              </a:rPr>
              <a:t>Πισλή</a:t>
            </a:r>
            <a:r>
              <a:rPr lang="el-GR" sz="1800" dirty="0">
                <a:latin typeface="+mj-lt"/>
              </a:rPr>
              <a:t> Ηλέκτρα</a:t>
            </a:r>
          </a:p>
          <a:p>
            <a:r>
              <a:rPr lang="el-GR" sz="1800" dirty="0">
                <a:latin typeface="+mj-lt"/>
              </a:rPr>
              <a:t>Τάξη: Γ</a:t>
            </a:r>
            <a:r>
              <a:rPr lang="el-GR" sz="1800" dirty="0">
                <a:latin typeface="+mj-lt"/>
                <a:cs typeface="Calibri" panose="020F0502020204030204" pitchFamily="34" charset="0"/>
              </a:rPr>
              <a:t>₂ Γυμνασίου </a:t>
            </a:r>
            <a:r>
              <a:rPr lang="el-GR" sz="1800" dirty="0" err="1">
                <a:latin typeface="+mj-lt"/>
                <a:cs typeface="Calibri" panose="020F0502020204030204" pitchFamily="34" charset="0"/>
              </a:rPr>
              <a:t>Μώλου</a:t>
            </a:r>
            <a:endParaRPr lang="el-GR" sz="1800" dirty="0">
              <a:latin typeface="+mj-lt"/>
              <a:cs typeface="Calibri" panose="020F0502020204030204" pitchFamily="34" charset="0"/>
            </a:endParaRPr>
          </a:p>
          <a:p>
            <a:r>
              <a:rPr lang="el-GR" sz="1800" dirty="0">
                <a:latin typeface="+mj-lt"/>
                <a:cs typeface="Calibri" panose="020F0502020204030204" pitchFamily="34" charset="0"/>
              </a:rPr>
              <a:t>Μάθημα: Νεοελληνική Γλώσσα</a:t>
            </a:r>
          </a:p>
          <a:p>
            <a:r>
              <a:rPr lang="el-GR" sz="1800" dirty="0">
                <a:latin typeface="+mj-lt"/>
                <a:cs typeface="Calibri" panose="020F0502020204030204" pitchFamily="34" charset="0"/>
              </a:rPr>
              <a:t>Καθηγητής: κ. Μιχαλόπουλος Οδυσσέας </a:t>
            </a:r>
          </a:p>
          <a:p>
            <a:endParaRPr lang="el-G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157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56D1E9-71B5-4239-9633-4D5EEB4D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47493"/>
          </a:xfrm>
        </p:spPr>
        <p:txBody>
          <a:bodyPr>
            <a:normAutofit/>
          </a:bodyPr>
          <a:lstStyle/>
          <a:p>
            <a:pPr algn="ctr"/>
            <a:r>
              <a:rPr lang="el-GR" sz="1800" b="1" dirty="0"/>
              <a:t>Έννοια του ρατσισμού 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68B20690-C5C6-4009-8347-790495D08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3393" y="2751818"/>
            <a:ext cx="3186289" cy="2112648"/>
          </a:xfrm>
          <a:prstGeom prst="rect">
            <a:avLst/>
          </a:prstGeo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BFBE263-5A63-4BA5-B6F5-D014C4155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r>
              <a:rPr lang="el-GR" dirty="0"/>
              <a:t>Ο ρατσισμός είναι η αντίληψη και η συμπεριφορά που βασίζονται στην πεποίθηση ότι οι άνθρωποι διαφέρουν σε αξία και ικανότητες λόγω της φυλετικής, εθνικής, θρησκευτικής ή πολιτισμικής τους καταγωγής. Οι ρατσιστικές ιδέες οδηγούν στη διάκριση, την περιθωριοποίηση και την υποτίμηση ομάδων ανθρώπων, δημιουργώντας ανισότητες και διχασμούς.</a:t>
            </a:r>
          </a:p>
        </p:txBody>
      </p:sp>
    </p:spTree>
    <p:extLst>
      <p:ext uri="{BB962C8B-B14F-4D97-AF65-F5344CB8AC3E}">
        <p14:creationId xmlns:p14="http://schemas.microsoft.com/office/powerpoint/2010/main" val="259696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EAF17C-0F11-4587-B189-D9030646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70156"/>
          </a:xfrm>
        </p:spPr>
        <p:txBody>
          <a:bodyPr>
            <a:normAutofit/>
          </a:bodyPr>
          <a:lstStyle/>
          <a:p>
            <a:pPr algn="ctr"/>
            <a:r>
              <a:rPr lang="el-GR" sz="1800" b="1" dirty="0"/>
              <a:t>Μορφές Ρατσισμού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F21D2FF-D7F6-4027-8342-A26B1749C4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6926" y="2951801"/>
            <a:ext cx="3645858" cy="2022785"/>
          </a:xfrm>
          <a:prstGeom prst="rect">
            <a:avLst/>
          </a:prstGeo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9C418B8-0A2E-40FA-BA09-C65EB49F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just"/>
            <a:endParaRPr lang="el-GR" dirty="0"/>
          </a:p>
          <a:p>
            <a:pPr algn="just"/>
            <a:r>
              <a:rPr lang="el-GR" dirty="0"/>
              <a:t>Φυλετικός Ρατσισμός: Διαχωρίζει τους ανθρώπους με βάση το χρώμα του δέρματος ή τα φυσικά χαρακτηριστικά.</a:t>
            </a:r>
          </a:p>
          <a:p>
            <a:pPr algn="just"/>
            <a:r>
              <a:rPr lang="el-GR" dirty="0"/>
              <a:t>Εθνικός ή Πολιτισμικός Ρατσισμός: Στοχοποιεί άτομα λόγω της εθνικής ή πολιτισμικής τους καταγωγής.</a:t>
            </a:r>
          </a:p>
          <a:p>
            <a:pPr algn="just"/>
            <a:r>
              <a:rPr lang="el-GR" dirty="0"/>
              <a:t>Θρησκευτικός Ρατσισμός: Διακρίνει και περιθωριοποιεί άτομα με βάση τις θρησκευτικές τους πεποιθήσεις.</a:t>
            </a:r>
          </a:p>
          <a:p>
            <a:pPr algn="just"/>
            <a:r>
              <a:rPr lang="el-GR" dirty="0"/>
              <a:t>Κοινωνικός Ρατσισμός: Συνδέεται με την οικονομική ή κοινωνική κατάσταση, όπως η φτώχεια ή η κοινωνική θέση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995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4CB068-A131-46CD-95BE-00D189535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47854"/>
          </a:xfrm>
        </p:spPr>
        <p:txBody>
          <a:bodyPr>
            <a:normAutofit/>
          </a:bodyPr>
          <a:lstStyle/>
          <a:p>
            <a:pPr algn="ctr"/>
            <a:r>
              <a:rPr lang="el-GR" sz="1800" b="1" dirty="0"/>
              <a:t>Αίτια</a:t>
            </a:r>
            <a:r>
              <a:rPr lang="el-GR" sz="1800" dirty="0"/>
              <a:t> </a:t>
            </a:r>
            <a:r>
              <a:rPr lang="el-GR" sz="1800" b="1" dirty="0"/>
              <a:t>Ρατσισμού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7BDFCD0D-3DB0-4186-AE8D-348DFA12C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4714" y="2364058"/>
            <a:ext cx="3921612" cy="2847007"/>
          </a:xfrm>
          <a:prstGeom prst="rect">
            <a:avLst/>
          </a:prstGeo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3142876-F755-490D-8B2A-24469CF5E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l-GR" dirty="0"/>
              <a:t>Άγνοια και Προκατάληψη: Η έλλειψη γνώσης για άλλους πολιτισμούς και τρόπους ζωής οδηγεί σε στερεότυπα.</a:t>
            </a:r>
          </a:p>
          <a:p>
            <a:r>
              <a:rPr lang="el-GR" dirty="0"/>
              <a:t>Ιστορικά Κατάλοιπα: Ο ρατσισμός έχει ρίζες σε παλαιότερες κοινωνικές δομές, όπως η δουλεία και η αποικιοκρατία.</a:t>
            </a:r>
          </a:p>
          <a:p>
            <a:r>
              <a:rPr lang="el-GR" dirty="0"/>
              <a:t>Κοινωνική Ανασφάλεια: Ο φόβος για την απώλεια προνομίων οδηγεί στην εχθρότητα προς «διαφορετικούς».</a:t>
            </a:r>
          </a:p>
          <a:p>
            <a:r>
              <a:rPr lang="el-GR" dirty="0"/>
              <a:t>Πολιτική Εκμετάλλευση: Ο ρατσισμός χρησιμοποιείται συχνά για πολιτικούς λόγους, προωθώντας το διχασμό.</a:t>
            </a:r>
          </a:p>
          <a:p>
            <a:r>
              <a:rPr lang="el-GR" dirty="0"/>
              <a:t>Έλλειψη Εκπαίδευσης: Η έλλειψη παιδείας και κριτικής σκέψης ενισχύει τις διακρίσεις.</a:t>
            </a:r>
          </a:p>
        </p:txBody>
      </p:sp>
    </p:spTree>
    <p:extLst>
      <p:ext uri="{BB962C8B-B14F-4D97-AF65-F5344CB8AC3E}">
        <p14:creationId xmlns:p14="http://schemas.microsoft.com/office/powerpoint/2010/main" val="56011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9D37A1-573D-4DE1-9658-E9D9EE8A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1800" b="1" dirty="0"/>
              <a:t>Συνέπειες του Ρατσισμού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ECE587-A975-4EA2-8A94-3B56452D30F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endParaRPr lang="el-GR" sz="1800" dirty="0"/>
          </a:p>
          <a:p>
            <a:r>
              <a:rPr lang="el-GR" sz="1800" dirty="0"/>
              <a:t>Κοινωνική Περιθωριοποίηση: Οι μειονότητες αποκλείονται από την εκπαίδευση, την εργασία και την υγεία.</a:t>
            </a:r>
          </a:p>
          <a:p>
            <a:endParaRPr lang="el-GR" sz="1800" dirty="0"/>
          </a:p>
          <a:p>
            <a:r>
              <a:rPr lang="el-GR" sz="1800" dirty="0"/>
              <a:t>Βία και Συγκρούσεις: Ο ρατσισμός προκαλεί εντάσεις και διαμάχες σε τοπικό ή εθνικό επίπεδο.</a:t>
            </a:r>
          </a:p>
          <a:p>
            <a:endParaRPr lang="el-GR" sz="1800" dirty="0"/>
          </a:p>
          <a:p>
            <a:r>
              <a:rPr lang="el-GR" sz="1800" dirty="0"/>
              <a:t>Πολιτική Αστάθεια: Η διάκριση υπονομεύει τη δημοκρατία και τη συνοχή της κοινωνίας.</a:t>
            </a:r>
          </a:p>
          <a:p>
            <a:endParaRPr lang="el-GR" sz="1800" dirty="0"/>
          </a:p>
          <a:p>
            <a:r>
              <a:rPr lang="el-GR" sz="1800" dirty="0"/>
              <a:t>Ψυχολογικές Επιπτώσεις: Τα θύματα ρατσισμού βιώνουν χαμηλή αυτοεκτίμηση, άγχος και κατάθλιψη.</a:t>
            </a:r>
          </a:p>
        </p:txBody>
      </p:sp>
    </p:spTree>
    <p:extLst>
      <p:ext uri="{BB962C8B-B14F-4D97-AF65-F5344CB8AC3E}">
        <p14:creationId xmlns:p14="http://schemas.microsoft.com/office/powerpoint/2010/main" val="122115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46ABAE-5B52-4ED2-8793-4CCB53DA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70156"/>
          </a:xfrm>
        </p:spPr>
        <p:txBody>
          <a:bodyPr>
            <a:normAutofit/>
          </a:bodyPr>
          <a:lstStyle/>
          <a:p>
            <a:pPr algn="ctr"/>
            <a:r>
              <a:rPr lang="el-GR" sz="1800" b="1" dirty="0"/>
              <a:t>Τρόποι Αντιμετώπισης</a:t>
            </a:r>
          </a:p>
        </p:txBody>
      </p:sp>
      <p:pic>
        <p:nvPicPr>
          <p:cNvPr id="7" name="Θέση εικόνας 6">
            <a:extLst>
              <a:ext uri="{FF2B5EF4-FFF2-40B4-BE49-F238E27FC236}">
                <a16:creationId xmlns:a16="http://schemas.microsoft.com/office/drawing/2014/main" id="{7B0D20B2-0E6F-42DC-A703-09CEEA57C73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2" r="10172"/>
          <a:stretch>
            <a:fillRect/>
          </a:stretch>
        </p:blipFill>
        <p:spPr>
          <a:xfrm>
            <a:off x="6523464" y="2209710"/>
            <a:ext cx="3932238" cy="3104930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A9AAF0B-DAC3-41B3-B713-1354D8E43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Εκπαίδευση και Ευαισθητοποίηση: Η προώθηση της διαπολιτισμικής εκπαίδευσης και η διδασκαλία της ανεκτικότητας.</a:t>
            </a:r>
          </a:p>
          <a:p>
            <a:pPr algn="just"/>
            <a:r>
              <a:rPr lang="el-GR" dirty="0"/>
              <a:t>Νομοθετικά Μέτρα: Η ψήφιση και η εφαρμογή νόμων που προστατεύουν τα δικαιώματα των μειονοτήτων.</a:t>
            </a:r>
          </a:p>
          <a:p>
            <a:pPr algn="just"/>
            <a:r>
              <a:rPr lang="el-GR" dirty="0"/>
              <a:t>Προώθηση Διαλόγου: Ο διάλογος μεταξύ διαφορετικών ομάδων για την κατανόηση και την αποδοχή.</a:t>
            </a:r>
          </a:p>
          <a:p>
            <a:pPr algn="just"/>
            <a:r>
              <a:rPr lang="el-GR" dirty="0"/>
              <a:t>Προβολή Θετικών Προτύπων: Οι ηγέτες και τα ΜΜΕ μπορούν να αναδείξουν θετικά παραδείγματα συνεργασίας.</a:t>
            </a:r>
          </a:p>
          <a:p>
            <a:pPr algn="just"/>
            <a:r>
              <a:rPr lang="el-GR" dirty="0"/>
              <a:t>Ατομική Ευθύνη: Ο καθένας οφείλει να απορρίψει τις διακρίσεις και να στηρίξει την ισότητα.</a:t>
            </a:r>
          </a:p>
        </p:txBody>
      </p:sp>
    </p:spTree>
    <p:extLst>
      <p:ext uri="{BB962C8B-B14F-4D97-AF65-F5344CB8AC3E}">
        <p14:creationId xmlns:p14="http://schemas.microsoft.com/office/powerpoint/2010/main" val="365521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72B024-3161-486A-BCDA-B9C29540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784" y="2692088"/>
            <a:ext cx="5374432" cy="1325563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pPr algn="ctr"/>
            <a:r>
              <a:rPr lang="el-GR" sz="1800" b="1" dirty="0">
                <a:latin typeface="+mn-lt"/>
              </a:rPr>
              <a:t>Σας ευχαριστώ!!!</a:t>
            </a:r>
          </a:p>
        </p:txBody>
      </p:sp>
    </p:spTree>
    <p:extLst>
      <p:ext uri="{BB962C8B-B14F-4D97-AF65-F5344CB8AC3E}">
        <p14:creationId xmlns:p14="http://schemas.microsoft.com/office/powerpoint/2010/main" val="287281689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368</Words>
  <Application>Microsoft Office PowerPoint</Application>
  <PresentationFormat>Ευρεία οθόνη</PresentationFormat>
  <Paragraphs>37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Ρατσισμός </vt:lpstr>
      <vt:lpstr>Έννοια του ρατσισμού </vt:lpstr>
      <vt:lpstr>Μορφές Ρατσισμού</vt:lpstr>
      <vt:lpstr>Αίτια Ρατσισμού</vt:lpstr>
      <vt:lpstr>Συνέπειες του Ρατσισμού</vt:lpstr>
      <vt:lpstr>Τρόποι Αντιμετώπισης</vt:lpstr>
      <vt:lpstr>Σας ευχαριστώ!!!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Ρατσισμός </dc:title>
  <dc:creator>TASOS</dc:creator>
  <cp:lastModifiedBy>TASOS</cp:lastModifiedBy>
  <cp:revision>26</cp:revision>
  <dcterms:created xsi:type="dcterms:W3CDTF">2025-01-07T20:03:34Z</dcterms:created>
  <dcterms:modified xsi:type="dcterms:W3CDTF">2025-01-07T20:31:46Z</dcterms:modified>
</cp:coreProperties>
</file>