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75" d="100"/>
          <a:sy n="75" d="100"/>
        </p:scale>
        <p:origin x="22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l-GR" smtClean="0"/>
              <a:t>Στυλ κύριου τίτλου</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8C79C5D-2A6F-F04D-97DA-BEF2467B64E4}" type="datetimeFigureOut">
              <a:rPr lang="en-US" dirty="0"/>
              <a:pPr/>
              <a:t>4/27/2025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l-GR" smtClean="0"/>
              <a:t>Στυλ κύριου τίτλου</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DFA1846-DA80-1C48-A609-854EA85C59AD}" type="datetimeFigureOut">
              <a:rPr lang="en-US" dirty="0"/>
              <a:pPr/>
              <a:t>4/27/2025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l-GR" smtClean="0"/>
              <a:t>Στυλ κύριου τίτλου</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l-GR" smtClean="0"/>
              <a:t>Στυλ υποδείγματος κειμένου</a:t>
            </a:r>
          </a:p>
        </p:txBody>
      </p:sp>
      <p:sp>
        <p:nvSpPr>
          <p:cNvPr id="2" name="Date Placeholder 1"/>
          <p:cNvSpPr>
            <a:spLocks noGrp="1"/>
          </p:cNvSpPr>
          <p:nvPr>
            <p:ph type="dt" sz="half" idx="10"/>
          </p:nvPr>
        </p:nvSpPr>
        <p:spPr/>
        <p:txBody>
          <a:bodyPr/>
          <a:lstStyle/>
          <a:p>
            <a:fld id="{FBF54567-0DE4-3F47-BF90-CB84690072F9}" type="datetimeFigureOut">
              <a:rPr lang="en-US" dirty="0"/>
              <a:pPr/>
              <a:t>4/27/2025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l-GR" smtClean="0"/>
              <a:t>Στυλ κύριου τίτλου</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DFA1846-DA80-1C48-A609-854EA85C59AD}" type="datetimeFigureOut">
              <a:rPr lang="en-US" dirty="0"/>
              <a:pPr/>
              <a:t>4/27/2025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l-GR" smtClean="0"/>
              <a:t>Στυλ κύριου τίτλου</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0DF5E60-9974-AC48-9591-99C2BB44B7CF}" type="datetimeFigureOut">
              <a:rPr lang="en-US" dirty="0"/>
              <a:pPr/>
              <a:t>4/27/2025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l-GR" smtClean="0"/>
              <a:t>Στυλ κύριου τίτλου</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4/27/2025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4/27/2025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ansimera.gr/biographies/218" TargetMode="External"/><Relationship Id="rId2" Type="http://schemas.openxmlformats.org/officeDocument/2006/relationships/hyperlink" Target="https://www.sansimera.gr/almanac/1712"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sansimera.gr/almanac/2603" TargetMode="External"/><Relationship Id="rId4" Type="http://schemas.openxmlformats.org/officeDocument/2006/relationships/hyperlink" Target="https://www.sansimera.gr/biographies/42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sansimera.gr/biographies/124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10001" y="1449147"/>
            <a:ext cx="10572000" cy="2602153"/>
          </a:xfrm>
        </p:spPr>
        <p:txBody>
          <a:bodyPr/>
          <a:lstStyle/>
          <a:p>
            <a:pPr algn="ctr"/>
            <a:r>
              <a:rPr lang="el-GR" dirty="0" err="1" smtClean="0"/>
              <a:t>ΑμεΑ</a:t>
            </a:r>
            <a:r>
              <a:rPr lang="el-GR" dirty="0" smtClean="0"/>
              <a:t/>
            </a:r>
            <a:br>
              <a:rPr lang="el-GR" dirty="0" smtClean="0"/>
            </a:br>
            <a:r>
              <a:rPr lang="el-GR" dirty="0" smtClean="0"/>
              <a:t>Πρόσωπα που έχουν διαπρέψει παγκοσμίως.</a:t>
            </a:r>
            <a:endParaRPr lang="el-GR" dirty="0"/>
          </a:p>
        </p:txBody>
      </p:sp>
      <p:sp>
        <p:nvSpPr>
          <p:cNvPr id="3" name="Υπότιτλος 2"/>
          <p:cNvSpPr>
            <a:spLocks noGrp="1"/>
          </p:cNvSpPr>
          <p:nvPr>
            <p:ph type="subTitle" idx="1"/>
          </p:nvPr>
        </p:nvSpPr>
        <p:spPr>
          <a:xfrm>
            <a:off x="810001" y="4406900"/>
            <a:ext cx="10572000" cy="1308921"/>
          </a:xfrm>
        </p:spPr>
        <p:txBody>
          <a:bodyPr>
            <a:normAutofit/>
          </a:bodyPr>
          <a:lstStyle/>
          <a:p>
            <a:r>
              <a:rPr lang="el-GR" dirty="0" smtClean="0"/>
              <a:t>Μαθητής : Γεώργιος </a:t>
            </a:r>
            <a:r>
              <a:rPr lang="el-GR" dirty="0" err="1" smtClean="0"/>
              <a:t>Τζόλος</a:t>
            </a:r>
            <a:endParaRPr lang="el-GR" dirty="0" smtClean="0"/>
          </a:p>
          <a:p>
            <a:r>
              <a:rPr lang="el-GR" dirty="0" smtClean="0"/>
              <a:t>Κείμενα Νεοελληνικής Λογοτεχνίας</a:t>
            </a:r>
          </a:p>
          <a:p>
            <a:r>
              <a:rPr lang="el-GR" dirty="0" smtClean="0"/>
              <a:t>Τάξη : Α΄ Γυμνασίου</a:t>
            </a:r>
            <a:endParaRPr lang="el-GR" dirty="0"/>
          </a:p>
        </p:txBody>
      </p:sp>
    </p:spTree>
    <p:extLst>
      <p:ext uri="{BB962C8B-B14F-4D97-AF65-F5344CB8AC3E}">
        <p14:creationId xmlns:p14="http://schemas.microsoft.com/office/powerpoint/2010/main" val="3756828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1500" y="793234"/>
            <a:ext cx="7293146" cy="396316"/>
          </a:xfrm>
        </p:spPr>
        <p:txBody>
          <a:bodyPr/>
          <a:lstStyle/>
          <a:p>
            <a:r>
              <a:rPr lang="en-US" dirty="0" smtClean="0"/>
              <a:t>Frida Kahlo (1940-1954 ) </a:t>
            </a:r>
            <a:endParaRPr lang="el-GR" dirty="0"/>
          </a:p>
        </p:txBody>
      </p:sp>
      <p:sp>
        <p:nvSpPr>
          <p:cNvPr id="3" name="Θέση περιεχομένου 2"/>
          <p:cNvSpPr>
            <a:spLocks noGrp="1"/>
          </p:cNvSpPr>
          <p:nvPr>
            <p:ph idx="1"/>
          </p:nvPr>
        </p:nvSpPr>
        <p:spPr>
          <a:xfrm>
            <a:off x="0" y="1917701"/>
            <a:ext cx="6477000" cy="4940299"/>
          </a:xfrm>
        </p:spPr>
        <p:txBody>
          <a:bodyPr>
            <a:normAutofit/>
          </a:bodyPr>
          <a:lstStyle/>
          <a:p>
            <a:pPr marL="0" indent="0">
              <a:buNone/>
            </a:pPr>
            <a:r>
              <a:rPr lang="el-GR" dirty="0" smtClean="0"/>
              <a:t>  Η </a:t>
            </a:r>
            <a:r>
              <a:rPr lang="el-GR" dirty="0"/>
              <a:t>ζωγράφος </a:t>
            </a:r>
            <a:r>
              <a:rPr lang="el-GR" dirty="0" err="1"/>
              <a:t>Frida</a:t>
            </a:r>
            <a:r>
              <a:rPr lang="el-GR" dirty="0"/>
              <a:t> </a:t>
            </a:r>
            <a:r>
              <a:rPr lang="el-GR" dirty="0" err="1"/>
              <a:t>Kahlo</a:t>
            </a:r>
            <a:r>
              <a:rPr lang="el-GR" dirty="0"/>
              <a:t> ως παιδί είχε νοσήσει από </a:t>
            </a:r>
            <a:r>
              <a:rPr lang="el-GR" dirty="0" err="1"/>
              <a:t>πολυομυελίτιδα</a:t>
            </a:r>
            <a:r>
              <a:rPr lang="el-GR" dirty="0"/>
              <a:t>, ενώ σύμφωνα με κάποιες πηγές είχε επίσης γεννηθεί με δισχιδή ράχη. Ως αποτέλεσμα είχε </a:t>
            </a:r>
            <a:r>
              <a:rPr lang="el-GR" dirty="0" err="1"/>
              <a:t>δυσμετρία</a:t>
            </a:r>
            <a:r>
              <a:rPr lang="el-GR" dirty="0"/>
              <a:t> στο δεξί της πόδι ενώ ένα ατύχημα στην εφηβεία της, ενίσχυσε τα προβλήματα στην σπονδυλική της στήλη. Μετά το ατύχημα αντιμετώπιζε προβλήματα κινητικότητας σε όλη της τη ζωή.</a:t>
            </a:r>
          </a:p>
          <a:p>
            <a:pPr marL="0" indent="0">
              <a:buNone/>
            </a:pPr>
            <a:r>
              <a:rPr lang="el-GR" dirty="0"/>
              <a:t>Η </a:t>
            </a:r>
            <a:r>
              <a:rPr lang="el-GR" dirty="0" err="1"/>
              <a:t>Frida</a:t>
            </a:r>
            <a:r>
              <a:rPr lang="el-GR" dirty="0"/>
              <a:t> πέρασε μεγάλο μέρος της ζωής της καθηλωμένη στο κρεβάτι υποφέροντας από οξύ πόνο. Παρ’ όλα αυτά έγινε μία από τις πιο διάσημες ζωγράφους στην ιστορία της τέχνης ενώ θεωρείται είδωλο του 20ου αιώνα.</a:t>
            </a:r>
          </a:p>
          <a:p>
            <a:pPr marL="0" indent="0">
              <a:buNone/>
            </a:pPr>
            <a:endParaRPr lang="el-GR" dirty="0"/>
          </a:p>
          <a:p>
            <a:endParaRPr lang="el-GR" dirty="0"/>
          </a:p>
        </p:txBody>
      </p:sp>
      <p:pic>
        <p:nvPicPr>
          <p:cNvPr id="7170" name="Picture 2" descr="https://media.ladylike.gr/ldl-images/frid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900" y="1917700"/>
            <a:ext cx="4826000" cy="457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933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pPr marL="0" indent="0">
              <a:buNone/>
            </a:pPr>
            <a:r>
              <a:rPr lang="el-GR" dirty="0"/>
              <a:t>Πολλοί διάσημοι με αναπηρίες έμειναν στην Ιστορία για την ικανότητά τους, την ισχυρή θέλησή τους και την πάλη που καθημερινά έδωσαν και δίνουν πολλοί από αυτούς για να αποκτήσουν αυτό που πραγματικά λαχταρούν. </a:t>
            </a:r>
            <a:endParaRPr lang="el-GR" dirty="0" smtClean="0"/>
          </a:p>
          <a:p>
            <a:pPr marL="0" indent="0">
              <a:buNone/>
            </a:pPr>
            <a:endParaRPr lang="el-GR" dirty="0"/>
          </a:p>
          <a:p>
            <a:pPr marL="0" indent="0">
              <a:buNone/>
            </a:pPr>
            <a:r>
              <a:rPr lang="el-GR" dirty="0" smtClean="0"/>
              <a:t>Ευχαριστούμε !!!!!</a:t>
            </a:r>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2514756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σημαίνει ο ορισμός </a:t>
            </a:r>
            <a:r>
              <a:rPr lang="el-GR" dirty="0" err="1" smtClean="0"/>
              <a:t>ΑμεΑ</a:t>
            </a:r>
            <a:endParaRPr lang="el-GR" dirty="0"/>
          </a:p>
        </p:txBody>
      </p:sp>
      <p:sp>
        <p:nvSpPr>
          <p:cNvPr id="3" name="Θέση περιεχομένου 2"/>
          <p:cNvSpPr>
            <a:spLocks noGrp="1"/>
          </p:cNvSpPr>
          <p:nvPr>
            <p:ph idx="1"/>
          </p:nvPr>
        </p:nvSpPr>
        <p:spPr/>
        <p:txBody>
          <a:bodyPr/>
          <a:lstStyle/>
          <a:p>
            <a:pPr algn="just"/>
            <a:r>
              <a:rPr lang="el-GR" dirty="0"/>
              <a:t>Σύμφωνα με τον Παγκόσμιο Οργανισμό Υγείας (Π.Ο.Υ.), </a:t>
            </a:r>
            <a:r>
              <a:rPr lang="el-GR" b="1" dirty="0"/>
              <a:t>άτομα με αναπηρία</a:t>
            </a:r>
            <a:r>
              <a:rPr lang="el-GR" dirty="0"/>
              <a:t> είναι τα άτομα που, λόγω φυσικής βλάβης ή νοητικής ανεπάρκειας, ή ψυχολογικής επιβάρυνσης κ.λπ. δυσκολεύονται ή αδυνατούν να ανταποκριθούν στις απαιτήσεις της κοινωνίας και της ζωής, στο βαθμό που θεωρείται κανονικός για κάθε άνθρωπο χωρίς </a:t>
            </a:r>
            <a:r>
              <a:rPr lang="el-GR" dirty="0" smtClean="0"/>
              <a:t>αναπηρία</a:t>
            </a:r>
            <a:r>
              <a:rPr lang="el-GR" dirty="0"/>
              <a:t>.</a:t>
            </a:r>
            <a:r>
              <a:rPr lang="el-GR" b="1" dirty="0"/>
              <a:t> </a:t>
            </a:r>
            <a:r>
              <a:rPr lang="el-GR" dirty="0"/>
              <a:t>Ένας σύντομος και περιεκτικός ορισμός είναι ο εξής: «</a:t>
            </a:r>
            <a:r>
              <a:rPr lang="el-GR" i="1" dirty="0"/>
              <a:t>άτομο με αναπηρία είναι κάθε άτομο με κινητικό ή αισθητηριακό ή νοητικό ή ψυχικό πρόβλημα ή χρόνιο πρόβλημα υγείας (π.χ. μεσογειακή αναιμία</a:t>
            </a:r>
            <a:r>
              <a:rPr lang="el-GR" dirty="0"/>
              <a:t>)».</a:t>
            </a:r>
            <a:r>
              <a:rPr lang="el-GR" b="1" dirty="0"/>
              <a:t> </a:t>
            </a:r>
            <a:endParaRPr lang="el-GR" b="1" dirty="0" smtClean="0"/>
          </a:p>
          <a:p>
            <a:pPr algn="just"/>
            <a:r>
              <a:rPr lang="el-GR" dirty="0" smtClean="0"/>
              <a:t>Αποτελούν </a:t>
            </a:r>
            <a:r>
              <a:rPr lang="el-GR" dirty="0"/>
              <a:t>περίπου το μισό πληθυσμό παγκοσμίως, ΑΛΛΑ δεν τους βλέπουμε συχνά στον δρόμο ή στις καθημερινές δραστηριότητες πχ αθλητισμό, εργασία, καταστήματα, στο σχολείο κα.</a:t>
            </a:r>
            <a:endParaRPr lang="el-GR" dirty="0"/>
          </a:p>
        </p:txBody>
      </p:sp>
    </p:spTree>
    <p:extLst>
      <p:ext uri="{BB962C8B-B14F-4D97-AF65-F5344CB8AC3E}">
        <p14:creationId xmlns:p14="http://schemas.microsoft.com/office/powerpoint/2010/main" val="321496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flipV="1">
            <a:off x="810000" y="401469"/>
            <a:ext cx="10571998" cy="45719"/>
          </a:xfrm>
        </p:spPr>
        <p:txBody>
          <a:bodyPr/>
          <a:lstStyle/>
          <a:p>
            <a:endParaRPr lang="el-GR" dirty="0"/>
          </a:p>
        </p:txBody>
      </p:sp>
      <p:pic>
        <p:nvPicPr>
          <p:cNvPr id="1026" name="Picture 2" descr="https://www.chalandri.gr/wp-content/uploads/2021/12/eikona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12192000" cy="701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208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flipV="1">
            <a:off x="810000" y="401469"/>
            <a:ext cx="10571998" cy="45719"/>
          </a:xfrm>
        </p:spPr>
        <p:txBody>
          <a:bodyPr/>
          <a:lstStyle/>
          <a:p>
            <a:endParaRPr lang="el-GR" dirty="0"/>
          </a:p>
        </p:txBody>
      </p:sp>
      <p:pic>
        <p:nvPicPr>
          <p:cNvPr id="2050" name="Picture 2" descr="Πώς αντιμετωπίζει το ελληνικό κράτος τα άτομα με κάτω από 67% αναπηρία; -  Γεγονότ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600" y="0"/>
            <a:ext cx="12458700" cy="694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46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818712" y="127000"/>
            <a:ext cx="10554574" cy="6642099"/>
          </a:xfrm>
        </p:spPr>
        <p:txBody>
          <a:bodyPr/>
          <a:lstStyle/>
          <a:p>
            <a:r>
              <a:rPr lang="el-GR" dirty="0" smtClean="0"/>
              <a:t>Υπάρχουν πολλές διάσημες προσωπικότητες που παρά τις αναπηρίες τους, κατάφεραν να διακριθούν και να αφήσουν σημαντικό αποτύπωμα στην ιστορία.  Μερικά χαρακτηριστικά παραδείγματα είναι: </a:t>
            </a:r>
          </a:p>
          <a:p>
            <a:endParaRPr lang="el-GR" dirty="0"/>
          </a:p>
        </p:txBody>
      </p:sp>
    </p:spTree>
    <p:extLst>
      <p:ext uri="{BB962C8B-B14F-4D97-AF65-F5344CB8AC3E}">
        <p14:creationId xmlns:p14="http://schemas.microsoft.com/office/powerpoint/2010/main" val="330037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899933"/>
            <a:ext cx="12192000" cy="4958067"/>
          </a:xfrm>
        </p:spPr>
        <p:txBody>
          <a:bodyPr>
            <a:normAutofit fontScale="85000" lnSpcReduction="20000"/>
          </a:bodyPr>
          <a:lstStyle/>
          <a:p>
            <a:pPr marL="0" indent="0">
              <a:buNone/>
            </a:pPr>
            <a:r>
              <a:rPr lang="el-GR" dirty="0" smtClean="0"/>
              <a:t>  </a:t>
            </a:r>
            <a:r>
              <a:rPr lang="el-GR" i="1" u="sng" dirty="0" smtClean="0"/>
              <a:t>Λούντβιχ βαν </a:t>
            </a:r>
            <a:r>
              <a:rPr lang="el-GR" i="1" u="sng" dirty="0" err="1" smtClean="0"/>
              <a:t>Μπετόβεν</a:t>
            </a:r>
            <a:r>
              <a:rPr lang="el-GR" i="1" u="sng" dirty="0" smtClean="0"/>
              <a:t> ( 1770 – 1827) </a:t>
            </a:r>
          </a:p>
          <a:p>
            <a:pPr marL="0" indent="0">
              <a:buNone/>
            </a:pPr>
            <a:r>
              <a:rPr lang="el-GR" sz="1400" dirty="0"/>
              <a:t>Ο Λούντβιχ βαν </a:t>
            </a:r>
            <a:r>
              <a:rPr lang="el-GR" sz="1400" dirty="0" err="1"/>
              <a:t>Μπετόβεν</a:t>
            </a:r>
            <a:r>
              <a:rPr lang="el-GR" sz="1400" dirty="0"/>
              <a:t> γεννήθηκε το 1770 στη Βόννη, που τότε ανήκε στο </a:t>
            </a:r>
            <a:r>
              <a:rPr lang="el-GR" sz="1400" dirty="0" err="1"/>
              <a:t>Εκλεκτοράτο</a:t>
            </a:r>
            <a:r>
              <a:rPr lang="el-GR" sz="1400" dirty="0"/>
              <a:t> της Κολωνίας, τμήμα της Αγίας Ρωμαϊκής Αυτοκρατορίας του Γερμανικού Έθνους. Η ακριβής ημερομηνία της γέννησής του δεν είναι γνωστή, αλλά βαπτίστηκε στις </a:t>
            </a:r>
            <a:r>
              <a:rPr lang="el-GR" sz="1400" dirty="0">
                <a:hlinkClick r:id="rId2"/>
              </a:rPr>
              <a:t>17 Δεκεμβρίου</a:t>
            </a:r>
            <a:r>
              <a:rPr lang="el-GR" sz="1400" dirty="0"/>
              <a:t> του ίδιου χρόνου. Ο πατέρας του Γιόχαν, φλαμανδικής καταγωγής, ήταν μουσικός και τον βοήθησε κάπως στη μουσική του μόρφωση. Ήταν, όμως, άνθρωπος μέθυσος και με βίαιους τρόπους και αυτό ίσως έκανε το νεαρό παιδί να κλειστεί στον εαυτό του. Από μικρός έδειξε τα θαυμαστά μουσικά του προσόντα κι έμαθε να παίζει με μεγάλη δεξιοτεχνία πιάνο και εκκλησιαστικό όργανο</a:t>
            </a:r>
            <a:r>
              <a:rPr lang="el-GR" sz="1400" dirty="0" smtClean="0"/>
              <a:t>. </a:t>
            </a:r>
            <a:r>
              <a:rPr lang="el-GR" sz="1400" dirty="0"/>
              <a:t>Το 1787 πήγε στη Βιέννη, στην πόλη της μουσικής, όπου έλαμπαν με τη φήμη τους μεγάλες μουσικές προσωπικότητες. Εκεί γνωρίστηκε και πήρε μαθήματα από τον</a:t>
            </a:r>
            <a:r>
              <a:rPr lang="el-GR" sz="1400" dirty="0">
                <a:hlinkClick r:id="rId3"/>
              </a:rPr>
              <a:t> Μότσαρτ</a:t>
            </a:r>
            <a:r>
              <a:rPr lang="el-GR" sz="1400" dirty="0"/>
              <a:t>, τον </a:t>
            </a:r>
            <a:r>
              <a:rPr lang="el-GR" sz="1400" dirty="0">
                <a:hlinkClick r:id="rId4"/>
              </a:rPr>
              <a:t>Χάιντν</a:t>
            </a:r>
            <a:r>
              <a:rPr lang="el-GR" sz="1400" dirty="0"/>
              <a:t> και άλλους μουσικούς. Σε ηλικία 25 χρονών διηύθυνε συναυλίες στη Βιέννη και συνέθετε ο ίδιος μουσικά κομμάτια. Η καλλιτεχνική του ιδιοφυΐα προκάλεσε το γενικό θαυμασμό και πολλοί αριστοκράτες τον ενίσχυαν οικονομικά ώστε να μπορεί να ζει μία άνετη </a:t>
            </a:r>
            <a:r>
              <a:rPr lang="el-GR" sz="1400" dirty="0" smtClean="0"/>
              <a:t>ζωή. </a:t>
            </a:r>
            <a:r>
              <a:rPr lang="el-GR" dirty="0"/>
              <a:t>Κοντά στα 29 του χρόνια, ο </a:t>
            </a:r>
            <a:r>
              <a:rPr lang="el-GR" dirty="0" err="1"/>
              <a:t>Μπετόβεν</a:t>
            </a:r>
            <a:r>
              <a:rPr lang="el-GR" dirty="0"/>
              <a:t> χτυπήθηκε από τη μοίρα με τον πιο τραγικό τρόπο. Αυτός, ο γεννημένος για τους ήχους, για τις μελωδίες, άρχισε να χάνει ό,τι του ήταν πολυτιμότερο στη ζωή: την ακοή του. Αναγκάσθηκε ν’ αποσυρθεί από τη διεύθυνση της ορχήστρας και επιδόθηκε στη σύνθεση. Στα 30 του χρόνια γράφει την πρώτη του συμφωνία για ορχήστρα και εκδίδει τα 32 πρώτα του κουαρτέτα.</a:t>
            </a:r>
          </a:p>
          <a:p>
            <a:pPr marL="0" indent="0">
              <a:buNone/>
            </a:pPr>
            <a:r>
              <a:rPr lang="el-GR" dirty="0" smtClean="0"/>
              <a:t>Η </a:t>
            </a:r>
            <a:r>
              <a:rPr lang="el-GR" dirty="0"/>
              <a:t>βαρηκοΐα του, όμως, προχωρά και η ζωή του γίνεται δραματική. Μέσα στον πόνο και την απογοήτευση εξακολουθεί να γράφει. Ως το 1812 έχει τελειώσει 8 συμφωνίες, ένα ορατόριο και πλήθος άλλα έργα. Προσπαθεί να διευθύνει μία συναυλία με έργα του, αλλά δεν το κατορθώνει. Χρειάζεται τη βοήθεια κι ενός άλλου αρχιμουσικού, που στέκεται πίσω του και δίνει τα συνθήματα στους μουσικούς και τους αοιδούς.</a:t>
            </a:r>
          </a:p>
          <a:p>
            <a:pPr marL="0" indent="0">
              <a:buNone/>
            </a:pPr>
            <a:r>
              <a:rPr lang="el-GR" dirty="0"/>
              <a:t>Σε λίγο είναι πια τελείως κουφός. Χρησιμοποιεί ακουστικό </a:t>
            </a:r>
            <a:r>
              <a:rPr lang="el-GR" dirty="0" err="1"/>
              <a:t>κέρας</a:t>
            </a:r>
            <a:r>
              <a:rPr lang="el-GR" dirty="0"/>
              <a:t> ή ένα τετράδιο, όπου γράφουν οι άλλοι τις ερωτήσεις τους. Μα πάντα εργάζεται με ακατάβλητη θέληση. Κι όσο επεξεργάζεται μία σύνθεση, </a:t>
            </a:r>
            <a:r>
              <a:rPr lang="el-GR" dirty="0" err="1"/>
              <a:t>απορροφάται</a:t>
            </a:r>
            <a:r>
              <a:rPr lang="el-GR" dirty="0"/>
              <a:t> απ’ αυτή και λησμονάει ακόμα και τις στοιχειώδεις ανάγκες του. Περπατά συχνά κακοντυμένος. Τα παιδιά, που τον βλέπουν αφηρημένο, τον περιπαίζουν και η αστυνομία τον παίρνει κάποτε για αλήτη.</a:t>
            </a:r>
          </a:p>
          <a:p>
            <a:pPr marL="0" indent="0">
              <a:buNone/>
            </a:pPr>
            <a:r>
              <a:rPr lang="el-GR" dirty="0"/>
              <a:t>Η κατάσταση της υγείας του επιδεινώνεται. Τ’ αφτιά του αρχίζουν να πονούν και στο στομάχι του νιώθει διαταραχές. Το 1826 παθαίνει υδρωπικία και τον επόμενο χρόνο, στις </a:t>
            </a:r>
            <a:r>
              <a:rPr lang="el-GR" dirty="0">
                <a:hlinkClick r:id="rId5"/>
              </a:rPr>
              <a:t>26 Μαρτίου</a:t>
            </a:r>
            <a:r>
              <a:rPr lang="el-GR" dirty="0"/>
              <a:t> 1827, ο γίγαντας της μουσικής πεθαίνει μέσα στο σπίτι του στη Βιέννη, ενώ γύρω ξεσπά μία φοβερή καταιγίδα. Η κηδεία του θα γίνει με ηγεμονική επισημότητα</a:t>
            </a:r>
            <a:r>
              <a:rPr lang="el-GR" dirty="0" smtClean="0"/>
              <a:t>.</a:t>
            </a:r>
            <a:r>
              <a:rPr lang="el-GR" dirty="0"/>
              <a:t/>
            </a:r>
            <a:br>
              <a:rPr lang="el-GR" dirty="0"/>
            </a:br>
            <a:endParaRPr lang="el-GR" i="1" u="sng" dirty="0" smtClean="0"/>
          </a:p>
        </p:txBody>
      </p:sp>
      <p:sp>
        <p:nvSpPr>
          <p:cNvPr id="6" name="AutoShape 6" descr="Beethoven | Ο Κύριος Μουσικός"/>
          <p:cNvSpPr>
            <a:spLocks noGrp="1" noChangeAspect="1" noChangeArrowheads="1"/>
          </p:cNvSpPr>
          <p:nvPr>
            <p:ph type="title"/>
          </p:nvPr>
        </p:nvSpPr>
        <p:spPr bwMode="auto">
          <a:xfrm>
            <a:off x="6332183" y="1248269"/>
            <a:ext cx="15311757" cy="11319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pic>
        <p:nvPicPr>
          <p:cNvPr id="3080" name="Picture 8" descr="https://upload.wikimedia.org/wikipedia/commons/thumb/6/6f/Beethoven.jpg/250px-Beethov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712" y="-46433"/>
            <a:ext cx="3448594" cy="194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390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8900" y="1663701"/>
            <a:ext cx="6375400" cy="5194300"/>
          </a:xfrm>
        </p:spPr>
        <p:txBody>
          <a:bodyPr>
            <a:normAutofit fontScale="85000" lnSpcReduction="20000"/>
          </a:bodyPr>
          <a:lstStyle/>
          <a:p>
            <a:pPr marL="0" indent="0">
              <a:buNone/>
            </a:pPr>
            <a:endParaRPr lang="el-GR" i="1" u="sng" dirty="0" smtClean="0"/>
          </a:p>
          <a:p>
            <a:pPr marL="0" indent="0">
              <a:buNone/>
            </a:pPr>
            <a:endParaRPr lang="el-GR" dirty="0" smtClean="0"/>
          </a:p>
          <a:p>
            <a:pPr marL="0" indent="0">
              <a:buNone/>
            </a:pPr>
            <a:r>
              <a:rPr lang="el-GR" dirty="0"/>
              <a:t>Η Έλεν ήταν μια τυφλή και κωφή Αμερικανίδα συγγραφέας, ακτιβίστρια και λέκτορας. Όμως η ιστορία της ζωής της ήταν μοναδική, η ίδια χαρακτηρίστηκε ως το μεγαλύτερο θαύμα θέλησης του 20ου αιώνα 20ου αιώνα και η ζωή της γυρίστηκε ταινία με τίτλο: The </a:t>
            </a:r>
            <a:r>
              <a:rPr lang="el-GR" dirty="0" err="1"/>
              <a:t>miracle</a:t>
            </a:r>
            <a:r>
              <a:rPr lang="el-GR" dirty="0"/>
              <a:t> </a:t>
            </a:r>
            <a:r>
              <a:rPr lang="el-GR" dirty="0" err="1"/>
              <a:t>worker</a:t>
            </a:r>
            <a:r>
              <a:rPr lang="el-GR" dirty="0"/>
              <a:t> (στην Ελλάδα ο τίτλος ήταν: Τα χρόνια στο σκοτάδι</a:t>
            </a:r>
            <a:r>
              <a:rPr lang="el-GR" dirty="0" smtClean="0"/>
              <a:t>)....</a:t>
            </a:r>
          </a:p>
          <a:p>
            <a:pPr marL="0" indent="0">
              <a:buNone/>
            </a:pPr>
            <a:r>
              <a:rPr lang="el-GR" dirty="0"/>
              <a:t>Η Έλεν γεννήθηκε το 1880 στην Αλαμπάμα από πλούσιους και μορφωμένους γονείς. Όμως, στην ηλικία των 19 μηνών και ενώ ήταν απολύτως υγιής ως τότε, κόλλησε μια ασθένεια, πιθανόν μηνιγγίτιδα ή οστρακιά, </a:t>
            </a:r>
            <a:r>
              <a:rPr lang="el-GR" dirty="0" smtClean="0"/>
              <a:t>με αποτέλεσμα να μείνει μουγκή και κωφή.</a:t>
            </a:r>
          </a:p>
          <a:p>
            <a:pPr marL="0" indent="0">
              <a:buNone/>
            </a:pPr>
            <a:r>
              <a:rPr lang="el-GR" dirty="0"/>
              <a:t>Η Έλεν και η Αν έγιναν γραμματόσημο, καθώς επίσης και κέρμα που κυκλοφόρησε στην Αλαμπάμα και το όνομά της δόθηκε σε δρόμους σε διάφορες χώρες, όπως Ελβετία, Πορτογαλία, Ισραήλ και Γαλλία. Τον Οκτώβριο του 2009 ένα μπρούντζινο άγαλμα στήθηκε προς τιμήν της στην Αλαμπάμα. Δείχνει την Έλεν σε ηλικία επτά ετών δίπλα από μια αντλία νερού συμβολίζοντας την μαγική στιγμή που κατάλαβε την </a:t>
            </a:r>
            <a:r>
              <a:rPr lang="el-GR" dirty="0" smtClean="0"/>
              <a:t>πρώτη της λέξη : Νερό!</a:t>
            </a:r>
            <a:r>
              <a:rPr lang="el-GR" dirty="0"/>
              <a:t/>
            </a:r>
            <a:br>
              <a:rPr lang="el-GR" dirty="0"/>
            </a:br>
            <a:r>
              <a:rPr lang="el-GR" dirty="0"/>
              <a:t>Η Έλεν πέθανε στον ύπνο της το 1968 στην ηλικία 88 ετών....</a:t>
            </a:r>
            <a:r>
              <a:rPr lang="el-GR" dirty="0"/>
              <a:t/>
            </a:r>
            <a:br>
              <a:rPr lang="el-GR" dirty="0"/>
            </a:br>
            <a:r>
              <a:rPr lang="el-GR" dirty="0"/>
              <a:t/>
            </a:r>
            <a:br>
              <a:rPr lang="el-GR" dirty="0"/>
            </a:br>
            <a:r>
              <a:rPr lang="el-GR" dirty="0" smtClean="0"/>
              <a:t> </a:t>
            </a:r>
            <a:r>
              <a:rPr lang="el-GR" dirty="0"/>
              <a:t/>
            </a:r>
            <a:br>
              <a:rPr lang="el-GR" dirty="0"/>
            </a:br>
            <a:endParaRPr lang="el-GR" dirty="0"/>
          </a:p>
        </p:txBody>
      </p:sp>
      <p:sp>
        <p:nvSpPr>
          <p:cNvPr id="6" name="AutoShape 6" descr="Helen Keller and the advancement of digital Braille - IA Labs"/>
          <p:cNvSpPr>
            <a:spLocks noGrp="1" noChangeAspect="1" noChangeArrowheads="1"/>
          </p:cNvSpPr>
          <p:nvPr>
            <p:ph type="title"/>
          </p:nvPr>
        </p:nvSpPr>
        <p:spPr bwMode="auto">
          <a:xfrm>
            <a:off x="810000" y="971230"/>
            <a:ext cx="10571998" cy="4464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l-GR" dirty="0" smtClean="0"/>
              <a:t>Έλεν </a:t>
            </a:r>
            <a:r>
              <a:rPr lang="el-GR" dirty="0" err="1" smtClean="0"/>
              <a:t>Κέλερ</a:t>
            </a:r>
            <a:r>
              <a:rPr lang="el-GR" dirty="0" smtClean="0"/>
              <a:t> (1880 – 1968)</a:t>
            </a:r>
            <a:endParaRPr lang="el-GR" dirty="0"/>
          </a:p>
        </p:txBody>
      </p:sp>
      <p:pic>
        <p:nvPicPr>
          <p:cNvPr id="4104" name="Picture 8" descr="Helen Keller Long H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598" y="3384230"/>
            <a:ext cx="29464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74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6216" y="1435100"/>
            <a:ext cx="6553200" cy="5422900"/>
          </a:xfrm>
        </p:spPr>
        <p:txBody>
          <a:bodyPr>
            <a:normAutofit fontScale="47500" lnSpcReduction="20000"/>
          </a:bodyPr>
          <a:lstStyle/>
          <a:p>
            <a:pPr marL="0" indent="0">
              <a:buNone/>
            </a:pPr>
            <a:endParaRPr lang="el-GR" sz="2500" i="1" u="sng" dirty="0" smtClean="0"/>
          </a:p>
          <a:p>
            <a:pPr marL="0" indent="0">
              <a:buNone/>
            </a:pPr>
            <a:endParaRPr lang="el-GR" i="1" u="sng" dirty="0"/>
          </a:p>
          <a:p>
            <a:pPr marL="0" indent="0">
              <a:buNone/>
            </a:pPr>
            <a:endParaRPr lang="el-GR" i="1" u="sng" dirty="0" smtClean="0"/>
          </a:p>
          <a:p>
            <a:pPr marL="0" indent="0">
              <a:buNone/>
            </a:pPr>
            <a:r>
              <a:rPr lang="el-GR" sz="2900" dirty="0"/>
              <a:t>Ο Στίβεν Χόκινγκ (</a:t>
            </a:r>
            <a:r>
              <a:rPr lang="el-GR" sz="2900" dirty="0" err="1"/>
              <a:t>Stephen</a:t>
            </a:r>
            <a:r>
              <a:rPr lang="el-GR" sz="2900" dirty="0"/>
              <a:t> </a:t>
            </a:r>
            <a:r>
              <a:rPr lang="el-GR" sz="2900" dirty="0" err="1"/>
              <a:t>Hawking</a:t>
            </a:r>
            <a:r>
              <a:rPr lang="el-GR" sz="2900" dirty="0"/>
              <a:t>) ήταν </a:t>
            </a:r>
            <a:r>
              <a:rPr lang="el-GR" sz="2900" dirty="0" err="1"/>
              <a:t>άγγλος</a:t>
            </a:r>
            <a:r>
              <a:rPr lang="el-GR" sz="2900" dirty="0"/>
              <a:t> θεωρητικός φυσικός και αστροφυσικός, ο διασημότερος επιστήμονας μετά τον </a:t>
            </a:r>
            <a:r>
              <a:rPr lang="el-GR" sz="2900" dirty="0">
                <a:hlinkClick r:id="rId2"/>
              </a:rPr>
              <a:t>Άλμπερτ Αϊνστάιν</a:t>
            </a:r>
            <a:r>
              <a:rPr lang="el-GR" sz="2900" dirty="0"/>
              <a:t>. Είναι γνωστός από τη διατύπωση μιας θεωρίας για τις μαύρες τρύπες, βασισμένης τόσο στη θεωρία της σχετικότητας, όσο και στην κβαντομηχανική. Ασχολήθηκε επίσης με τη μελέτη των ιδιαίτερων προβλημάτων του χωροχρόνου και συνέγραψε το </a:t>
            </a:r>
            <a:r>
              <a:rPr lang="el-GR" sz="2900" dirty="0" err="1"/>
              <a:t>μπεστ-σέλερ</a:t>
            </a:r>
            <a:r>
              <a:rPr lang="el-GR" sz="2900" dirty="0"/>
              <a:t> «Το χρονικό του χρόνου» (1988).</a:t>
            </a:r>
          </a:p>
          <a:p>
            <a:pPr marL="0" indent="0">
              <a:buNone/>
            </a:pPr>
            <a:r>
              <a:rPr lang="el-GR" sz="2900" dirty="0"/>
              <a:t>Στο μεγαλύτερο μέρος της ζωής του παρέμεινε καθηλωμένος σε αναπηρικό </a:t>
            </a:r>
            <a:r>
              <a:rPr lang="el-GR" sz="2900" dirty="0" err="1"/>
              <a:t>αμαξίδιο</a:t>
            </a:r>
            <a:r>
              <a:rPr lang="el-GR" sz="2900" dirty="0"/>
              <a:t>, εξαιτίας μιας ανίατης νευρολογικής νόσου και για πολλά χρόνια μιλούσε με συνθετική φωνή</a:t>
            </a:r>
            <a:r>
              <a:rPr lang="el-GR" sz="2900" dirty="0" smtClean="0"/>
              <a:t>.</a:t>
            </a:r>
          </a:p>
          <a:p>
            <a:pPr marL="0" indent="0">
              <a:buNone/>
            </a:pPr>
            <a:r>
              <a:rPr lang="el-GR" sz="2900" dirty="0"/>
              <a:t>Αρχικά ασχολήθηκε με τη μελέτη της γενικής θεωρίας της σχετικότητας και ιδιαίτερα με τη φυσική των μαύρων τρυπών. Το 1971 διατύπωσε την υπόθεση για τον σχηματισμό, μετά τη Μεγάλη Έκρηξη (</a:t>
            </a:r>
            <a:r>
              <a:rPr lang="el-GR" sz="2900" dirty="0" err="1"/>
              <a:t>Big</a:t>
            </a:r>
            <a:r>
              <a:rPr lang="el-GR" sz="2900" dirty="0"/>
              <a:t> </a:t>
            </a:r>
            <a:r>
              <a:rPr lang="el-GR" sz="2900" dirty="0" err="1"/>
              <a:t>Bang</a:t>
            </a:r>
            <a:r>
              <a:rPr lang="el-GR" sz="2900" dirty="0"/>
              <a:t>), πολυάριθμων αντικειμένων συνολικής μάζας της τάξης των 10⁹ τόνων, ο όγκος των οποίων, όμως, είναι συγκρίσιμος με αυτόν του πρωτονίου</a:t>
            </a:r>
            <a:r>
              <a:rPr lang="el-GR" sz="2900" dirty="0" smtClean="0"/>
              <a:t>.</a:t>
            </a:r>
            <a:r>
              <a:rPr lang="el-GR" sz="2900" dirty="0"/>
              <a:t> Οι εργασίες του προκάλεσαν το ζωηρό ενδιαφέρον για τη θεωρητική πρόβλεψη των ιδιοτήτων των μαύρων τρυπών, για τις οποίες επικρατούσε η αντίληψη ότι τίποτε δεν μπορεί να γίνει γνωστό. Η εργασία του επίσης ήταν σημαντική, επειδή αποδείκνυε ότι οι ιδιότητες αυτές είναι σύμφωνες με τους νόμους της κλασικής θερμοδυναμικής και της κβαντομηχανικής</a:t>
            </a:r>
            <a:r>
              <a:rPr lang="el-GR" sz="2900" dirty="0" smtClean="0"/>
              <a:t>. </a:t>
            </a:r>
            <a:r>
              <a:rPr lang="el-GR" sz="2900" dirty="0"/>
              <a:t/>
            </a:r>
            <a:br>
              <a:rPr lang="el-GR" sz="2900" dirty="0"/>
            </a:br>
            <a:r>
              <a:rPr lang="el-GR" sz="2500" dirty="0"/>
              <a:t/>
            </a:r>
            <a:br>
              <a:rPr lang="el-GR" sz="2500" dirty="0"/>
            </a:br>
            <a:r>
              <a:rPr lang="el-GR" sz="2500" dirty="0"/>
              <a:t/>
            </a:r>
            <a:br>
              <a:rPr lang="el-GR" sz="2500" dirty="0"/>
            </a:br>
            <a:endParaRPr lang="el-GR" sz="2500" dirty="0"/>
          </a:p>
          <a:p>
            <a:pPr marL="0" indent="0">
              <a:buNone/>
            </a:pPr>
            <a:r>
              <a:rPr lang="el-GR" dirty="0"/>
              <a:t/>
            </a:r>
            <a:br>
              <a:rPr lang="el-GR" dirty="0"/>
            </a:br>
            <a:endParaRPr lang="el-GR" dirty="0"/>
          </a:p>
        </p:txBody>
      </p:sp>
      <p:sp>
        <p:nvSpPr>
          <p:cNvPr id="5" name="AutoShape 4" descr="Ο Στίβεν Χόκινγκ είχε μια πολύ απλή απάντηση στην ερώτηση ..."/>
          <p:cNvSpPr>
            <a:spLocks noGrp="1" noChangeAspect="1" noChangeArrowheads="1"/>
          </p:cNvSpPr>
          <p:nvPr>
            <p:ph type="title"/>
          </p:nvPr>
        </p:nvSpPr>
        <p:spPr bwMode="auto">
          <a:xfrm>
            <a:off x="1027115" y="443814"/>
            <a:ext cx="9234485" cy="7118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l-GR" dirty="0" smtClean="0"/>
              <a:t>Στίβεν Χόκινγκ (1942 – 2018 )</a:t>
            </a:r>
            <a:endParaRPr lang="el-GR" dirty="0"/>
          </a:p>
        </p:txBody>
      </p:sp>
      <p:pic>
        <p:nvPicPr>
          <p:cNvPr id="5126" name="Picture 6" descr="ΣΤΙΒΕΝ ΧΟΚΙΝΓΚ | Η ΚΑΘΗΜΕΡΙΝ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2171700"/>
            <a:ext cx="4483100" cy="440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03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2886" y="7007042"/>
            <a:ext cx="2273223" cy="96853"/>
          </a:xfrm>
        </p:spPr>
        <p:txBody>
          <a:bodyPr/>
          <a:lstStyle/>
          <a:p>
            <a:endParaRPr lang="el-GR" dirty="0"/>
          </a:p>
        </p:txBody>
      </p:sp>
      <p:sp>
        <p:nvSpPr>
          <p:cNvPr id="3" name="Θέση περιεχομένου 2"/>
          <p:cNvSpPr>
            <a:spLocks noGrp="1"/>
          </p:cNvSpPr>
          <p:nvPr>
            <p:ph idx="1"/>
          </p:nvPr>
        </p:nvSpPr>
        <p:spPr>
          <a:xfrm>
            <a:off x="0" y="2413000"/>
            <a:ext cx="7366000" cy="4340041"/>
          </a:xfrm>
        </p:spPr>
        <p:txBody>
          <a:bodyPr>
            <a:normAutofit fontScale="92500"/>
          </a:bodyPr>
          <a:lstStyle/>
          <a:p>
            <a:pPr marL="0" indent="0">
              <a:buNone/>
            </a:pPr>
            <a:r>
              <a:rPr lang="el-GR" i="1" u="sng" dirty="0" smtClean="0"/>
              <a:t>Γιάννης Κωστάκης (1971) </a:t>
            </a:r>
          </a:p>
          <a:p>
            <a:pPr marL="0" indent="0">
              <a:buNone/>
            </a:pPr>
            <a:r>
              <a:rPr lang="el-GR" dirty="0"/>
              <a:t>Ο ΓΙΑΝΝΗΣ ΚΩΣΤΑΚΗΣ γεννήθηκε το 1971 στην Αθήνα και έχει σπουδάσει λογιστική στα ΤΕΙ Αθήνας. Είναι παραπληγικός από το 1989, εξαιτίας τροχαίου ατυχήματος,</a:t>
            </a:r>
          </a:p>
          <a:p>
            <a:pPr marL="0" indent="0">
              <a:buNone/>
            </a:pPr>
            <a:r>
              <a:rPr lang="el-GR" dirty="0"/>
              <a:t>Από τον Ιούνιο του 1996 ασχολείται με την αγωνιστική κολύμβηση.</a:t>
            </a:r>
          </a:p>
          <a:p>
            <a:pPr marL="0" indent="0">
              <a:buNone/>
            </a:pPr>
            <a:r>
              <a:rPr lang="el-GR" dirty="0"/>
              <a:t>Έχει συμμετάσχει ως μέλος της εθνικής ομάδας κολύμβησης ατόμων με κινητικά προβλήματα σε πρωταθλήματα στην Ελλάδα και στο εξωτερικό, κατακτώντας την 1η θέση στην παγκόσμια κατάταξη των πρωταθλητών κολύμβησης στα 50Μ πεταλούδα, στην κατηγορία του για τα έτη 1999, 2000, 2001, 2002, 2003.</a:t>
            </a:r>
          </a:p>
          <a:p>
            <a:pPr marL="0" indent="0">
              <a:buNone/>
            </a:pPr>
            <a:r>
              <a:rPr lang="el-GR" dirty="0"/>
              <a:t>Τον Ιούνιο του 2003 σημείωσε νέο Παγκόσμιο και Πανευρωπαϊκό ρεκόρ με χρόνο 1:02:39 στα 50μ πεταλούδα, κατακτώντας παράλληλα το χρυσό μετάλλιο</a:t>
            </a:r>
            <a:r>
              <a:rPr lang="el-GR" dirty="0" smtClean="0"/>
              <a:t>. Παρά τη σοβαρή αναπηρία του, αποτελεί σύμβολο αθλητικής αριστείας στην Ελλάδα. </a:t>
            </a:r>
            <a:endParaRPr lang="el-GR" dirty="0"/>
          </a:p>
          <a:p>
            <a:pPr marL="0" indent="0">
              <a:buNone/>
            </a:pPr>
            <a:endParaRPr lang="el-GR" dirty="0" smtClean="0"/>
          </a:p>
          <a:p>
            <a:pPr marL="0" indent="0">
              <a:buNone/>
            </a:pPr>
            <a:endParaRPr lang="el-GR" dirty="0"/>
          </a:p>
        </p:txBody>
      </p:sp>
      <p:pic>
        <p:nvPicPr>
          <p:cNvPr id="6148" name="Picture 4" descr="Γιάννης Κωστάκης: Ο Ηλιουπολίτης Παραολυμπιονίκης Συστήνεται Στην  «Ηλιοτυπία» - Εφημερίδα Ηλιοτυπί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4600" y="2146300"/>
            <a:ext cx="4096188" cy="387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74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ξιομνημόνευτο">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Αξιομνημόνευτο</Template>
  <TotalTime>86</TotalTime>
  <Words>545</Words>
  <Application>Microsoft Office PowerPoint</Application>
  <PresentationFormat>Ευρεία οθόνη</PresentationFormat>
  <Paragraphs>38</Paragraphs>
  <Slides>11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11</vt:i4>
      </vt:variant>
    </vt:vector>
  </HeadingPairs>
  <TitlesOfParts>
    <vt:vector size="15" baseType="lpstr">
      <vt:lpstr>Arial</vt:lpstr>
      <vt:lpstr>Century Gothic</vt:lpstr>
      <vt:lpstr>Wingdings 2</vt:lpstr>
      <vt:lpstr>Αξιομνημόνευτο</vt:lpstr>
      <vt:lpstr>ΑμεΑ Πρόσωπα που έχουν διαπρέψει παγκοσμίως.</vt:lpstr>
      <vt:lpstr>Τι σημαίνει ο ορισμός ΑμεΑ</vt:lpstr>
      <vt:lpstr>Παρουσίαση του PowerPoint</vt:lpstr>
      <vt:lpstr>Παρουσίαση του PowerPoint</vt:lpstr>
      <vt:lpstr>Παρουσίαση του PowerPoint</vt:lpstr>
      <vt:lpstr>Παρουσίαση του PowerPoint</vt:lpstr>
      <vt:lpstr>Έλεν Κέλερ (1880 – 1968)</vt:lpstr>
      <vt:lpstr>Στίβεν Χόκινγκ (1942 – 2018 )</vt:lpstr>
      <vt:lpstr>Παρουσίαση του PowerPoint</vt:lpstr>
      <vt:lpstr>Frida Kahlo (1940-1954 ) </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ΑμεΑ Πρόσωπα που έχουν διαπρέψει παγκοσμίως.</dc:title>
  <dc:creator>ΕΛΕΝΗ ΣΑΠΙΟΥ</dc:creator>
  <cp:lastModifiedBy>ΕΛΕΝΗ ΣΑΠΙΟΥ</cp:lastModifiedBy>
  <cp:revision>9</cp:revision>
  <dcterms:created xsi:type="dcterms:W3CDTF">2025-04-27T12:04:33Z</dcterms:created>
  <dcterms:modified xsi:type="dcterms:W3CDTF">2025-04-27T13:30:33Z</dcterms:modified>
</cp:coreProperties>
</file>