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21"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CA34A-38A2-41F2-8CEA-F2AA50C91441}" type="datetimeFigureOut">
              <a:rPr lang="el-GR" smtClean="0"/>
              <a:pPr/>
              <a:t>18/5/2023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44C3B-7093-4678-8A7E-47CE2D5D485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600" dirty="0" smtClean="0">
                <a:latin typeface="Times New Roman" pitchFamily="18" charset="0"/>
                <a:cs typeface="Times New Roman" pitchFamily="18" charset="0"/>
              </a:rPr>
              <a:t>ΠΡΟΓΡΑΜΜΑ ΕΥΑΙΣΘΗΤΟΠΟΙΗΣΗΣ ΓΙΑ</a:t>
            </a:r>
            <a:r>
              <a:rPr lang="el-GR" sz="1600" baseline="0" dirty="0" smtClean="0">
                <a:latin typeface="Times New Roman" pitchFamily="18" charset="0"/>
                <a:cs typeface="Times New Roman" pitchFamily="18" charset="0"/>
              </a:rPr>
              <a:t> ΤΗΝ ΚΟΙΝΟΤΗΤΑ ΤΗΣ ΣΕΝΕΓΑΛΗΣ-Η ΔΥΝΑΜΗ ΕΊΝΑΙ ΣΤΟ ΧΕΡΙ ΣΟΥ-Α’-Β-’Γ’ ΓΥΜΝΑΣΙΟΥ </a:t>
            </a:r>
            <a:endParaRPr lang="el-GR" sz="1600"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0"/>
          </p:nvPr>
        </p:nvSpPr>
        <p:spPr/>
        <p:txBody>
          <a:bodyPr/>
          <a:lstStyle/>
          <a:p>
            <a:fld id="{E9044C3B-7093-4678-8A7E-47CE2D5D4852}"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ΠΑΡΑΛΙΑ ΣΤΗΝ ΠΡΩΤΕΥΟΥΣΑ ΤΗΣ ΣΕΝΕΓΑΛΗΣ-ΝΤΑΚΑΡ</a:t>
            </a:r>
          </a:p>
          <a:p>
            <a:endParaRPr lang="el-GR" dirty="0"/>
          </a:p>
        </p:txBody>
      </p:sp>
      <p:sp>
        <p:nvSpPr>
          <p:cNvPr id="4" name="3 - Θέση αριθμού διαφάνειας"/>
          <p:cNvSpPr>
            <a:spLocks noGrp="1"/>
          </p:cNvSpPr>
          <p:nvPr>
            <p:ph type="sldNum" sz="quarter" idx="10"/>
          </p:nvPr>
        </p:nvSpPr>
        <p:spPr/>
        <p:txBody>
          <a:bodyPr/>
          <a:lstStyle/>
          <a:p>
            <a:fld id="{E9044C3B-7093-4678-8A7E-47CE2D5D4852}"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ΤΟ ΝΗΣΙ ΓΚΟΡΕ</a:t>
            </a:r>
            <a:endParaRPr lang="el-GR" dirty="0"/>
          </a:p>
        </p:txBody>
      </p:sp>
      <p:sp>
        <p:nvSpPr>
          <p:cNvPr id="4" name="3 - Θέση αριθμού διαφάνειας"/>
          <p:cNvSpPr>
            <a:spLocks noGrp="1"/>
          </p:cNvSpPr>
          <p:nvPr>
            <p:ph type="sldNum" sz="quarter" idx="10"/>
          </p:nvPr>
        </p:nvSpPr>
        <p:spPr/>
        <p:txBody>
          <a:bodyPr/>
          <a:lstStyle/>
          <a:p>
            <a:fld id="{E9044C3B-7093-4678-8A7E-47CE2D5D4852}"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9044C3B-7093-4678-8A7E-47CE2D5D4852}" type="slidenum">
              <a:rPr lang="el-GR" smtClean="0"/>
              <a:pP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2342CEA3-3058-4D43-AE35-B3DA76CB4003}" type="datetimeFigureOut">
              <a:rPr lang="el-GR" smtClean="0"/>
              <a:pPr/>
              <a:t>18/5/2023</a:t>
            </a:fld>
            <a:endParaRPr lang="el-GR"/>
          </a:p>
        </p:txBody>
      </p:sp>
      <p:sp>
        <p:nvSpPr>
          <p:cNvPr id="16" name="15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342CEA3-3058-4D43-AE35-B3DA76CB4003}" type="datetimeFigureOut">
              <a:rPr lang="el-GR" smtClean="0"/>
              <a:pPr/>
              <a:t>18/5/2023</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D3F1D1C4-C2D9-4231-9FB2-B2D9D97AA41D}"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342CEA3-3058-4D43-AE35-B3DA76CB4003}" type="datetimeFigureOut">
              <a:rPr lang="el-GR" smtClean="0"/>
              <a:pPr/>
              <a:t>18/5/2023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342CEA3-3058-4D43-AE35-B3DA76CB4003}" type="datetimeFigureOut">
              <a:rPr lang="el-GR" smtClean="0"/>
              <a:pPr/>
              <a:t>18/5/2023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18/5/2023</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18/5/2023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18/5/2023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342CEA3-3058-4D43-AE35-B3DA76CB4003}" type="datetimeFigureOut">
              <a:rPr lang="el-GR" smtClean="0"/>
              <a:pPr/>
              <a:t>18/5/2023</a:t>
            </a:fld>
            <a:endParaRPr lang="el-GR"/>
          </a:p>
        </p:txBody>
      </p:sp>
      <p:sp>
        <p:nvSpPr>
          <p:cNvPr id="9" name="8 - Θέση αριθμού διαφάνειας"/>
          <p:cNvSpPr>
            <a:spLocks noGrp="1"/>
          </p:cNvSpPr>
          <p:nvPr>
            <p:ph type="sldNum" sz="quarter" idx="15"/>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342CEA3-3058-4D43-AE35-B3DA76CB4003}" type="datetimeFigureOut">
              <a:rPr lang="el-GR" smtClean="0"/>
              <a:pPr/>
              <a:t>18/5/2023</a:t>
            </a:fld>
            <a:endParaRPr lang="el-GR"/>
          </a:p>
        </p:txBody>
      </p:sp>
      <p:sp>
        <p:nvSpPr>
          <p:cNvPr id="9" name="8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342CEA3-3058-4D43-AE35-B3DA76CB4003}" type="datetimeFigureOut">
              <a:rPr lang="el-GR" smtClean="0"/>
              <a:pPr/>
              <a:t>18/5/2023</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3F1D1C4-C2D9-4231-9FB2-B2D9D97AA41D}"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opaganda.gr/art/music/kapos-etsi-i-orchestra-baobab-allaxe-ti-moysiki-toy-kosmo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akar.com/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hc.unesco.org/en/list/2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freedomhouse.org/country/senegal/freedom-world/202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eguardian.com/global-development/2022/oct/05/senegals-women-need-to-express-their-anger-silence-is-the-friend-of-injustic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l.wikipedia.org/wiki/%CE%95%CE%B8%CE%BD%CE%B9%CE%BA%CF%8C_%CF%83%CF%8D%CE%BD%CE%B8%CE%B7%CE%BC%CE%B1" TargetMode="Externa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57200" y="3699804"/>
            <a:ext cx="8305800" cy="2229526"/>
          </a:xfrm>
        </p:spPr>
        <p:txBody>
          <a:bodyPr>
            <a:normAutofit/>
          </a:bodyPr>
          <a:lstStyle/>
          <a:p>
            <a:r>
              <a:rPr lang="el-GR" i="1" dirty="0" smtClean="0">
                <a:solidFill>
                  <a:schemeClr val="tx1"/>
                </a:solidFill>
              </a:rPr>
              <a:t>Γνωρίζοντας άλλους κόσμους, αποκτούμε ευαισθησία και στεκόμαστε δίπλα σε παιδιά που μας έχουν ανάγκη!</a:t>
            </a:r>
            <a:endParaRPr lang="en-US" i="1" dirty="0" smtClean="0">
              <a:solidFill>
                <a:schemeClr val="tx1"/>
              </a:solidFill>
            </a:endParaRPr>
          </a:p>
          <a:p>
            <a:endParaRPr lang="en-US" i="1" dirty="0" smtClean="0">
              <a:solidFill>
                <a:schemeClr val="tx1"/>
              </a:solidFill>
            </a:endParaRPr>
          </a:p>
          <a:p>
            <a:pPr algn="r"/>
            <a:r>
              <a:rPr lang="el-GR" sz="1600" b="1" i="1" dirty="0" smtClean="0">
                <a:solidFill>
                  <a:schemeClr val="tx1"/>
                </a:solidFill>
              </a:rPr>
              <a:t>Δράση Ευαισθητοποίησης στο πλαίσιο υλοποίησης σχολικών δράσεων και προγραμμάτων</a:t>
            </a:r>
          </a:p>
          <a:p>
            <a:pPr algn="r"/>
            <a:r>
              <a:rPr lang="el-GR" sz="1600" b="1" i="1" dirty="0" smtClean="0">
                <a:solidFill>
                  <a:schemeClr val="tx1"/>
                </a:solidFill>
              </a:rPr>
              <a:t>Επιμέλεια</a:t>
            </a:r>
            <a:r>
              <a:rPr lang="en-US" sz="1600" b="1" i="1" dirty="0" smtClean="0">
                <a:solidFill>
                  <a:schemeClr val="tx1"/>
                </a:solidFill>
              </a:rPr>
              <a:t>:A</a:t>
            </a:r>
            <a:r>
              <a:rPr lang="el-GR" sz="1600" b="1" i="1" dirty="0" err="1" smtClean="0">
                <a:solidFill>
                  <a:schemeClr val="tx1"/>
                </a:solidFill>
              </a:rPr>
              <a:t>ντζουλέτα</a:t>
            </a:r>
            <a:r>
              <a:rPr lang="el-GR" sz="1600" b="1" i="1" dirty="0" smtClean="0">
                <a:solidFill>
                  <a:schemeClr val="tx1"/>
                </a:solidFill>
              </a:rPr>
              <a:t> </a:t>
            </a:r>
            <a:r>
              <a:rPr lang="el-GR" sz="1600" b="1" i="1" dirty="0" err="1" smtClean="0">
                <a:solidFill>
                  <a:schemeClr val="tx1"/>
                </a:solidFill>
              </a:rPr>
              <a:t>Αραβαντινού</a:t>
            </a:r>
            <a:r>
              <a:rPr lang="el-GR" sz="1600" b="1" i="1" dirty="0" smtClean="0">
                <a:solidFill>
                  <a:schemeClr val="tx1"/>
                </a:solidFill>
              </a:rPr>
              <a:t> ΠΕ02</a:t>
            </a:r>
          </a:p>
          <a:p>
            <a:endParaRPr lang="el-GR" i="1" dirty="0">
              <a:solidFill>
                <a:schemeClr val="tx1"/>
              </a:solidFill>
            </a:endParaRPr>
          </a:p>
        </p:txBody>
      </p:sp>
      <p:sp>
        <p:nvSpPr>
          <p:cNvPr id="2" name="1 - Τίτλος"/>
          <p:cNvSpPr>
            <a:spLocks noGrp="1"/>
          </p:cNvSpPr>
          <p:nvPr>
            <p:ph type="ctrTitle"/>
          </p:nvPr>
        </p:nvSpPr>
        <p:spPr>
          <a:xfrm>
            <a:off x="685800" y="928671"/>
            <a:ext cx="7772400" cy="2671780"/>
          </a:xfrm>
        </p:spPr>
        <p:txBody>
          <a:bodyPr>
            <a:normAutofit/>
          </a:bodyPr>
          <a:lstStyle/>
          <a:p>
            <a:r>
              <a:rPr lang="en-US" sz="3200" b="1" i="1" dirty="0" smtClean="0">
                <a:solidFill>
                  <a:schemeClr val="tx1"/>
                </a:solidFill>
                <a:latin typeface="Times New Roman" pitchFamily="18" charset="0"/>
                <a:cs typeface="Times New Roman" pitchFamily="18" charset="0"/>
              </a:rPr>
              <a:t>Action Aid</a:t>
            </a:r>
            <a:r>
              <a:rPr lang="el-GR" sz="3200" dirty="0" smtClean="0">
                <a:solidFill>
                  <a:schemeClr val="tx1"/>
                </a:solidFill>
                <a:latin typeface="Times New Roman" pitchFamily="18" charset="0"/>
                <a:cs typeface="Times New Roman" pitchFamily="18" charset="0"/>
              </a:rPr>
              <a:t>- ‘</a:t>
            </a:r>
            <a:r>
              <a:rPr lang="el-GR" sz="3200" i="1" dirty="0" smtClean="0">
                <a:solidFill>
                  <a:schemeClr val="tx1"/>
                </a:solidFill>
                <a:latin typeface="Times New Roman" pitchFamily="18" charset="0"/>
                <a:cs typeface="Times New Roman" pitchFamily="18" charset="0"/>
              </a:rPr>
              <a:t>Η δύναμη είναι στο χέρι σου’</a:t>
            </a:r>
            <a:r>
              <a:rPr lang="el-GR" sz="3200" dirty="0" smtClean="0">
                <a:solidFill>
                  <a:schemeClr val="tx1"/>
                </a:solidFill>
                <a:latin typeface="Times New Roman" pitchFamily="18" charset="0"/>
                <a:cs typeface="Times New Roman" pitchFamily="18" charset="0"/>
              </a:rPr>
              <a:t/>
            </a:r>
            <a:br>
              <a:rPr lang="el-GR" sz="3200" dirty="0" smtClean="0">
                <a:solidFill>
                  <a:schemeClr val="tx1"/>
                </a:solidFill>
                <a:latin typeface="Times New Roman" pitchFamily="18" charset="0"/>
                <a:cs typeface="Times New Roman" pitchFamily="18" charset="0"/>
              </a:rPr>
            </a:br>
            <a:r>
              <a:rPr lang="el-GR" sz="3200" b="1" dirty="0" smtClean="0">
                <a:solidFill>
                  <a:schemeClr val="tx1"/>
                </a:solidFill>
                <a:latin typeface="Times New Roman" pitchFamily="18" charset="0"/>
                <a:cs typeface="Times New Roman" pitchFamily="18" charset="0"/>
              </a:rPr>
              <a:t>Γυμνάσιο </a:t>
            </a:r>
            <a:r>
              <a:rPr lang="el-GR" sz="3200" b="1" dirty="0" err="1" smtClean="0">
                <a:solidFill>
                  <a:schemeClr val="tx1"/>
                </a:solidFill>
                <a:latin typeface="Times New Roman" pitchFamily="18" charset="0"/>
                <a:cs typeface="Times New Roman" pitchFamily="18" charset="0"/>
              </a:rPr>
              <a:t>Μεσοβουνίων</a:t>
            </a:r>
            <a:r>
              <a:rPr lang="el-GR" sz="3200" b="1" dirty="0" smtClean="0">
                <a:solidFill>
                  <a:schemeClr val="tx1"/>
                </a:solidFill>
                <a:latin typeface="Times New Roman" pitchFamily="18" charset="0"/>
                <a:cs typeface="Times New Roman" pitchFamily="18" charset="0"/>
              </a:rPr>
              <a:t> με Λ.Τ.</a:t>
            </a:r>
            <a:br>
              <a:rPr lang="el-GR" sz="3200" b="1" dirty="0" smtClean="0">
                <a:solidFill>
                  <a:schemeClr val="tx1"/>
                </a:solidFill>
                <a:latin typeface="Times New Roman" pitchFamily="18" charset="0"/>
                <a:cs typeface="Times New Roman" pitchFamily="18" charset="0"/>
              </a:rPr>
            </a:br>
            <a:r>
              <a:rPr lang="el-GR" sz="3200" b="1" dirty="0" smtClean="0">
                <a:solidFill>
                  <a:schemeClr val="tx1"/>
                </a:solidFill>
                <a:latin typeface="Times New Roman" pitchFamily="18" charset="0"/>
                <a:cs typeface="Times New Roman" pitchFamily="18" charset="0"/>
              </a:rPr>
              <a:t>Σχολικό Έτος</a:t>
            </a:r>
            <a:r>
              <a:rPr lang="en-US" sz="3200" b="1" dirty="0" smtClean="0">
                <a:solidFill>
                  <a:schemeClr val="tx1"/>
                </a:solidFill>
                <a:latin typeface="Times New Roman" pitchFamily="18" charset="0"/>
                <a:cs typeface="Times New Roman" pitchFamily="18" charset="0"/>
              </a:rPr>
              <a:t>:2022-2023</a:t>
            </a:r>
            <a:endParaRPr lang="el-GR" sz="3200" b="1" dirty="0">
              <a:solidFill>
                <a:schemeClr val="tx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357166"/>
            <a:ext cx="8186766" cy="6143668"/>
          </a:xfrm>
        </p:spPr>
        <p:txBody>
          <a:bodyPr>
            <a:normAutofit fontScale="25000" lnSpcReduction="20000"/>
          </a:bodyPr>
          <a:lstStyle/>
          <a:p>
            <a:r>
              <a:rPr lang="el-GR" sz="9600" dirty="0" smtClean="0">
                <a:latin typeface="Times New Roman" pitchFamily="18" charset="0"/>
                <a:cs typeface="Times New Roman" pitchFamily="18" charset="0"/>
              </a:rPr>
              <a:t>Για το όνομα της χώρας γίνονται επίσης διάφορες εικασίες, όπως το ότι ίσως προέρχεται από τη φράση των </a:t>
            </a:r>
            <a:r>
              <a:rPr lang="el-GR" sz="9600" dirty="0" err="1" smtClean="0">
                <a:latin typeface="Times New Roman" pitchFamily="18" charset="0"/>
                <a:cs typeface="Times New Roman" pitchFamily="18" charset="0"/>
              </a:rPr>
              <a:t>Wolof</a:t>
            </a:r>
            <a:r>
              <a:rPr lang="el-GR" sz="9600" dirty="0" smtClean="0">
                <a:latin typeface="Times New Roman" pitchFamily="18" charset="0"/>
                <a:cs typeface="Times New Roman" pitchFamily="18" charset="0"/>
              </a:rPr>
              <a:t>, της τοπικής διαλέκτου, “</a:t>
            </a:r>
            <a:r>
              <a:rPr lang="el-GR" sz="9600" dirty="0" err="1" smtClean="0">
                <a:latin typeface="Times New Roman" pitchFamily="18" charset="0"/>
                <a:cs typeface="Times New Roman" pitchFamily="18" charset="0"/>
              </a:rPr>
              <a:t>Sunuu</a:t>
            </a:r>
            <a:r>
              <a:rPr lang="el-GR" sz="9600" dirty="0" smtClean="0">
                <a:latin typeface="Times New Roman" pitchFamily="18" charset="0"/>
                <a:cs typeface="Times New Roman" pitchFamily="18" charset="0"/>
              </a:rPr>
              <a:t> </a:t>
            </a:r>
            <a:r>
              <a:rPr lang="el-GR" sz="9600" dirty="0" err="1" smtClean="0">
                <a:latin typeface="Times New Roman" pitchFamily="18" charset="0"/>
                <a:cs typeface="Times New Roman" pitchFamily="18" charset="0"/>
              </a:rPr>
              <a:t>Gaal</a:t>
            </a:r>
            <a:r>
              <a:rPr lang="el-GR" sz="9600" dirty="0" smtClean="0">
                <a:latin typeface="Times New Roman" pitchFamily="18" charset="0"/>
                <a:cs typeface="Times New Roman" pitchFamily="18" charset="0"/>
              </a:rPr>
              <a:t>”, που σημαίνει</a:t>
            </a:r>
            <a:r>
              <a:rPr lang="el-GR" sz="9600" b="1" dirty="0" smtClean="0">
                <a:latin typeface="Times New Roman" pitchFamily="18" charset="0"/>
                <a:cs typeface="Times New Roman" pitchFamily="18" charset="0"/>
              </a:rPr>
              <a:t> «το κανό μας»</a:t>
            </a:r>
            <a:r>
              <a:rPr lang="el-GR" sz="9600" dirty="0" smtClean="0">
                <a:latin typeface="Times New Roman" pitchFamily="18" charset="0"/>
                <a:cs typeface="Times New Roman" pitchFamily="18" charset="0"/>
              </a:rPr>
              <a:t>, καθώς το κανό έχει μεγάλο συμβολισμό για την κουλτούρα των </a:t>
            </a:r>
            <a:r>
              <a:rPr lang="el-GR" sz="9600" dirty="0" err="1" smtClean="0">
                <a:latin typeface="Times New Roman" pitchFamily="18" charset="0"/>
                <a:cs typeface="Times New Roman" pitchFamily="18" charset="0"/>
              </a:rPr>
              <a:t>Σενεγαλέζων</a:t>
            </a:r>
            <a:r>
              <a:rPr lang="el-GR" sz="9600" dirty="0" smtClean="0">
                <a:latin typeface="Times New Roman" pitchFamily="18" charset="0"/>
                <a:cs typeface="Times New Roman" pitchFamily="18" charset="0"/>
              </a:rPr>
              <a:t> που έχουν μάθει να τα «καβαλάνε» από μικρά παιδιά και να ξεχύνονται στον Ατλαντικό, πηγαίνοντας σε κάποιο από τα 30 κάτι νησιά της χώρας. </a:t>
            </a:r>
          </a:p>
          <a:p>
            <a:r>
              <a:rPr lang="el-GR" sz="9600" dirty="0" smtClean="0">
                <a:latin typeface="Times New Roman" pitchFamily="18" charset="0"/>
                <a:cs typeface="Times New Roman" pitchFamily="18" charset="0"/>
              </a:rPr>
              <a:t>Ο αέρας της Σενεγάλης είναι πυκνός. Πέρα από την ανεβασμένη θερμοκρασία που μπορεί να ξεπεράσει και τους 40°C τους πιο θερμούς μήνες, το κύμα της υγρασίας θα έρθει και θα κάνει κολλητή παρέα με το δέρμα σου για όσες μέρες θα είσαι εκεί. Τα καταπράσινα φυλλώδη δέντρα που «γεννούν» τα </a:t>
            </a:r>
            <a:r>
              <a:rPr lang="el-GR" sz="9600" dirty="0" err="1" smtClean="0">
                <a:latin typeface="Times New Roman" pitchFamily="18" charset="0"/>
                <a:cs typeface="Times New Roman" pitchFamily="18" charset="0"/>
              </a:rPr>
              <a:t>mango</a:t>
            </a:r>
            <a:r>
              <a:rPr lang="el-GR" sz="9600" dirty="0" smtClean="0">
                <a:latin typeface="Times New Roman" pitchFamily="18" charset="0"/>
                <a:cs typeface="Times New Roman" pitchFamily="18" charset="0"/>
              </a:rPr>
              <a:t> και τα </a:t>
            </a:r>
            <a:r>
              <a:rPr lang="el-GR" sz="9600" dirty="0" err="1" smtClean="0">
                <a:latin typeface="Times New Roman" pitchFamily="18" charset="0"/>
                <a:cs typeface="Times New Roman" pitchFamily="18" charset="0"/>
              </a:rPr>
              <a:t>baobab</a:t>
            </a:r>
            <a:r>
              <a:rPr lang="el-GR" sz="9600" dirty="0" smtClean="0">
                <a:latin typeface="Times New Roman" pitchFamily="18" charset="0"/>
                <a:cs typeface="Times New Roman" pitchFamily="18" charset="0"/>
              </a:rPr>
              <a:t> πλημμυρίζουν τις εκτάσεις δίπλα στους δρόμους, μαζί με τις </a:t>
            </a:r>
            <a:r>
              <a:rPr lang="el-GR" sz="9600" dirty="0" err="1" smtClean="0">
                <a:latin typeface="Times New Roman" pitchFamily="18" charset="0"/>
                <a:cs typeface="Times New Roman" pitchFamily="18" charset="0"/>
              </a:rPr>
              <a:t>τερμιτοφωλιές</a:t>
            </a:r>
            <a:r>
              <a:rPr lang="el-GR" sz="9600" dirty="0" smtClean="0">
                <a:latin typeface="Times New Roman" pitchFamily="18" charset="0"/>
                <a:cs typeface="Times New Roman" pitchFamily="18" charset="0"/>
              </a:rPr>
              <a:t> και τις αραχίδες, χάρη στις οποίες έχουν τεράστια παραγωγή </a:t>
            </a:r>
            <a:r>
              <a:rPr lang="el-GR" sz="9600" dirty="0" err="1" smtClean="0">
                <a:latin typeface="Times New Roman" pitchFamily="18" charset="0"/>
                <a:cs typeface="Times New Roman" pitchFamily="18" charset="0"/>
              </a:rPr>
              <a:t>φυστικιών</a:t>
            </a:r>
            <a:r>
              <a:rPr lang="el-GR" sz="9600" dirty="0" smtClean="0">
                <a:latin typeface="Times New Roman" pitchFamily="18" charset="0"/>
                <a:cs typeface="Times New Roman" pitchFamily="18" charset="0"/>
              </a:rPr>
              <a:t> κάθε χρόνο. Οι μουσικές που ακούγονται μπορεί να προέρχονται από τον -γνωστό για το “7 </a:t>
            </a:r>
            <a:r>
              <a:rPr lang="el-GR" sz="9600" dirty="0" err="1" smtClean="0">
                <a:latin typeface="Times New Roman" pitchFamily="18" charset="0"/>
                <a:cs typeface="Times New Roman" pitchFamily="18" charset="0"/>
              </a:rPr>
              <a:t>seconds</a:t>
            </a:r>
            <a:r>
              <a:rPr lang="el-GR" sz="9600" dirty="0" smtClean="0">
                <a:latin typeface="Times New Roman" pitchFamily="18" charset="0"/>
                <a:cs typeface="Times New Roman" pitchFamily="18" charset="0"/>
              </a:rPr>
              <a:t>”- καλλιτέχνη </a:t>
            </a:r>
            <a:r>
              <a:rPr lang="el-GR" sz="9600" dirty="0" err="1" smtClean="0">
                <a:latin typeface="Times New Roman" pitchFamily="18" charset="0"/>
                <a:cs typeface="Times New Roman" pitchFamily="18" charset="0"/>
              </a:rPr>
              <a:t>Youssou</a:t>
            </a:r>
            <a:r>
              <a:rPr lang="el-GR" sz="9600" dirty="0" smtClean="0">
                <a:latin typeface="Times New Roman" pitchFamily="18" charset="0"/>
                <a:cs typeface="Times New Roman" pitchFamily="18" charset="0"/>
              </a:rPr>
              <a:t> </a:t>
            </a:r>
            <a:r>
              <a:rPr lang="el-GR" sz="9600" dirty="0" err="1" smtClean="0">
                <a:latin typeface="Times New Roman" pitchFamily="18" charset="0"/>
                <a:cs typeface="Times New Roman" pitchFamily="18" charset="0"/>
              </a:rPr>
              <a:t>N’Dour</a:t>
            </a:r>
            <a:r>
              <a:rPr lang="el-GR" sz="9600" dirty="0" smtClean="0">
                <a:latin typeface="Times New Roman" pitchFamily="18" charset="0"/>
                <a:cs typeface="Times New Roman" pitchFamily="18" charset="0"/>
              </a:rPr>
              <a:t>, </a:t>
            </a:r>
            <a:r>
              <a:rPr lang="el-GR" sz="9600" dirty="0" err="1" smtClean="0">
                <a:latin typeface="Times New Roman" pitchFamily="18" charset="0"/>
                <a:cs typeface="Times New Roman" pitchFamily="18" charset="0"/>
              </a:rPr>
              <a:t>Σενεγαλέζο</a:t>
            </a:r>
            <a:r>
              <a:rPr lang="el-GR" sz="9600" dirty="0" smtClean="0">
                <a:latin typeface="Times New Roman" pitchFamily="18" charset="0"/>
                <a:cs typeface="Times New Roman" pitchFamily="18" charset="0"/>
              </a:rPr>
              <a:t> τραγουδιστή της </a:t>
            </a:r>
            <a:r>
              <a:rPr lang="el-GR" sz="9600" dirty="0" err="1" smtClean="0">
                <a:latin typeface="Times New Roman" pitchFamily="18" charset="0"/>
                <a:cs typeface="Times New Roman" pitchFamily="18" charset="0"/>
              </a:rPr>
              <a:t>world</a:t>
            </a:r>
            <a:r>
              <a:rPr lang="el-GR" sz="9600" dirty="0" smtClean="0">
                <a:latin typeface="Times New Roman" pitchFamily="18" charset="0"/>
                <a:cs typeface="Times New Roman" pitchFamily="18" charset="0"/>
              </a:rPr>
              <a:t> </a:t>
            </a:r>
            <a:r>
              <a:rPr lang="el-GR" sz="9600" dirty="0" err="1" smtClean="0">
                <a:latin typeface="Times New Roman" pitchFamily="18" charset="0"/>
                <a:cs typeface="Times New Roman" pitchFamily="18" charset="0"/>
              </a:rPr>
              <a:t>music</a:t>
            </a:r>
            <a:r>
              <a:rPr lang="el-GR" sz="9600" dirty="0" smtClean="0">
                <a:latin typeface="Times New Roman" pitchFamily="18" charset="0"/>
                <a:cs typeface="Times New Roman" pitchFamily="18" charset="0"/>
              </a:rPr>
              <a:t>, μέχρι την </a:t>
            </a:r>
            <a:r>
              <a:rPr lang="el-GR" sz="9600" dirty="0" err="1" smtClean="0">
                <a:latin typeface="Times New Roman" pitchFamily="18" charset="0"/>
                <a:cs typeface="Times New Roman" pitchFamily="18" charset="0"/>
                <a:hlinkClick r:id="rId2"/>
              </a:rPr>
              <a:t>Orchestra</a:t>
            </a:r>
            <a:r>
              <a:rPr lang="el-GR" sz="9600" dirty="0" smtClean="0">
                <a:latin typeface="Times New Roman" pitchFamily="18" charset="0"/>
                <a:cs typeface="Times New Roman" pitchFamily="18" charset="0"/>
                <a:hlinkClick r:id="rId2"/>
              </a:rPr>
              <a:t> </a:t>
            </a:r>
            <a:r>
              <a:rPr lang="el-GR" sz="9600" dirty="0" err="1" smtClean="0">
                <a:latin typeface="Times New Roman" pitchFamily="18" charset="0"/>
                <a:cs typeface="Times New Roman" pitchFamily="18" charset="0"/>
                <a:hlinkClick r:id="rId2"/>
              </a:rPr>
              <a:t>Baobab</a:t>
            </a:r>
            <a:r>
              <a:rPr lang="el-GR" sz="9600" dirty="0" smtClean="0">
                <a:latin typeface="Times New Roman" pitchFamily="18" charset="0"/>
                <a:cs typeface="Times New Roman" pitchFamily="18" charset="0"/>
              </a:rPr>
              <a:t>, μία </a:t>
            </a:r>
            <a:r>
              <a:rPr lang="el-GR" sz="9600" dirty="0" err="1" smtClean="0">
                <a:latin typeface="Times New Roman" pitchFamily="18" charset="0"/>
                <a:cs typeface="Times New Roman" pitchFamily="18" charset="0"/>
              </a:rPr>
              <a:t>λόκαλ</a:t>
            </a:r>
            <a:r>
              <a:rPr lang="el-GR" sz="9600" dirty="0" smtClean="0">
                <a:latin typeface="Times New Roman" pitchFamily="18" charset="0"/>
                <a:cs typeface="Times New Roman" pitchFamily="18" charset="0"/>
              </a:rPr>
              <a:t> μπάντα που δημιουργήθηκε το 1970 στο Ντακάρ. </a:t>
            </a:r>
          </a:p>
          <a:p>
            <a:endParaRPr lang="el-GR" sz="9600" dirty="0" smtClean="0">
              <a:latin typeface="Times New Roman" pitchFamily="18" charset="0"/>
              <a:cs typeface="Times New Roman" pitchFamily="18" charset="0"/>
            </a:endParaRPr>
          </a:p>
          <a:p>
            <a:endParaRPr lang="el-GR" sz="9600" dirty="0" smtClean="0">
              <a:latin typeface="Times New Roman" pitchFamily="18" charset="0"/>
              <a:cs typeface="Times New Roman" pitchFamily="18" charset="0"/>
            </a:endParaRPr>
          </a:p>
          <a:p>
            <a:endParaRPr lang="el-GR" sz="9600" dirty="0" smtClean="0">
              <a:latin typeface="Times New Roman" pitchFamily="18" charset="0"/>
              <a:cs typeface="Times New Roman" pitchFamily="18" charset="0"/>
            </a:endParaRPr>
          </a:p>
          <a:p>
            <a:endParaRPr lang="el-GR" sz="9600" dirty="0" smtClean="0">
              <a:latin typeface="Times New Roman" pitchFamily="18" charset="0"/>
              <a:cs typeface="Times New Roman" pitchFamily="18" charset="0"/>
            </a:endParaRPr>
          </a:p>
          <a:p>
            <a:endParaRPr lang="el-GR" sz="9600" dirty="0" smtClean="0">
              <a:latin typeface="Times New Roman" pitchFamily="18" charset="0"/>
              <a:cs typeface="Times New Roman" pitchFamily="18" charset="0"/>
            </a:endParaRPr>
          </a:p>
          <a:p>
            <a:endParaRPr lang="el-GR" sz="9600" dirty="0" smtClean="0">
              <a:latin typeface="Times New Roman" pitchFamily="18" charset="0"/>
              <a:cs typeface="Times New Roman" pitchFamily="18" charset="0"/>
            </a:endParaRPr>
          </a:p>
          <a:p>
            <a:endParaRPr lang="el-GR"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800" dirty="0" smtClean="0">
                <a:latin typeface="Times New Roman" pitchFamily="18" charset="0"/>
                <a:cs typeface="Times New Roman" pitchFamily="18" charset="0"/>
              </a:rPr>
              <a:t>Η πρωτεύουσα της Σενεγάλης, η οποία έγινε ιδιαιτέρως γνωστή στον δυτικό κόσμο χάρη στο </a:t>
            </a:r>
            <a:r>
              <a:rPr lang="el-GR" sz="2800" dirty="0" err="1" smtClean="0">
                <a:latin typeface="Times New Roman" pitchFamily="18" charset="0"/>
                <a:cs typeface="Times New Roman" pitchFamily="18" charset="0"/>
                <a:hlinkClick r:id="rId2"/>
              </a:rPr>
              <a:t>Rally</a:t>
            </a:r>
            <a:r>
              <a:rPr lang="el-GR" sz="2800" dirty="0" smtClean="0">
                <a:latin typeface="Times New Roman" pitchFamily="18" charset="0"/>
                <a:cs typeface="Times New Roman" pitchFamily="18" charset="0"/>
                <a:hlinkClick r:id="rId2"/>
              </a:rPr>
              <a:t> </a:t>
            </a:r>
            <a:r>
              <a:rPr lang="el-GR" sz="2800" dirty="0" err="1" smtClean="0">
                <a:latin typeface="Times New Roman" pitchFamily="18" charset="0"/>
                <a:cs typeface="Times New Roman" pitchFamily="18" charset="0"/>
                <a:hlinkClick r:id="rId2"/>
              </a:rPr>
              <a:t>Dakar</a:t>
            </a:r>
            <a:r>
              <a:rPr lang="el-GR" sz="2800" dirty="0" smtClean="0">
                <a:latin typeface="Times New Roman" pitchFamily="18" charset="0"/>
                <a:cs typeface="Times New Roman" pitchFamily="18" charset="0"/>
              </a:rPr>
              <a:t>, είναι η μεγαλύτερη πόλη της χώρας και βρίσκεται  στη χερσόνησο του Πράσινου Ακρωτηρίου, ενώ βρέχεται από τον Ατλαντικό Ωκεανό. Κάθε δύο χρόνια διοργανώνεται στην πόλη η </a:t>
            </a:r>
            <a:r>
              <a:rPr lang="el-GR" sz="2800" dirty="0" err="1" smtClean="0">
                <a:latin typeface="Times New Roman" pitchFamily="18" charset="0"/>
                <a:cs typeface="Times New Roman" pitchFamily="18" charset="0"/>
              </a:rPr>
              <a:t>Biennale</a:t>
            </a:r>
            <a:r>
              <a:rPr lang="el-GR" sz="2800" dirty="0" smtClean="0">
                <a:latin typeface="Times New Roman" pitchFamily="18" charset="0"/>
                <a:cs typeface="Times New Roman" pitchFamily="18" charset="0"/>
              </a:rPr>
              <a:t> </a:t>
            </a:r>
            <a:r>
              <a:rPr lang="el-GR" sz="2800" dirty="0" err="1" smtClean="0">
                <a:latin typeface="Times New Roman" pitchFamily="18" charset="0"/>
                <a:cs typeface="Times New Roman" pitchFamily="18" charset="0"/>
              </a:rPr>
              <a:t>de</a:t>
            </a:r>
            <a:r>
              <a:rPr lang="el-GR" sz="2800" dirty="0" smtClean="0">
                <a:latin typeface="Times New Roman" pitchFamily="18" charset="0"/>
                <a:cs typeface="Times New Roman" pitchFamily="18" charset="0"/>
              </a:rPr>
              <a:t> </a:t>
            </a:r>
            <a:r>
              <a:rPr lang="el-GR" sz="2800" dirty="0" err="1" smtClean="0">
                <a:latin typeface="Times New Roman" pitchFamily="18" charset="0"/>
                <a:cs typeface="Times New Roman" pitchFamily="18" charset="0"/>
              </a:rPr>
              <a:t>l’Art</a:t>
            </a:r>
            <a:r>
              <a:rPr lang="el-GR" sz="2800" dirty="0" smtClean="0">
                <a:latin typeface="Times New Roman" pitchFamily="18" charset="0"/>
                <a:cs typeface="Times New Roman" pitchFamily="18" charset="0"/>
              </a:rPr>
              <a:t> </a:t>
            </a:r>
            <a:r>
              <a:rPr lang="el-GR" sz="2800" dirty="0" err="1" smtClean="0">
                <a:latin typeface="Times New Roman" pitchFamily="18" charset="0"/>
                <a:cs typeface="Times New Roman" pitchFamily="18" charset="0"/>
              </a:rPr>
              <a:t>Africain</a:t>
            </a:r>
            <a:r>
              <a:rPr lang="el-GR" sz="2800" dirty="0" smtClean="0">
                <a:latin typeface="Times New Roman" pitchFamily="18" charset="0"/>
                <a:cs typeface="Times New Roman" pitchFamily="18" charset="0"/>
              </a:rPr>
              <a:t> </a:t>
            </a:r>
            <a:r>
              <a:rPr lang="el-GR" sz="2800" dirty="0" err="1" smtClean="0">
                <a:latin typeface="Times New Roman" pitchFamily="18" charset="0"/>
                <a:cs typeface="Times New Roman" pitchFamily="18" charset="0"/>
              </a:rPr>
              <a:t>Contemporain</a:t>
            </a:r>
            <a:r>
              <a:rPr lang="el-GR" sz="2800" dirty="0" smtClean="0">
                <a:latin typeface="Times New Roman" pitchFamily="18" charset="0"/>
                <a:cs typeface="Times New Roman" pitchFamily="18" charset="0"/>
              </a:rPr>
              <a:t>. </a:t>
            </a:r>
            <a:endParaRPr lang="el-GR" sz="28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357166"/>
            <a:ext cx="8186766" cy="6269063"/>
          </a:xfrm>
        </p:spPr>
        <p:txBody>
          <a:bodyPr>
            <a:noAutofit/>
          </a:bodyPr>
          <a:lstStyle/>
          <a:p>
            <a:r>
              <a:rPr lang="el-GR" sz="2400" dirty="0" smtClean="0">
                <a:latin typeface="Times New Roman" pitchFamily="18" charset="0"/>
                <a:cs typeface="Times New Roman" pitchFamily="18" charset="0"/>
              </a:rPr>
              <a:t>Συνολικά, η Σενεγάλη, γνωστή και ως η </a:t>
            </a:r>
            <a:r>
              <a:rPr lang="el-GR" sz="2400" b="1" dirty="0" smtClean="0">
                <a:latin typeface="Times New Roman" pitchFamily="18" charset="0"/>
                <a:cs typeface="Times New Roman" pitchFamily="18" charset="0"/>
              </a:rPr>
              <a:t>«Πύλη της Αφρικής»</a:t>
            </a:r>
            <a:r>
              <a:rPr lang="el-GR" sz="2400" dirty="0" smtClean="0">
                <a:latin typeface="Times New Roman" pitchFamily="18" charset="0"/>
                <a:cs typeface="Times New Roman" pitchFamily="18" charset="0"/>
              </a:rPr>
              <a:t>, έχει πληθυσμό περίπου 17 εκατομμυρίων ανθρώπων και αρχαιολογικά ευρήματα στην περιοχή αποδεικνύουν πως κατοικούνταν από τους προϊστορικούς χρόνους. Ο ισλαμισμός, αποτελεί την κυρίαρχη θρησκεία εκεί, αφού χτύπησε την πόρτα στην περιοχή τον 11ο αιώνα </a:t>
            </a:r>
            <a:r>
              <a:rPr lang="el-GR" sz="2400" dirty="0" err="1" smtClean="0">
                <a:latin typeface="Times New Roman" pitchFamily="18" charset="0"/>
                <a:cs typeface="Times New Roman" pitchFamily="18" charset="0"/>
              </a:rPr>
              <a:t>μ.Χ</a:t>
            </a:r>
            <a:r>
              <a:rPr lang="el-GR" sz="2400" dirty="0" smtClean="0">
                <a:latin typeface="Times New Roman" pitchFamily="18" charset="0"/>
                <a:cs typeface="Times New Roman" pitchFamily="18" charset="0"/>
              </a:rPr>
              <a:t>.</a:t>
            </a:r>
          </a:p>
          <a:p>
            <a:r>
              <a:rPr lang="el-GR" sz="2400" dirty="0" smtClean="0">
                <a:latin typeface="Times New Roman" pitchFamily="18" charset="0"/>
                <a:cs typeface="Times New Roman" pitchFamily="18" charset="0"/>
              </a:rPr>
              <a:t>Με πρώτους τους Πορτογάλους, πολλές ευρωπαϊκές αποικιοκρατικές δυνάμεις ήρθαν στην περιοχή από τον 15ο αιώνα και μετά, μέχρι που η Γαλλία τελικά αποίκησε τη Σενεγάλη, που θεωρείτο στρατηγικό λιμάνι για το δουλεμπόριο. Η ανεξαρτησία της χώρας κηρύχθηκε στις 4 Απριλίου 1960, οπότε και γιορτάζεται η εθνική της επέτειος. Οι κάτοικοι είναι κυρίως Μουσουλμάνοι στο θρήσκευμα, σε ποσοστό 94%. Επομένως, επίσημη γλώσσα είναι η γαλλική, ενώ ομιλούνται και τοπικές διάλεκτοι, όπως τα </a:t>
            </a:r>
            <a:r>
              <a:rPr lang="el-GR" sz="2400" dirty="0" err="1" smtClean="0">
                <a:latin typeface="Times New Roman" pitchFamily="18" charset="0"/>
                <a:cs typeface="Times New Roman" pitchFamily="18" charset="0"/>
              </a:rPr>
              <a:t>Ουολόφ</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Πουλάαρ</a:t>
            </a:r>
            <a:r>
              <a:rPr lang="el-GR" sz="2400" dirty="0" smtClean="0">
                <a:latin typeface="Times New Roman" pitchFamily="18" charset="0"/>
                <a:cs typeface="Times New Roman" pitchFamily="18" charset="0"/>
              </a:rPr>
              <a:t>, Ζολά και </a:t>
            </a:r>
            <a:r>
              <a:rPr lang="el-GR" sz="2400" dirty="0" err="1" smtClean="0">
                <a:latin typeface="Times New Roman" pitchFamily="18" charset="0"/>
                <a:cs typeface="Times New Roman" pitchFamily="18" charset="0"/>
              </a:rPr>
              <a:t>Μαντίνκα</a:t>
            </a:r>
            <a:r>
              <a:rPr lang="el-GR" sz="2400" dirty="0" smtClean="0">
                <a:latin typeface="Times New Roman" pitchFamily="18" charset="0"/>
                <a:cs typeface="Times New Roman" pitchFamily="18" charset="0"/>
              </a:rPr>
              <a:t>.</a:t>
            </a:r>
          </a:p>
          <a:p>
            <a:endParaRPr lang="el-GR" sz="24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jpg"/>
          <p:cNvPicPr>
            <a:picLocks noGrp="1" noChangeAspect="1"/>
          </p:cNvPicPr>
          <p:nvPr>
            <p:ph idx="1"/>
          </p:nvPr>
        </p:nvPicPr>
        <p:blipFill>
          <a:blip r:embed="rId2"/>
          <a:stretch>
            <a:fillRect/>
          </a:stretch>
        </p:blipFill>
        <p:spPr>
          <a:xfrm>
            <a:off x="1142976" y="1714488"/>
            <a:ext cx="6357981" cy="4214842"/>
          </a:xfrm>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14348" y="500042"/>
            <a:ext cx="7972452" cy="5626121"/>
          </a:xfrm>
        </p:spPr>
        <p:txBody>
          <a:bodyPr>
            <a:normAutofit/>
          </a:bodyPr>
          <a:lstStyle/>
          <a:p>
            <a:r>
              <a:rPr lang="el-GR" dirty="0" smtClean="0"/>
              <a:t>Μιλώντας για δουλεμπόριο, το νησί </a:t>
            </a:r>
            <a:r>
              <a:rPr lang="el-GR" dirty="0" err="1" smtClean="0"/>
              <a:t>Gorée</a:t>
            </a:r>
            <a:r>
              <a:rPr lang="el-GR" dirty="0" smtClean="0"/>
              <a:t> είναι μόλις 2 </a:t>
            </a:r>
            <a:r>
              <a:rPr lang="el-GR" dirty="0" err="1" smtClean="0"/>
              <a:t>χλμ</a:t>
            </a:r>
            <a:r>
              <a:rPr lang="el-GR" dirty="0" smtClean="0"/>
              <a:t> μακριά από το λιμάνι του Ντακάρ και χρησιμοποιήθηκε ως κύρια βάση για την αγορά σκλάβων στον Ατλαντικό. Σήμερα αποτελεί </a:t>
            </a:r>
            <a:r>
              <a:rPr lang="el-GR" dirty="0" smtClean="0">
                <a:hlinkClick r:id="rId2"/>
              </a:rPr>
              <a:t>Μνημείο Παγκόσμιας Κληρονομιάς της UNESCO</a:t>
            </a:r>
            <a:r>
              <a:rPr lang="el-GR" dirty="0" smtClean="0"/>
              <a:t>.</a:t>
            </a:r>
          </a:p>
          <a:p>
            <a:r>
              <a:rPr lang="el-GR" dirty="0" smtClean="0"/>
              <a:t>Πριν φτάσει ακόμη το καραβάκι στις όχθες του νησιού, βλέπεις τα έντονα χρώματα των σπιτιών που ξεπροβάλλουν πίσω από τους φοίνικες, μικρές ανθρώπινες κουκίδες μέσα στο νερό να δροσίζονται, κατσίκες να μηρυκάζουν και μια κόκκινη καρδιά για τους τουρίστες που θέλουν να βγάλουν τις απαραίτητες για τα </a:t>
            </a:r>
            <a:r>
              <a:rPr lang="el-GR" dirty="0" err="1" smtClean="0"/>
              <a:t>social</a:t>
            </a:r>
            <a:r>
              <a:rPr lang="el-GR" dirty="0" smtClean="0"/>
              <a:t> </a:t>
            </a:r>
            <a:r>
              <a:rPr lang="el-GR" dirty="0" err="1" smtClean="0"/>
              <a:t>media</a:t>
            </a:r>
            <a:r>
              <a:rPr lang="el-GR" dirty="0" smtClean="0"/>
              <a:t> φωτογραφίες.</a:t>
            </a:r>
          </a:p>
          <a:p>
            <a:endParaRPr lang="el-GR"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428604"/>
            <a:ext cx="8258204" cy="5697559"/>
          </a:xfrm>
        </p:spPr>
        <p:txBody>
          <a:bodyPr>
            <a:normAutofit/>
          </a:bodyPr>
          <a:lstStyle/>
          <a:p>
            <a:r>
              <a:rPr lang="el-GR" dirty="0" smtClean="0"/>
              <a:t>Λίγο παραδίπλα, γυναίκες με βεντάλιες, κολιέ και υφάσματα στα χέρια φιλοδοξούν να σου πιάνουν την κουβέντα. Εικόνες που για λίγο σε ξεγελούν και σε απομακρύνουν από την ιστορία του τόπου, η οποία είναι γεμάτη πληγές για την ανθρωπότητα. Λίγο πιο μέσα, στα νησιωτικά στενά υπάρχει ακόμη το «Σπίτι των σκλάβων», ο χώρος που δένανε, δέρνανε και κρατούσαν σε άθλιες συνθήκες τους σκλάβους, ένα μέρος που έχει επισκεφθεί και ο </a:t>
            </a:r>
            <a:r>
              <a:rPr lang="el-GR" dirty="0" err="1" smtClean="0"/>
              <a:t>Nelson</a:t>
            </a:r>
            <a:r>
              <a:rPr lang="el-GR" dirty="0" smtClean="0"/>
              <a:t> </a:t>
            </a:r>
            <a:r>
              <a:rPr lang="el-GR" dirty="0" err="1" smtClean="0"/>
              <a:t>Mandela</a:t>
            </a:r>
            <a:r>
              <a:rPr lang="el-GR" dirty="0" smtClean="0"/>
              <a:t> με δάκρυα στα μάτια, όταν έκανε περιοδεία στο νησί τρία χρόνια πριν από την εκλογή του το 1994, και επέμεινε να μπουσουλήσει σε ένα στενό κελί. Βίωσε, όπως κάθε επισκέπτρια κι επισκέπτης, μια σκληρή υπενθύμιση για αυτήν τη μαύρη σελίδα στην ιστορία της ανθρωπότητας. </a:t>
            </a:r>
            <a:endParaRPr lang="el-GR"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285728"/>
            <a:ext cx="8401080" cy="5840435"/>
          </a:xfrm>
        </p:spPr>
        <p:txBody>
          <a:bodyPr>
            <a:normAutofit fontScale="77500" lnSpcReduction="20000"/>
          </a:bodyPr>
          <a:lstStyle/>
          <a:p>
            <a:r>
              <a:rPr lang="el-GR" sz="2800" dirty="0" smtClean="0"/>
              <a:t>Πλέον, η Σενεγάλη έχει μια σχεδόν δημοκρατική πολιτική κουλτούρα, μια από τις πιο επιτυχημένες </a:t>
            </a:r>
            <a:r>
              <a:rPr lang="el-GR" sz="2800" dirty="0" err="1" smtClean="0"/>
              <a:t>μετα</a:t>
            </a:r>
            <a:r>
              <a:rPr lang="el-GR" sz="2800" dirty="0" smtClean="0"/>
              <a:t>-αποικιακές δημοκρατικές μεταβάσεις στην Αφρική. Πέρα από τους τοπικούς «άρχοντες» που διορίζονται και λογοδοτούν στον πρόεδρο, υπάρχουν και οι θρησκευτικοί ηγέτες των διαφόρων μουσουλμανικών αδελφοτήτων της Σενεγάλης, οι οποίοι άσκησαν ισχυρή πολιτική επιρροή στη χώρα.</a:t>
            </a:r>
          </a:p>
          <a:p>
            <a:r>
              <a:rPr lang="el-GR" sz="2800" dirty="0" smtClean="0"/>
              <a:t>Το 2009, η </a:t>
            </a:r>
            <a:r>
              <a:rPr lang="el-GR" sz="2800" dirty="0" err="1" smtClean="0">
                <a:hlinkClick r:id="rId2"/>
              </a:rPr>
              <a:t>Freedom</a:t>
            </a:r>
            <a:r>
              <a:rPr lang="el-GR" sz="2800" dirty="0" smtClean="0">
                <a:hlinkClick r:id="rId2"/>
              </a:rPr>
              <a:t> </a:t>
            </a:r>
            <a:r>
              <a:rPr lang="el-GR" sz="2800" dirty="0" err="1" smtClean="0">
                <a:hlinkClick r:id="rId2"/>
              </a:rPr>
              <a:t>House</a:t>
            </a:r>
            <a:r>
              <a:rPr lang="el-GR" sz="2800" dirty="0" smtClean="0"/>
              <a:t> υποβάθμισε το καθεστώς της Σενεγάλης από «Ελεύθερη» σε «Μερικώς Ελεύθερη», με βάση την αυξημένη συγκέντρωση της εξουσίας στην εκτελεστική εξουσία, ενώ το 2014, κατάφερε να ανακτήσει την κατάστασή της ως «Ελεύθερη».</a:t>
            </a:r>
          </a:p>
          <a:p>
            <a:r>
              <a:rPr lang="el-GR" sz="2800" dirty="0" smtClean="0"/>
              <a:t>Βέβαια, πρόκειται για μία από τις φτωχότερες χώρες στον κόσμο, με κατάταξη στην 168η θέση σε σύνολο των 189 χωρών στον Δείκτη Ανθρώπινης Ανάπτυξης για το 2020. Η φτώχεια είναι μια από τις πιο αδυσώπητες μορφές βίας και εκεί το 37% του πληθυσμού ζει κάτω από το όριο της φτώχειας. Το 35% των ανδρών είναι αναλφάβητοι και αντίστοιχα το 60% των γυναικών. Τα παιδιά στην επαρχία χρειάζεται κάποιες φορές να περπατούν 4-5 </a:t>
            </a:r>
            <a:r>
              <a:rPr lang="el-GR" sz="2800" dirty="0" err="1" smtClean="0"/>
              <a:t>χλμ</a:t>
            </a:r>
            <a:r>
              <a:rPr lang="el-GR" sz="2800" dirty="0" smtClean="0"/>
              <a:t> και να περάσουν μέσα από ποτάμια για να φτάσουν εν τέλει κουρασμένα σε ένα σχολείο με ένα δάσκαλο και καθόλου γραφική ύλη.</a:t>
            </a:r>
          </a:p>
          <a:p>
            <a:endParaRPr lang="el-GR"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14290"/>
            <a:ext cx="8186766" cy="5911873"/>
          </a:xfrm>
        </p:spPr>
        <p:txBody>
          <a:bodyPr>
            <a:normAutofit/>
          </a:bodyPr>
          <a:lstStyle/>
          <a:p>
            <a:r>
              <a:rPr lang="el-GR" dirty="0" smtClean="0"/>
              <a:t>Οι γυναίκες είναι </a:t>
            </a:r>
            <a:r>
              <a:rPr lang="el-GR" dirty="0" err="1" smtClean="0"/>
              <a:t>μπροστάρισσες</a:t>
            </a:r>
            <a:r>
              <a:rPr lang="el-GR" dirty="0" smtClean="0"/>
              <a:t>, καθώς δεν διστάζουν να βγουν μπροστά σε δημάρχους για να μιλήσουν για τα δικαιώματά τους και να διεκδικήσουν τα αιτήματά τους, εκλέγονται σε συμβούλια και γίνονται ηγέτιδες κοινοτήτων. Δεν αναιρεί όμως αυτό,  το γεγονός ότι βιώνουν </a:t>
            </a:r>
            <a:r>
              <a:rPr lang="el-GR" dirty="0" smtClean="0">
                <a:hlinkClick r:id="rId2"/>
              </a:rPr>
              <a:t>αποκλεισμούς και αδικίες</a:t>
            </a:r>
            <a:r>
              <a:rPr lang="el-GR" dirty="0" smtClean="0"/>
              <a:t> ή ότι το 21% των γυναικών υφίσταται σωματική ή σεξουαλική βία από σύντροφο. Οι ελλείψεις σε ιατρική περίθαλψη είναι άκρως σοβαρές, αφού ανά 10.000 περίπου κατοίκους αντιστοιχεί ένας μόνο γιατρός. Οι μεταφορές στην περιοχή γίνονται κυρίως με τα πόδια, με ποδήλατα, ή με κάρα που σέρνουν ζώα. </a:t>
            </a:r>
            <a:endParaRPr lang="el-GR"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500034" y="285728"/>
            <a:ext cx="8186766" cy="5840435"/>
          </a:xfrm>
        </p:spPr>
        <p:txBody>
          <a:bodyPr>
            <a:normAutofit/>
          </a:bodyPr>
          <a:lstStyle/>
          <a:p>
            <a:r>
              <a:rPr lang="el-GR" dirty="0" smtClean="0"/>
              <a:t>Η κλιματική κρίση έχει ήδη χτυπήσει τις σενεγαλέζικες κοινότητες, όπως αυτή της </a:t>
            </a:r>
            <a:r>
              <a:rPr lang="el-GR" dirty="0" err="1" smtClean="0"/>
              <a:t>Djilor</a:t>
            </a:r>
            <a:r>
              <a:rPr lang="el-GR" dirty="0" smtClean="0"/>
              <a:t> και άλλες κοινότητες του παγκόσμιου νότου, όπου σπίτια καταστρέφονται από πλημμύρες και οι δραστηριότητες που μπορούν να αποφέρουν κάποιο εισόδημα στους κατοίκους μειώνονται μέρα με τη μέρα.</a:t>
            </a:r>
          </a:p>
          <a:p>
            <a:r>
              <a:rPr lang="el-GR" dirty="0" smtClean="0"/>
              <a:t>Στο νησί </a:t>
            </a:r>
            <a:r>
              <a:rPr lang="el-GR" dirty="0" err="1" smtClean="0"/>
              <a:t>Maya</a:t>
            </a:r>
            <a:r>
              <a:rPr lang="el-GR" dirty="0" smtClean="0"/>
              <a:t> ή ένα από τα κοντινά του, με τα τοπικά κανό που αποτελούν πολύ ισχυρό σύμβολο για τους ντόπιους.</a:t>
            </a:r>
          </a:p>
          <a:p>
            <a:r>
              <a:rPr lang="el-GR" dirty="0" smtClean="0"/>
              <a:t>Ωστόσο, οι γηγενείς δεν το βάζουν κάτω, πράγμα που αποδεικνύεται από καθημερινά παραδείγματα, όπως το συνεργατικό περιβόλι που διαχειρίζονται 80 γυναίκες και προωθεί την οικολογική καλλιέργεια και βιωσιμότητα ή όπως το εγχείρημα δημιουργίας οικολογικού κάρβουνου.</a:t>
            </a:r>
          </a:p>
          <a:p>
            <a:endParaRPr lang="el-GR"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14290"/>
            <a:ext cx="8186766" cy="5911873"/>
          </a:xfrm>
        </p:spPr>
        <p:txBody>
          <a:bodyPr>
            <a:normAutofit/>
          </a:bodyPr>
          <a:lstStyle/>
          <a:p>
            <a:r>
              <a:rPr lang="el-GR" sz="2400" dirty="0" smtClean="0"/>
              <a:t>Σε μια πιο ευχάριστη νότα, να προσθέσουμε ότι οι άνθρωποι έχουν πολύ έντονη την κουλτούρα της φιλοξενίας, του κοινοτικού τρόπου ζωής και του χαμόγελου (αυτά άλλωστε πάνε χέρι-χέρι) και άμα έχεις την τύχη να τους γνωρίσεις καλύτερα, θα σε ξεναγήσουν σε υπέροχα μέρη, δίνοντας σου την ευκαιρία να γνωρίσεις καλύτερα την τοπική κουζίνα, τους καλλιτέχνες που φτιάχνουν έργα με άμμο, θα σε πάνε στα καλύτερα μαγαζιά με υφάσματα και θα σου συστήσουν τον ράφτη τους, για να του ζητήσεις </a:t>
            </a:r>
            <a:r>
              <a:rPr lang="el-GR" sz="2400" dirty="0" err="1" smtClean="0"/>
              <a:t>ό,τι</a:t>
            </a:r>
            <a:r>
              <a:rPr lang="el-GR" sz="2400" dirty="0" smtClean="0"/>
              <a:t> θες – στην περίπτωση που δεν σου έχουν ήδη προσφέρει κάποιο δώρο χαρακτηριστικό της κουλτούρας τους, όπως ένα ψάθινο καπέλο.</a:t>
            </a:r>
          </a:p>
          <a:p>
            <a:r>
              <a:rPr lang="el-GR" sz="2400" dirty="0" smtClean="0"/>
              <a:t>Γιατί, σύμφωνα με μια άλλη παροιμία του σενεγαλέζικου λαού, «στο τέλος θα προστατέψουμε μόνο αυτό που αγαπάμε, θα αγαπήσουμε μόνο αυτό που κατανοούμε και θα κατανοήσουμε μόνο αυτό που μας διδάσκουν». </a:t>
            </a:r>
          </a:p>
        </p:txBody>
      </p:sp>
      <p:sp>
        <p:nvSpPr>
          <p:cNvPr id="2" name="1 - Τίτλος"/>
          <p:cNvSpPr>
            <a:spLocks noGrp="1"/>
          </p:cNvSpPr>
          <p:nvPr>
            <p:ph type="title"/>
          </p:nvPr>
        </p:nvSpPr>
        <p:spPr>
          <a:xfrm flipH="1">
            <a:off x="8686799" y="274638"/>
            <a:ext cx="45719" cy="225404"/>
          </a:xfrm>
        </p:spPr>
        <p:txBody>
          <a:bodyPr>
            <a:normAutofit fontScale="90000"/>
          </a:bodyPr>
          <a:lstStyle/>
          <a:p>
            <a:r>
              <a:rPr lang="el-GR" dirty="0" smtClean="0"/>
              <a:t/>
            </a:r>
            <a:br>
              <a:rPr lang="el-GR" dirty="0" smtClean="0"/>
            </a:br>
            <a:endParaRPr lang="el-GR"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kis7\Desktop\Senegal-Dakar-Beach.jpg"/>
          <p:cNvPicPr>
            <a:picLocks noGrp="1" noChangeAspect="1" noChangeArrowheads="1"/>
          </p:cNvPicPr>
          <p:nvPr>
            <p:ph idx="1"/>
          </p:nvPr>
        </p:nvPicPr>
        <p:blipFill>
          <a:blip r:embed="rId3"/>
          <a:stretch>
            <a:fillRect/>
          </a:stretch>
        </p:blipFill>
        <p:spPr bwMode="auto">
          <a:xfrm>
            <a:off x="1524000" y="1524000"/>
            <a:ext cx="6096000" cy="4572000"/>
          </a:xfrm>
          <a:prstGeom prst="rect">
            <a:avLst/>
          </a:prstGeom>
          <a:noFill/>
        </p:spPr>
      </p:pic>
      <p:sp>
        <p:nvSpPr>
          <p:cNvPr id="2" name="1 - Τίτλος"/>
          <p:cNvSpPr>
            <a:spLocks noGrp="1"/>
          </p:cNvSpPr>
          <p:nvPr>
            <p:ph type="title"/>
          </p:nvPr>
        </p:nvSpPr>
        <p:spPr/>
        <p:txBody>
          <a:bodyPr>
            <a:normAutofit fontScale="90000"/>
          </a:bodyPr>
          <a:lstStyle/>
          <a:p>
            <a:r>
              <a:rPr lang="el-GR" b="1" i="1" dirty="0" smtClean="0">
                <a:solidFill>
                  <a:schemeClr val="tx1"/>
                </a:solidFill>
              </a:rPr>
              <a:t>Σενεγάλη: Η πιο εξωτική χώρα της Δυτικής Αφρικής</a:t>
            </a:r>
            <a:endParaRPr lang="el-GR" b="1" i="1"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 (2).jpg"/>
          <p:cNvPicPr>
            <a:picLocks noGrp="1" noChangeAspect="1"/>
          </p:cNvPicPr>
          <p:nvPr>
            <p:ph idx="1"/>
          </p:nvPr>
        </p:nvPicPr>
        <p:blipFill>
          <a:blip r:embed="rId2"/>
          <a:stretch>
            <a:fillRect/>
          </a:stretch>
        </p:blipFill>
        <p:spPr>
          <a:xfrm>
            <a:off x="1000100" y="1857364"/>
            <a:ext cx="7143800" cy="3714776"/>
          </a:xfrm>
        </p:spPr>
      </p:pic>
      <p:sp>
        <p:nvSpPr>
          <p:cNvPr id="2" name="1 - Τίτλος"/>
          <p:cNvSpPr>
            <a:spLocks noGrp="1"/>
          </p:cNvSpPr>
          <p:nvPr>
            <p:ph type="title"/>
          </p:nvPr>
        </p:nvSpPr>
        <p:spPr>
          <a:xfrm>
            <a:off x="571472" y="285728"/>
            <a:ext cx="8186766" cy="1582726"/>
          </a:xfrm>
        </p:spPr>
        <p:txBody>
          <a:bodyPr>
            <a:normAutofit/>
          </a:bodyPr>
          <a:lstStyle/>
          <a:p>
            <a:r>
              <a:rPr lang="el-GR" sz="2800" i="1" dirty="0" err="1" smtClean="0">
                <a:solidFill>
                  <a:schemeClr val="tx1"/>
                </a:solidFill>
                <a:latin typeface="+mn-lt"/>
              </a:rPr>
              <a:t>Dieredef</a:t>
            </a:r>
            <a:r>
              <a:rPr lang="el-GR" sz="2800" i="1" dirty="0" smtClean="0">
                <a:solidFill>
                  <a:schemeClr val="tx1"/>
                </a:solidFill>
                <a:latin typeface="+mn-lt"/>
              </a:rPr>
              <a:t>, Σενεγάλη! </a:t>
            </a:r>
            <a:br>
              <a:rPr lang="el-GR" sz="2800" i="1" dirty="0" smtClean="0">
                <a:solidFill>
                  <a:schemeClr val="tx1"/>
                </a:solidFill>
                <a:latin typeface="+mn-lt"/>
              </a:rPr>
            </a:br>
            <a:r>
              <a:rPr lang="el-GR" sz="2800" i="1" dirty="0" smtClean="0">
                <a:solidFill>
                  <a:schemeClr val="tx1"/>
                </a:solidFill>
                <a:latin typeface="+mn-lt"/>
              </a:rPr>
              <a:t>(σ.σ.: Το «ευχαριστώ» στα </a:t>
            </a:r>
            <a:r>
              <a:rPr lang="el-GR" sz="2800" i="1" dirty="0" err="1" smtClean="0">
                <a:solidFill>
                  <a:schemeClr val="tx1"/>
                </a:solidFill>
                <a:latin typeface="+mn-lt"/>
              </a:rPr>
              <a:t>wolof</a:t>
            </a:r>
            <a:r>
              <a:rPr lang="el-GR" sz="2800" i="1" dirty="0" smtClean="0">
                <a:solidFill>
                  <a:schemeClr val="tx1"/>
                </a:solidFill>
                <a:latin typeface="+mn-lt"/>
              </a:rPr>
              <a:t>)</a:t>
            </a:r>
            <a:br>
              <a:rPr lang="el-GR" sz="2800" i="1" dirty="0" smtClean="0">
                <a:solidFill>
                  <a:schemeClr val="tx1"/>
                </a:solidFill>
                <a:latin typeface="+mn-lt"/>
              </a:rPr>
            </a:br>
            <a:endParaRPr lang="el-GR" sz="2800" i="1" dirty="0">
              <a:solidFill>
                <a:schemeClr val="tx1"/>
              </a:solidFill>
              <a:latin typeface="+mn-lt"/>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images (1).jpg"/>
          <p:cNvPicPr>
            <a:picLocks noGrp="1" noChangeAspect="1"/>
          </p:cNvPicPr>
          <p:nvPr>
            <p:ph sz="half" idx="1"/>
          </p:nvPr>
        </p:nvPicPr>
        <p:blipFill>
          <a:blip r:embed="rId2"/>
          <a:stretch>
            <a:fillRect/>
          </a:stretch>
        </p:blipFill>
        <p:spPr>
          <a:xfrm>
            <a:off x="503474" y="1791524"/>
            <a:ext cx="2995639" cy="3715560"/>
          </a:xfrm>
        </p:spPr>
      </p:pic>
      <p:pic>
        <p:nvPicPr>
          <p:cNvPr id="8" name="7 - Θέση περιεχομένου" descr="IMG_1964-768x469.jpg"/>
          <p:cNvPicPr>
            <a:picLocks noGrp="1" noChangeAspect="1"/>
          </p:cNvPicPr>
          <p:nvPr>
            <p:ph sz="half" idx="2"/>
          </p:nvPr>
        </p:nvPicPr>
        <p:blipFill>
          <a:blip r:embed="rId3"/>
          <a:stretch>
            <a:fillRect/>
          </a:stretch>
        </p:blipFill>
        <p:spPr>
          <a:xfrm>
            <a:off x="3571868" y="857232"/>
            <a:ext cx="4904058" cy="4959067"/>
          </a:xfrm>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IMG_1971-768x442.jpg"/>
          <p:cNvPicPr>
            <a:picLocks noGrp="1" noChangeAspect="1"/>
          </p:cNvPicPr>
          <p:nvPr>
            <p:ph sz="half" idx="1"/>
          </p:nvPr>
        </p:nvPicPr>
        <p:blipFill>
          <a:blip r:embed="rId2"/>
          <a:stretch>
            <a:fillRect/>
          </a:stretch>
        </p:blipFill>
        <p:spPr>
          <a:xfrm>
            <a:off x="457200" y="1643050"/>
            <a:ext cx="4038600" cy="3382280"/>
          </a:xfrm>
        </p:spPr>
      </p:pic>
      <p:pic>
        <p:nvPicPr>
          <p:cNvPr id="6" name="5 - Θέση περιεχομένου" descr="Screenshot-2022-10-17-at-7.16.47-PM-768x556.png"/>
          <p:cNvPicPr>
            <a:picLocks noGrp="1" noChangeAspect="1"/>
          </p:cNvPicPr>
          <p:nvPr>
            <p:ph sz="half" idx="2"/>
          </p:nvPr>
        </p:nvPicPr>
        <p:blipFill>
          <a:blip r:embed="rId3"/>
          <a:stretch>
            <a:fillRect/>
          </a:stretch>
        </p:blipFill>
        <p:spPr>
          <a:xfrm>
            <a:off x="4648200" y="1070437"/>
            <a:ext cx="4038600" cy="4254633"/>
          </a:xfrm>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p:txBody>
          <a:bodyPr>
            <a:normAutofit lnSpcReduction="10000"/>
          </a:bodyPr>
          <a:lstStyle/>
          <a:p>
            <a:endParaRPr lang="el-GR" dirty="0" smtClean="0"/>
          </a:p>
          <a:p>
            <a:endParaRPr lang="el-GR" dirty="0" smtClean="0"/>
          </a:p>
          <a:p>
            <a:pPr lvl="8"/>
            <a:endParaRPr lang="el-GR" sz="3200" b="1" i="1" dirty="0" smtClean="0"/>
          </a:p>
          <a:p>
            <a:pPr lvl="8"/>
            <a:endParaRPr lang="el-GR" sz="3200" b="1" i="1" dirty="0" smtClean="0"/>
          </a:p>
          <a:p>
            <a:pPr lvl="8"/>
            <a:endParaRPr lang="el-GR" sz="3200" b="1" i="1" dirty="0" smtClean="0"/>
          </a:p>
          <a:p>
            <a:pPr lvl="8"/>
            <a:endParaRPr lang="el-GR" sz="3200" b="1" i="1" dirty="0" smtClean="0"/>
          </a:p>
          <a:p>
            <a:pPr lvl="8"/>
            <a:endParaRPr lang="el-GR" sz="3200" b="1" i="1" dirty="0" smtClean="0"/>
          </a:p>
          <a:p>
            <a:pPr lvl="8"/>
            <a:r>
              <a:rPr lang="el-GR" sz="3200" b="1" i="1" dirty="0" smtClean="0"/>
              <a:t>Η ΔΥΝΑΜΗ ΕΙΝΑΙ ΣΤΟ ΧΕΡΙ ΟΛΩΝ ΜΑΣ!!!</a:t>
            </a:r>
            <a:endParaRPr lang="el-GR" sz="3200" b="1" i="1" dirty="0"/>
          </a:p>
        </p:txBody>
      </p:sp>
      <p:sp>
        <p:nvSpPr>
          <p:cNvPr id="5" name="4 - Τίτλος"/>
          <p:cNvSpPr>
            <a:spLocks noGrp="1"/>
          </p:cNvSpPr>
          <p:nvPr>
            <p:ph type="title"/>
          </p:nvPr>
        </p:nvSpPr>
        <p:spPr/>
        <p:txBody>
          <a:bodyPr>
            <a:normAutofit fontScale="90000"/>
          </a:bodyPr>
          <a:lstStyle/>
          <a:p>
            <a:r>
              <a:rPr lang="el-GR" i="1" dirty="0" smtClean="0">
                <a:solidFill>
                  <a:schemeClr val="tx1"/>
                </a:solidFill>
              </a:rPr>
              <a:t>Ας βοηθήσουμε όλοι για να φτιάξουμε έναν καλύτερο κόσμο!</a:t>
            </a:r>
            <a:endParaRPr lang="el-GR" i="1" dirty="0">
              <a:solidFill>
                <a:schemeClr val="tx1"/>
              </a:solidFill>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enegal-Salum-river-Το-Δέλτα-του-ποταμού-Σαλούμ-Μνημείο-Παγκόσμιας-Κληρονομιάς-της-Unesco.jpg"/>
          <p:cNvPicPr>
            <a:picLocks noGrp="1" noChangeAspect="1"/>
          </p:cNvPicPr>
          <p:nvPr>
            <p:ph idx="1"/>
          </p:nvPr>
        </p:nvPicPr>
        <p:blipFill>
          <a:blip r:embed="rId2"/>
          <a:stretch>
            <a:fillRect/>
          </a:stretch>
        </p:blipFill>
        <p:spPr>
          <a:xfrm>
            <a:off x="1524000" y="1524000"/>
            <a:ext cx="6096000" cy="4572000"/>
          </a:xfrm>
        </p:spPr>
      </p:pic>
      <p:sp>
        <p:nvSpPr>
          <p:cNvPr id="2" name="1 - Τίτλος"/>
          <p:cNvSpPr>
            <a:spLocks noGrp="1"/>
          </p:cNvSpPr>
          <p:nvPr>
            <p:ph type="title"/>
          </p:nvPr>
        </p:nvSpPr>
        <p:spPr/>
        <p:txBody>
          <a:bodyPr>
            <a:normAutofit/>
          </a:bodyPr>
          <a:lstStyle/>
          <a:p>
            <a:r>
              <a:rPr lang="el-GR" sz="2400" b="1" i="1" dirty="0" smtClean="0">
                <a:solidFill>
                  <a:schemeClr val="tx1"/>
                </a:solidFill>
                <a:latin typeface="Times New Roman" pitchFamily="18" charset="0"/>
                <a:cs typeface="Times New Roman" pitchFamily="18" charset="0"/>
              </a:rPr>
              <a:t>ΤΟ ΔΕΛΤΑ ΤΟΥ ΠΟΤΑΜΟΥ ΣΑΛΟΥΜ-ΜΝΗΜΕΙΟ ΠΑΓΚΟΣΜΙΑΣ ΚΛΗΡΟΝΟΜΙΑΣ ΤΗΣ </a:t>
            </a:r>
            <a:r>
              <a:rPr lang="en-US" sz="2400" b="1" i="1" dirty="0" smtClean="0">
                <a:solidFill>
                  <a:schemeClr val="tx1"/>
                </a:solidFill>
                <a:latin typeface="Times New Roman" pitchFamily="18" charset="0"/>
                <a:cs typeface="Times New Roman" pitchFamily="18" charset="0"/>
              </a:rPr>
              <a:t>UNESCO</a:t>
            </a:r>
            <a:endParaRPr lang="el-GR" sz="2400" b="1" i="1" dirty="0">
              <a:solidFill>
                <a:schemeClr val="tx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smtClean="0">
                <a:solidFill>
                  <a:schemeClr val="tx1"/>
                </a:solidFill>
                <a:latin typeface="Times New Roman" pitchFamily="18" charset="0"/>
                <a:cs typeface="Times New Roman" pitchFamily="18" charset="0"/>
              </a:rPr>
              <a:t>ΠΑΡΑΔΟΣΙΑΚΟΙ ΟΙΚΙΣΜΟΙ-ΚΑΘΗΜΕΡΙΝΕΣ ΑΣΧΟΛΙΕΣ</a:t>
            </a:r>
            <a:endParaRPr lang="el-GR" sz="2800" b="1" i="1" dirty="0">
              <a:solidFill>
                <a:schemeClr val="tx1"/>
              </a:solidFill>
              <a:latin typeface="Times New Roman" pitchFamily="18" charset="0"/>
              <a:cs typeface="Times New Roman" pitchFamily="18" charset="0"/>
            </a:endParaRPr>
          </a:p>
        </p:txBody>
      </p:sp>
      <p:pic>
        <p:nvPicPr>
          <p:cNvPr id="5" name="4 - Θέση περιεχομένου" descr="Senegal-Goree-Island-Shutterstock.jpg"/>
          <p:cNvPicPr>
            <a:picLocks noGrp="1" noChangeAspect="1"/>
          </p:cNvPicPr>
          <p:nvPr>
            <p:ph sz="half" idx="1"/>
          </p:nvPr>
        </p:nvPicPr>
        <p:blipFill>
          <a:blip r:embed="rId3"/>
          <a:stretch>
            <a:fillRect/>
          </a:stretch>
        </p:blipFill>
        <p:spPr>
          <a:xfrm>
            <a:off x="457200" y="2287785"/>
            <a:ext cx="4059238" cy="3044429"/>
          </a:xfrm>
        </p:spPr>
      </p:pic>
      <p:pic>
        <p:nvPicPr>
          <p:cNvPr id="6" name="5 - Θέση περιεχομένου" descr="Senegal-Dakar-Ile-de-Goree-Στο-νησί-Γκορέ.jpg"/>
          <p:cNvPicPr>
            <a:picLocks noGrp="1" noChangeAspect="1"/>
          </p:cNvPicPr>
          <p:nvPr>
            <p:ph sz="half" idx="2"/>
          </p:nvPr>
        </p:nvPicPr>
        <p:blipFill>
          <a:blip r:embed="rId4"/>
          <a:stretch>
            <a:fillRect/>
          </a:stretch>
        </p:blipFill>
        <p:spPr>
          <a:xfrm>
            <a:off x="4648200" y="2287785"/>
            <a:ext cx="4059238" cy="3044429"/>
          </a:xfr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Σενεγάλη-χάρτης.jpg"/>
          <p:cNvPicPr>
            <a:picLocks noGrp="1" noChangeAspect="1"/>
          </p:cNvPicPr>
          <p:nvPr>
            <p:ph idx="1"/>
          </p:nvPr>
        </p:nvPicPr>
        <p:blipFill>
          <a:blip r:embed="rId3"/>
          <a:stretch>
            <a:fillRect/>
          </a:stretch>
        </p:blipFill>
        <p:spPr>
          <a:xfrm>
            <a:off x="1340904" y="1524000"/>
            <a:ext cx="6462191" cy="4572000"/>
          </a:xfrm>
        </p:spPr>
      </p:pic>
      <p:sp>
        <p:nvSpPr>
          <p:cNvPr id="5" name="4 - Τίτλος"/>
          <p:cNvSpPr>
            <a:spLocks noGrp="1"/>
          </p:cNvSpPr>
          <p:nvPr>
            <p:ph type="title"/>
          </p:nvPr>
        </p:nvSpPr>
        <p:spPr/>
        <p:txBody>
          <a:bodyPr>
            <a:normAutofit/>
          </a:bodyPr>
          <a:lstStyle/>
          <a:p>
            <a:r>
              <a:rPr lang="el-GR" sz="2800" b="1" i="1" dirty="0" smtClean="0">
                <a:solidFill>
                  <a:schemeClr val="tx1"/>
                </a:solidFill>
                <a:latin typeface="Times New Roman" pitchFamily="18" charset="0"/>
                <a:cs typeface="Times New Roman" pitchFamily="18" charset="0"/>
              </a:rPr>
              <a:t>Ο ΧΑΡΤΗΣ ΤΗΣ ΣΕΝΕΓΑΛΗΣ</a:t>
            </a:r>
            <a:endParaRPr lang="el-GR" sz="2800" b="1" i="1" dirty="0">
              <a:solidFill>
                <a:schemeClr val="tx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lstStyle/>
          <a:p>
            <a:r>
              <a:rPr lang="el-GR" dirty="0" smtClean="0"/>
              <a:t>Η ΣΗΜΑΙΑ ΤΗΣ ΣΕΝΕΓΑΛΗΣ</a:t>
            </a:r>
            <a:endParaRPr lang="el-GR" dirty="0"/>
          </a:p>
        </p:txBody>
      </p:sp>
      <p:pic>
        <p:nvPicPr>
          <p:cNvPr id="10" name="9 - Θέση περιεχομένου" descr="Flag_of_Senegal.svg.png"/>
          <p:cNvPicPr>
            <a:picLocks noGrp="1" noChangeAspect="1"/>
          </p:cNvPicPr>
          <p:nvPr>
            <p:ph sz="half" idx="2"/>
          </p:nvPr>
        </p:nvPicPr>
        <p:blipFill>
          <a:blip r:embed="rId2"/>
          <a:stretch>
            <a:fillRect/>
          </a:stretch>
        </p:blipFill>
        <p:spPr>
          <a:xfrm>
            <a:off x="457200" y="2813098"/>
            <a:ext cx="4038600" cy="2690717"/>
          </a:xfrm>
        </p:spPr>
      </p:pic>
      <p:pic>
        <p:nvPicPr>
          <p:cNvPr id="11" name="10 - Θέση περιεχομένου" descr="Coat_of_arms_of_Senegal.svg.png"/>
          <p:cNvPicPr>
            <a:picLocks noGrp="1" noChangeAspect="1"/>
          </p:cNvPicPr>
          <p:nvPr>
            <p:ph sz="quarter" idx="4"/>
          </p:nvPr>
        </p:nvPicPr>
        <p:blipFill>
          <a:blip r:embed="rId3"/>
          <a:stretch>
            <a:fillRect/>
          </a:stretch>
        </p:blipFill>
        <p:spPr>
          <a:xfrm>
            <a:off x="5021430" y="2201863"/>
            <a:ext cx="3295315" cy="3913187"/>
          </a:xfrm>
        </p:spPr>
      </p:pic>
      <p:sp>
        <p:nvSpPr>
          <p:cNvPr id="7" name="6 - Θέση κειμένου"/>
          <p:cNvSpPr>
            <a:spLocks noGrp="1"/>
          </p:cNvSpPr>
          <p:nvPr>
            <p:ph type="body" idx="3"/>
          </p:nvPr>
        </p:nvSpPr>
        <p:spPr/>
        <p:txBody>
          <a:bodyPr/>
          <a:lstStyle/>
          <a:p>
            <a:r>
              <a:rPr lang="el-GR" dirty="0" smtClean="0"/>
              <a:t>ΕΘΝΟΣΗΜΟ</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8401080" cy="1939916"/>
          </a:xfrm>
        </p:spPr>
        <p:txBody>
          <a:bodyPr>
            <a:normAutofit/>
          </a:bodyPr>
          <a:lstStyle/>
          <a:p>
            <a:r>
              <a:rPr lang="el-GR" sz="2800" b="1" dirty="0" smtClean="0">
                <a:latin typeface="Times New Roman" pitchFamily="18" charset="0"/>
                <a:cs typeface="Times New Roman" pitchFamily="18" charset="0"/>
                <a:hlinkClick r:id="rId2" tooltip="Εθνικό σύνθημα"/>
              </a:rPr>
              <a:t>Εθνικό σύνθημα</a:t>
            </a:r>
            <a:r>
              <a:rPr lang="el-GR" sz="2800" b="1"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r>
              <a:rPr lang="el-GR" sz="2800" dirty="0" smtClean="0">
                <a:solidFill>
                  <a:schemeClr val="tx1"/>
                </a:solidFill>
                <a:latin typeface="Times New Roman" pitchFamily="18" charset="0"/>
                <a:cs typeface="Times New Roman" pitchFamily="18" charset="0"/>
              </a:rPr>
              <a:t>"</a:t>
            </a:r>
            <a:r>
              <a:rPr lang="el-GR" sz="2800" dirty="0" err="1" smtClean="0">
                <a:solidFill>
                  <a:schemeClr val="tx1"/>
                </a:solidFill>
                <a:latin typeface="Times New Roman" pitchFamily="18" charset="0"/>
                <a:cs typeface="Times New Roman" pitchFamily="18" charset="0"/>
              </a:rPr>
              <a:t>Un</a:t>
            </a:r>
            <a:r>
              <a:rPr lang="el-GR" sz="2800" dirty="0" smtClean="0">
                <a:solidFill>
                  <a:schemeClr val="tx1"/>
                </a:solidFill>
                <a:latin typeface="Times New Roman" pitchFamily="18" charset="0"/>
                <a:cs typeface="Times New Roman" pitchFamily="18" charset="0"/>
              </a:rPr>
              <a:t> </a:t>
            </a:r>
            <a:r>
              <a:rPr lang="el-GR" sz="2800" dirty="0" err="1" smtClean="0">
                <a:solidFill>
                  <a:schemeClr val="tx1"/>
                </a:solidFill>
                <a:latin typeface="Times New Roman" pitchFamily="18" charset="0"/>
                <a:cs typeface="Times New Roman" pitchFamily="18" charset="0"/>
              </a:rPr>
              <a:t>Peuple</a:t>
            </a:r>
            <a:r>
              <a:rPr lang="el-GR" sz="2800" dirty="0" smtClean="0">
                <a:solidFill>
                  <a:schemeClr val="tx1"/>
                </a:solidFill>
                <a:latin typeface="Times New Roman" pitchFamily="18" charset="0"/>
                <a:cs typeface="Times New Roman" pitchFamily="18" charset="0"/>
              </a:rPr>
              <a:t>, </a:t>
            </a:r>
            <a:r>
              <a:rPr lang="el-GR" sz="2800" dirty="0" err="1" smtClean="0">
                <a:solidFill>
                  <a:schemeClr val="tx1"/>
                </a:solidFill>
                <a:latin typeface="Times New Roman" pitchFamily="18" charset="0"/>
                <a:cs typeface="Times New Roman" pitchFamily="18" charset="0"/>
              </a:rPr>
              <a:t>Un</a:t>
            </a:r>
            <a:r>
              <a:rPr lang="el-GR" sz="2800" dirty="0" smtClean="0">
                <a:solidFill>
                  <a:schemeClr val="tx1"/>
                </a:solidFill>
                <a:latin typeface="Times New Roman" pitchFamily="18" charset="0"/>
                <a:cs typeface="Times New Roman" pitchFamily="18" charset="0"/>
              </a:rPr>
              <a:t> </a:t>
            </a:r>
            <a:r>
              <a:rPr lang="el-GR" sz="2800" dirty="0" err="1" smtClean="0">
                <a:solidFill>
                  <a:schemeClr val="tx1"/>
                </a:solidFill>
                <a:latin typeface="Times New Roman" pitchFamily="18" charset="0"/>
                <a:cs typeface="Times New Roman" pitchFamily="18" charset="0"/>
              </a:rPr>
              <a:t>But</a:t>
            </a:r>
            <a:r>
              <a:rPr lang="el-GR" sz="2800" dirty="0" smtClean="0">
                <a:solidFill>
                  <a:schemeClr val="tx1"/>
                </a:solidFill>
                <a:latin typeface="Times New Roman" pitchFamily="18" charset="0"/>
                <a:cs typeface="Times New Roman" pitchFamily="18" charset="0"/>
              </a:rPr>
              <a:t>, </a:t>
            </a:r>
            <a:r>
              <a:rPr lang="el-GR" sz="2800" dirty="0" err="1" smtClean="0">
                <a:solidFill>
                  <a:schemeClr val="tx1"/>
                </a:solidFill>
                <a:latin typeface="Times New Roman" pitchFamily="18" charset="0"/>
                <a:cs typeface="Times New Roman" pitchFamily="18" charset="0"/>
              </a:rPr>
              <a:t>Une</a:t>
            </a:r>
            <a:r>
              <a:rPr lang="el-GR" sz="2800" dirty="0" smtClean="0">
                <a:solidFill>
                  <a:schemeClr val="tx1"/>
                </a:solidFill>
                <a:latin typeface="Times New Roman" pitchFamily="18" charset="0"/>
                <a:cs typeface="Times New Roman" pitchFamily="18" charset="0"/>
              </a:rPr>
              <a:t> </a:t>
            </a:r>
            <a:r>
              <a:rPr lang="el-GR" sz="2800" dirty="0" err="1" smtClean="0">
                <a:solidFill>
                  <a:schemeClr val="tx1"/>
                </a:solidFill>
                <a:latin typeface="Times New Roman" pitchFamily="18" charset="0"/>
                <a:cs typeface="Times New Roman" pitchFamily="18" charset="0"/>
              </a:rPr>
              <a:t>Foi</a:t>
            </a:r>
            <a:r>
              <a:rPr lang="el-GR" sz="2800" dirty="0" smtClean="0">
                <a:solidFill>
                  <a:schemeClr val="tx1"/>
                </a:solidFill>
                <a:latin typeface="Times New Roman" pitchFamily="18" charset="0"/>
                <a:cs typeface="Times New Roman" pitchFamily="18" charset="0"/>
              </a:rPr>
              <a:t>"</a:t>
            </a:r>
            <a:br>
              <a:rPr lang="el-GR" sz="2800" dirty="0" smtClean="0">
                <a:solidFill>
                  <a:schemeClr val="tx1"/>
                </a:solidFill>
                <a:latin typeface="Times New Roman" pitchFamily="18" charset="0"/>
                <a:cs typeface="Times New Roman" pitchFamily="18" charset="0"/>
              </a:rPr>
            </a:br>
            <a:r>
              <a:rPr lang="el-GR" sz="2800" dirty="0" smtClean="0">
                <a:solidFill>
                  <a:schemeClr val="tx1"/>
                </a:solidFill>
                <a:latin typeface="Times New Roman" pitchFamily="18" charset="0"/>
                <a:cs typeface="Times New Roman" pitchFamily="18" charset="0"/>
              </a:rPr>
              <a:t>"Ένας Λαός, Ένας Στόχος, Μια Πίστη"</a:t>
            </a:r>
            <a:endParaRPr lang="el-GR" sz="2800" dirty="0">
              <a:solidFill>
                <a:schemeClr val="tx1"/>
              </a:solidFill>
              <a:latin typeface="Times New Roman" pitchFamily="18" charset="0"/>
              <a:cs typeface="Times New Roman" pitchFamily="18" charset="0"/>
            </a:endParaRPr>
          </a:p>
        </p:txBody>
      </p:sp>
      <p:pic>
        <p:nvPicPr>
          <p:cNvPr id="5" name="4 - Θέση περιεχομένου" descr="Senegal-Sen-Louis-Σεν-Λούις-ιππήλατες-άμαξες-στο-κέντρο-της-πόλης.jpg"/>
          <p:cNvPicPr>
            <a:picLocks noGrp="1" noChangeAspect="1"/>
          </p:cNvPicPr>
          <p:nvPr>
            <p:ph sz="half" idx="1"/>
          </p:nvPr>
        </p:nvPicPr>
        <p:blipFill>
          <a:blip r:embed="rId3"/>
          <a:stretch>
            <a:fillRect/>
          </a:stretch>
        </p:blipFill>
        <p:spPr>
          <a:xfrm>
            <a:off x="457200" y="2287785"/>
            <a:ext cx="4059238" cy="3044429"/>
          </a:xfrm>
        </p:spPr>
      </p:pic>
      <p:pic>
        <p:nvPicPr>
          <p:cNvPr id="6" name="5 - Θέση περιεχομένου" descr="αρχείο λήψης.jpg"/>
          <p:cNvPicPr>
            <a:picLocks noGrp="1" noChangeAspect="1"/>
          </p:cNvPicPr>
          <p:nvPr>
            <p:ph sz="half" idx="2"/>
          </p:nvPr>
        </p:nvPicPr>
        <p:blipFill>
          <a:blip r:embed="rId4"/>
          <a:stretch>
            <a:fillRect/>
          </a:stretch>
        </p:blipFill>
        <p:spPr>
          <a:xfrm>
            <a:off x="5368131" y="2938462"/>
            <a:ext cx="2619375" cy="1743075"/>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25000" lnSpcReduction="20000"/>
          </a:bodyPr>
          <a:lstStyle/>
          <a:p>
            <a:r>
              <a:rPr lang="el-GR" sz="11200" i="1" dirty="0" smtClean="0">
                <a:latin typeface="Times New Roman" pitchFamily="18" charset="0"/>
                <a:cs typeface="Times New Roman" pitchFamily="18" charset="0"/>
              </a:rPr>
              <a:t>Χώρα μη λευκή και μη ευρωπαϊκή, η υπόσχεση να σου αλλάξει τη ζωή πραγματώνεται ήδη από τα πρώτα λεπτά επαφής με το νέο.</a:t>
            </a:r>
          </a:p>
          <a:p>
            <a:r>
              <a:rPr lang="el-GR" sz="11200" i="1" dirty="0" smtClean="0">
                <a:latin typeface="Times New Roman" pitchFamily="18" charset="0"/>
                <a:cs typeface="Times New Roman" pitchFamily="18" charset="0"/>
              </a:rPr>
              <a:t> Το δυτικότερο σημείο της Αφρικής</a:t>
            </a:r>
          </a:p>
          <a:p>
            <a:r>
              <a:rPr lang="el-GR" sz="11200" i="1" dirty="0" smtClean="0">
                <a:latin typeface="Times New Roman" pitchFamily="18" charset="0"/>
                <a:cs typeface="Times New Roman" pitchFamily="18" charset="0"/>
              </a:rPr>
              <a:t> Συνορεύει με Μαυριτανία, Μάλι, Γουινέα και Γουινέα </a:t>
            </a:r>
            <a:r>
              <a:rPr lang="el-GR" sz="11200" i="1" dirty="0" err="1" smtClean="0">
                <a:latin typeface="Times New Roman" pitchFamily="18" charset="0"/>
                <a:cs typeface="Times New Roman" pitchFamily="18" charset="0"/>
              </a:rPr>
              <a:t>Μπισάου</a:t>
            </a:r>
            <a:r>
              <a:rPr lang="el-GR" sz="11200" i="1" dirty="0" smtClean="0">
                <a:latin typeface="Times New Roman" pitchFamily="18" charset="0"/>
                <a:cs typeface="Times New Roman" pitchFamily="18" charset="0"/>
              </a:rPr>
              <a:t> και στο εσωτερικό της περικλείει με μοναδικό τρόπο μια άλλη χώρα, τη Γκάμπια.</a:t>
            </a:r>
          </a:p>
          <a:p>
            <a:r>
              <a:rPr lang="el-GR" sz="11200" i="1" dirty="0" smtClean="0">
                <a:latin typeface="Times New Roman" pitchFamily="18" charset="0"/>
                <a:cs typeface="Times New Roman" pitchFamily="18" charset="0"/>
              </a:rPr>
              <a:t>Η τρικολόρε σημαία της Σενεγάλης με την πράσινη, κίτρινη και κόκκινη κάθετη ρίγα και το αστέρι της, ανεμίζει πάνω από αμέτρητα άλλα χρώματα και σχέδια τριγύρω.</a:t>
            </a:r>
          </a:p>
          <a:p>
            <a:endParaRPr lang="el-GR" sz="11200" dirty="0" smtClean="0">
              <a:latin typeface="Times New Roman" pitchFamily="18" charset="0"/>
              <a:cs typeface="Times New Roman" pitchFamily="18" charset="0"/>
            </a:endParaRPr>
          </a:p>
          <a:p>
            <a:endParaRPr lang="el-GR" sz="11200" dirty="0" smtClean="0">
              <a:latin typeface="Times New Roman" pitchFamily="18" charset="0"/>
              <a:cs typeface="Times New Roman" pitchFamily="18" charset="0"/>
            </a:endParaRPr>
          </a:p>
          <a:p>
            <a:endParaRPr lang="el-GR" sz="11200" dirty="0" smtClean="0">
              <a:latin typeface="Times New Roman" pitchFamily="18" charset="0"/>
              <a:cs typeface="Times New Roman" pitchFamily="18" charset="0"/>
            </a:endParaRPr>
          </a:p>
          <a:p>
            <a:endParaRPr lang="el-GR" sz="11200" dirty="0" smtClean="0">
              <a:latin typeface="Times New Roman" pitchFamily="18" charset="0"/>
              <a:cs typeface="Times New Roman" pitchFamily="18" charset="0"/>
            </a:endParaRPr>
          </a:p>
          <a:p>
            <a:endParaRPr lang="el-GR" sz="11200" dirty="0" smtClean="0">
              <a:latin typeface="Times New Roman" pitchFamily="18" charset="0"/>
              <a:cs typeface="Times New Roman" pitchFamily="18" charset="0"/>
            </a:endParaRPr>
          </a:p>
          <a:p>
            <a:endParaRPr lang="el-GR" sz="11200" dirty="0" smtClean="0">
              <a:latin typeface="Times New Roman" pitchFamily="18" charset="0"/>
              <a:cs typeface="Times New Roman" pitchFamily="18" charset="0"/>
            </a:endParaRPr>
          </a:p>
          <a:p>
            <a:endParaRPr lang="el-GR" sz="11200" dirty="0" smtClean="0">
              <a:latin typeface="Times New Roman" pitchFamily="18" charset="0"/>
              <a:cs typeface="Times New Roman" pitchFamily="18" charset="0"/>
            </a:endParaRPr>
          </a:p>
          <a:p>
            <a:endParaRPr lang="el-GR" dirty="0"/>
          </a:p>
        </p:txBody>
      </p:sp>
      <p:sp>
        <p:nvSpPr>
          <p:cNvPr id="2" name="1 - Τίτλος"/>
          <p:cNvSpPr>
            <a:spLocks noGrp="1"/>
          </p:cNvSpPr>
          <p:nvPr>
            <p:ph type="title"/>
          </p:nvPr>
        </p:nvSpPr>
        <p:spPr/>
        <p:txBody>
          <a:bodyPr>
            <a:normAutofit/>
          </a:bodyPr>
          <a:lstStyle/>
          <a:p>
            <a:r>
              <a:rPr lang="el-GR" sz="2800" b="1" i="1" dirty="0" smtClean="0">
                <a:solidFill>
                  <a:schemeClr val="tx1"/>
                </a:solidFill>
                <a:latin typeface="+mn-lt"/>
              </a:rPr>
              <a:t>ΛΙΓΑ  ΛΟΓΙΑ ΓΙΑ ΤΗ ΧΩΡΑ</a:t>
            </a:r>
            <a:endParaRPr lang="el-GR" sz="2800" b="1" i="1" dirty="0">
              <a:solidFill>
                <a:schemeClr val="tx1"/>
              </a:solidFill>
              <a:latin typeface="+mn-lt"/>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214290"/>
            <a:ext cx="8472518" cy="5911873"/>
          </a:xfrm>
        </p:spPr>
        <p:txBody>
          <a:bodyPr>
            <a:normAutofit fontScale="25000" lnSpcReduction="20000"/>
          </a:bodyPr>
          <a:lstStyle/>
          <a:p>
            <a:endParaRPr lang="el-GR" dirty="0" smtClean="0"/>
          </a:p>
          <a:p>
            <a:r>
              <a:rPr lang="el-GR" sz="9600" dirty="0" smtClean="0">
                <a:latin typeface="Times New Roman" pitchFamily="18" charset="0"/>
                <a:cs typeface="Times New Roman" pitchFamily="18" charset="0"/>
              </a:rPr>
              <a:t>Όσον αφορά τους συμβολισμούς της σημαίας, ενώ υπάρχουν και θρησκευτικές εξηγήσεις, ιστορικά, τα τρία χρώματα αντιπροσωπεύουν τα τρία πολιτικά κόμματα που συγχωνεύτηκαν για να σχηματίσουν τη </a:t>
            </a:r>
            <a:r>
              <a:rPr lang="el-GR" sz="9600" dirty="0" err="1" smtClean="0">
                <a:latin typeface="Times New Roman" pitchFamily="18" charset="0"/>
                <a:cs typeface="Times New Roman" pitchFamily="18" charset="0"/>
              </a:rPr>
              <a:t>Σενεγαλική</a:t>
            </a:r>
            <a:r>
              <a:rPr lang="el-GR" sz="9600" dirty="0" smtClean="0">
                <a:latin typeface="Times New Roman" pitchFamily="18" charset="0"/>
                <a:cs typeface="Times New Roman" pitchFamily="18" charset="0"/>
              </a:rPr>
              <a:t> Προοδευτική Ένωση (τώρα Σοσιαλιστικό Κόμμα της Σενεγάλης). Πράσινο, κίτρινο και κόκκινο είναι επίσης τα χρώματα του </a:t>
            </a:r>
            <a:r>
              <a:rPr lang="el-GR" sz="9600" dirty="0" err="1" smtClean="0">
                <a:latin typeface="Times New Roman" pitchFamily="18" charset="0"/>
                <a:cs typeface="Times New Roman" pitchFamily="18" charset="0"/>
              </a:rPr>
              <a:t>παναφρικανικού</a:t>
            </a:r>
            <a:r>
              <a:rPr lang="el-GR" sz="9600" dirty="0" smtClean="0">
                <a:latin typeface="Times New Roman" pitchFamily="18" charset="0"/>
                <a:cs typeface="Times New Roman" pitchFamily="18" charset="0"/>
              </a:rPr>
              <a:t> κινήματος και λέγεται ότι το σχέδιο αντιγράφηκε στη σημαία της Σενεγάλης ως ένδειξη ενότητας μεταξύ των αφρικανικών χωρών.</a:t>
            </a:r>
          </a:p>
          <a:p>
            <a:r>
              <a:rPr lang="el-GR" sz="9600" dirty="0" smtClean="0">
                <a:latin typeface="Times New Roman" pitchFamily="18" charset="0"/>
                <a:cs typeface="Times New Roman" pitchFamily="18" charset="0"/>
              </a:rPr>
              <a:t>Για το όνομα της χώρας γίνονται επίσης διάφορες εικασίες, όπως το ότι ίσως προέρχεται από τη φράση των </a:t>
            </a:r>
            <a:r>
              <a:rPr lang="el-GR" sz="9600" dirty="0" err="1" smtClean="0">
                <a:latin typeface="Times New Roman" pitchFamily="18" charset="0"/>
                <a:cs typeface="Times New Roman" pitchFamily="18" charset="0"/>
              </a:rPr>
              <a:t>Wolof</a:t>
            </a:r>
            <a:r>
              <a:rPr lang="el-GR" sz="9600" dirty="0" smtClean="0">
                <a:latin typeface="Times New Roman" pitchFamily="18" charset="0"/>
                <a:cs typeface="Times New Roman" pitchFamily="18" charset="0"/>
              </a:rPr>
              <a:t>, της τοπικής διαλέκτου, “</a:t>
            </a:r>
            <a:r>
              <a:rPr lang="el-GR" sz="9600" dirty="0" err="1" smtClean="0">
                <a:latin typeface="Times New Roman" pitchFamily="18" charset="0"/>
                <a:cs typeface="Times New Roman" pitchFamily="18" charset="0"/>
              </a:rPr>
              <a:t>Sunuu</a:t>
            </a:r>
            <a:r>
              <a:rPr lang="el-GR" sz="9600" dirty="0" smtClean="0">
                <a:latin typeface="Times New Roman" pitchFamily="18" charset="0"/>
                <a:cs typeface="Times New Roman" pitchFamily="18" charset="0"/>
              </a:rPr>
              <a:t> </a:t>
            </a:r>
            <a:r>
              <a:rPr lang="el-GR" sz="9600" dirty="0" err="1" smtClean="0">
                <a:latin typeface="Times New Roman" pitchFamily="18" charset="0"/>
                <a:cs typeface="Times New Roman" pitchFamily="18" charset="0"/>
              </a:rPr>
              <a:t>Gaal</a:t>
            </a:r>
            <a:r>
              <a:rPr lang="el-GR" sz="9600" dirty="0" smtClean="0">
                <a:latin typeface="Times New Roman" pitchFamily="18" charset="0"/>
                <a:cs typeface="Times New Roman" pitchFamily="18" charset="0"/>
              </a:rPr>
              <a:t>”, που σημαίνει</a:t>
            </a:r>
            <a:r>
              <a:rPr lang="el-GR" sz="9600" b="1" dirty="0" smtClean="0">
                <a:latin typeface="Times New Roman" pitchFamily="18" charset="0"/>
                <a:cs typeface="Times New Roman" pitchFamily="18" charset="0"/>
              </a:rPr>
              <a:t> «το κανό μας»</a:t>
            </a:r>
            <a:r>
              <a:rPr lang="el-GR" sz="9600" dirty="0" smtClean="0">
                <a:latin typeface="Times New Roman" pitchFamily="18" charset="0"/>
                <a:cs typeface="Times New Roman" pitchFamily="18" charset="0"/>
              </a:rPr>
              <a:t>, καθώς το κανό έχει μεγάλο συμβολισμό για την κουλτούρα των </a:t>
            </a:r>
            <a:r>
              <a:rPr lang="el-GR" sz="9600" dirty="0" err="1" smtClean="0">
                <a:latin typeface="Times New Roman" pitchFamily="18" charset="0"/>
                <a:cs typeface="Times New Roman" pitchFamily="18" charset="0"/>
              </a:rPr>
              <a:t>Σενεγαλέζων</a:t>
            </a:r>
            <a:r>
              <a:rPr lang="el-GR" sz="9600" dirty="0" smtClean="0">
                <a:latin typeface="Times New Roman" pitchFamily="18" charset="0"/>
                <a:cs typeface="Times New Roman" pitchFamily="18" charset="0"/>
              </a:rPr>
              <a:t> που έχουν μάθει να τα «καβαλάνε» από μικρά παιδιά και να ξεχύνονται στον Ατλαντικό, πηγαίνοντας σε κάποιο από τα 30 κάτι νησιά της χώρας. </a:t>
            </a:r>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Κλασικό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3">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222</TotalTime>
  <Words>824</Words>
  <PresentationFormat>Προβολή στην οθόνη (4:3)</PresentationFormat>
  <Paragraphs>66</Paragraphs>
  <Slides>23</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Χαρτί</vt:lpstr>
      <vt:lpstr>Action Aid- ‘Η δύναμη είναι στο χέρι σου’ Γυμνάσιο Μεσοβουνίων με Λ.Τ. Σχολικό Έτος:2022-2023</vt:lpstr>
      <vt:lpstr>Σενεγάλη: Η πιο εξωτική χώρα της Δυτικής Αφρικής</vt:lpstr>
      <vt:lpstr>ΤΟ ΔΕΛΤΑ ΤΟΥ ΠΟΤΑΜΟΥ ΣΑΛΟΥΜ-ΜΝΗΜΕΙΟ ΠΑΓΚΟΣΜΙΑΣ ΚΛΗΡΟΝΟΜΙΑΣ ΤΗΣ UNESCO</vt:lpstr>
      <vt:lpstr>ΠΑΡΑΔΟΣΙΑΚΟΙ ΟΙΚΙΣΜΟΙ-ΚΑΘΗΜΕΡΙΝΕΣ ΑΣΧΟΛΙΕΣ</vt:lpstr>
      <vt:lpstr>Ο ΧΑΡΤΗΣ ΤΗΣ ΣΕΝΕΓΑΛΗΣ</vt:lpstr>
      <vt:lpstr>Διαφάνεια 6</vt:lpstr>
      <vt:lpstr>Εθνικό σύνθημα: "Un Peuple, Un But, Une Foi" "Ένας Λαός, Ένας Στόχος, Μια Πίστη"</vt:lpstr>
      <vt:lpstr>ΛΙΓΑ  ΛΟΓΙΑ ΓΙΑ ΤΗ ΧΩΡΑ</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 </vt:lpstr>
      <vt:lpstr>Dieredef, Σενεγάλη!  (σ.σ.: Το «ευχαριστώ» στα wolof) </vt:lpstr>
      <vt:lpstr>Διαφάνεια 21</vt:lpstr>
      <vt:lpstr>Διαφάνεια 22</vt:lpstr>
      <vt:lpstr>Ας βοηθήσουμε όλοι για να φτιάξουμε έναν καλύτερο κόσμο!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Aid- ‘Η δύναμη είναι στο χέρι σου’ Γυμνάσιο Μεσοβουνίων με Λ.Τ. Σχολικό Έτος:2022-2023</dc:title>
  <dc:creator>akis7</dc:creator>
  <cp:lastModifiedBy>Χρήστης των Windows</cp:lastModifiedBy>
  <cp:revision>32</cp:revision>
  <dcterms:created xsi:type="dcterms:W3CDTF">2023-05-11T18:20:17Z</dcterms:created>
  <dcterms:modified xsi:type="dcterms:W3CDTF">2023-05-18T18:19:53Z</dcterms:modified>
</cp:coreProperties>
</file>