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p:cViewPr varScale="1">
        <p:scale>
          <a:sx n="83" d="100"/>
          <a:sy n="83" d="100"/>
        </p:scale>
        <p:origin x="-139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BC92AAC6-6719-4BA3-98FA-5176C728E9B8}"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BC92AAC6-6719-4BA3-98FA-5176C728E9B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BC92AAC6-6719-4BA3-98FA-5176C728E9B8}" type="slidenum">
              <a:rPr lang="el-GR" smtClean="0"/>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032A73F2-8E0F-4E62-A552-1BACC9E92143}" type="datetimeFigureOut">
              <a:rPr lang="el-GR" smtClean="0"/>
              <a:t>12/6/2023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BC92AAC6-6719-4BA3-98FA-5176C728E9B8}" type="slidenum">
              <a:rPr lang="el-GR" smtClean="0"/>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2A73F2-8E0F-4E62-A552-1BACC9E92143}" type="datetimeFigureOut">
              <a:rPr lang="el-GR" smtClean="0"/>
              <a:t>12/6/2023</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C92AAC6-6719-4BA3-98FA-5176C728E9B8}" type="slidenum">
              <a:rPr lang="el-GR" smtClean="0"/>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 TargetMode="External"/><Relationship Id="rId2" Type="http://schemas.openxmlformats.org/officeDocument/2006/relationships/hyperlink" Target="https://www.mixanitouxronou.com/" TargetMode="External"/><Relationship Id="rId1" Type="http://schemas.openxmlformats.org/officeDocument/2006/relationships/slideLayout" Target="../slideLayouts/slideLayout2.xml"/><Relationship Id="rId4" Type="http://schemas.openxmlformats.org/officeDocument/2006/relationships/hyperlink" Target="http://ebooks.edu.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81000" y="5013176"/>
            <a:ext cx="8458200" cy="1728192"/>
          </a:xfrm>
        </p:spPr>
        <p:txBody>
          <a:bodyPr>
            <a:normAutofit fontScale="90000"/>
          </a:bodyPr>
          <a:lstStyle/>
          <a:p>
            <a:r>
              <a:rPr lang="el-GR" dirty="0" smtClean="0"/>
              <a:t>                  </a:t>
            </a:r>
            <a:br>
              <a:rPr lang="el-GR" dirty="0" smtClean="0"/>
            </a:br>
            <a:r>
              <a:rPr lang="el-GR" dirty="0" smtClean="0"/>
              <a:t> </a:t>
            </a:r>
            <a:r>
              <a:rPr lang="el-GR" dirty="0" smtClean="0"/>
              <a:t>Εργασια τησ </a:t>
            </a:r>
            <a:r>
              <a:rPr lang="el-GR" dirty="0" smtClean="0"/>
              <a:t>β΄</a:t>
            </a:r>
            <a:r>
              <a:rPr lang="el-GR" dirty="0" smtClean="0"/>
              <a:t>γυμνασιου στα θρησκευτικα</a:t>
            </a:r>
            <a:br>
              <a:rPr lang="el-GR" dirty="0" smtClean="0"/>
            </a:br>
            <a:r>
              <a:rPr lang="el-GR" dirty="0" smtClean="0"/>
              <a:t>                   </a:t>
            </a:r>
            <a:r>
              <a:rPr lang="el-GR" dirty="0" smtClean="0"/>
              <a:t>μαρινα ηω γαλιατση</a:t>
            </a:r>
            <a:endParaRPr lang="el-GR" dirty="0"/>
          </a:p>
        </p:txBody>
      </p:sp>
      <p:sp>
        <p:nvSpPr>
          <p:cNvPr id="3" name="2 - Υπότιτλος"/>
          <p:cNvSpPr>
            <a:spLocks noGrp="1"/>
          </p:cNvSpPr>
          <p:nvPr>
            <p:ph type="subTitle" idx="1"/>
          </p:nvPr>
        </p:nvSpPr>
        <p:spPr>
          <a:xfrm>
            <a:off x="467544" y="4581128"/>
            <a:ext cx="8371656" cy="792088"/>
          </a:xfrm>
        </p:spPr>
        <p:txBody>
          <a:bodyPr>
            <a:normAutofit fontScale="25000" lnSpcReduction="20000"/>
          </a:bodyPr>
          <a:lstStyle/>
          <a:p>
            <a:endParaRPr lang="el-G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endParaRPr lang="el-GR" sz="21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r>
              <a:rPr lang="el-GR" sz="21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ΚΑΤΑΚΟΜΒΕΣ</a:t>
            </a:r>
            <a:endParaRPr lang="el-GR" sz="2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endParaRPr lang="el-G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41799"/>
            <a:ext cx="6552728" cy="40954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Γιατί υπήρχαν κατακόμβες;</a:t>
            </a:r>
            <a:r>
              <a:rPr lang="el-GR"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l-GR"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el-GR" dirty="0"/>
          </a:p>
        </p:txBody>
      </p:sp>
      <p:sp>
        <p:nvSpPr>
          <p:cNvPr id="3" name="2 - Θέση περιεχομένου"/>
          <p:cNvSpPr>
            <a:spLocks noGrp="1"/>
          </p:cNvSpPr>
          <p:nvPr>
            <p:ph idx="1"/>
          </p:nvPr>
        </p:nvSpPr>
        <p:spPr>
          <a:xfrm>
            <a:off x="107504" y="1052737"/>
            <a:ext cx="8884096" cy="3096344"/>
          </a:xfrm>
        </p:spPr>
        <p:txBody>
          <a:bodyPr>
            <a:normAutofit/>
          </a:bodyPr>
          <a:lstStyle/>
          <a:p>
            <a:pPr marL="0" indent="0" algn="just">
              <a:buNone/>
            </a:pPr>
            <a:r>
              <a:rPr lang="el-GR" sz="1600" b="1" dirty="0" smtClean="0">
                <a:latin typeface="Century Schoolbook" pitchFamily="18" charset="0"/>
              </a:rPr>
              <a:t>Στη διάρκεια των τριών πρώτων αιώνων οι χριστιανοί, επειδή δεν είχαν δικά τους κοιμητήρια, έθαβαν τους νεκρούς τους στις κατακόμβες. Οι κατακόμβες ήταν υπόγειοι τόποι. Ήταν σήραγγες με μορφή λαβύρινθου, που μπορούσαν να φτάνουν σε μήκος πολλών χιλιομέτρων. Στους πορώδεις τοίχους των διαδρόμων είχαν δημιουργηθεί ορθογώνια κοιλώματα για την τοποθέτηση των νεκρών. Επίσης, υπήρχαν μεγαλύτερα κοιλώματα με καμάρα στο πάνω μέρος ή και ολόκληρα δωμάτια που χρησίμευαν ως οικογενειακοί τάφοι, διακοσμημένοι με τοιχογραφίες. </a:t>
            </a:r>
            <a:endParaRPr lang="el-GR" sz="1600" b="1" dirty="0">
              <a:latin typeface="Century Schoolbook" pitchFamily="18"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924944"/>
            <a:ext cx="5009252" cy="3600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686800" cy="1052736"/>
          </a:xfrm>
        </p:spPr>
        <p:txBody>
          <a:bodyPr>
            <a:normAutofit/>
          </a:bodyPr>
          <a:lstStyle/>
          <a:p>
            <a:r>
              <a:rPr lang="el-GR" sz="44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Τα σύμβολα στις κατακόμβες</a:t>
            </a:r>
            <a:endParaRPr lang="el-GR" sz="44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 Θέση περιεχομένου"/>
          <p:cNvSpPr>
            <a:spLocks noGrp="1"/>
          </p:cNvSpPr>
          <p:nvPr>
            <p:ph idx="1"/>
          </p:nvPr>
        </p:nvSpPr>
        <p:spPr>
          <a:xfrm>
            <a:off x="323528" y="1052736"/>
            <a:ext cx="8640960" cy="4680520"/>
          </a:xfrm>
        </p:spPr>
        <p:txBody>
          <a:bodyPr>
            <a:normAutofit/>
          </a:bodyPr>
          <a:lstStyle/>
          <a:p>
            <a:pPr marL="0" indent="0" algn="just">
              <a:buNone/>
            </a:pPr>
            <a:r>
              <a:rPr lang="el-GR" sz="1600" b="1" dirty="0" smtClean="0">
                <a:latin typeface="Century Schoolbook" pitchFamily="18" charset="0"/>
                <a:cs typeface="Arial" pitchFamily="34" charset="0"/>
              </a:rPr>
              <a:t>Καλλιτέχνες άρχισαν να ζωγραφίζουν παραστάσεις, επιδιώκοντας  να εκφράσουν  την πίστη τους και όχι απλώς να διακοσμήσουν τους υπόγειους τάφους. Σε πρώτη φάση χρησιμοποιούν συμβολικά θέματα και αλληγορίες. Τέτοια σύμβολα είναι ο ιχθύς, το παγώνι, το περιστέρι, η άγκυρα, η ναυς, το Α και το Ω, το μονόγραμμα του Χριστού (Χ και Ρ), το πτηνό φοίνικας, ο Ορφέας, η δεόμενη ψυχή. </a:t>
            </a:r>
            <a:endParaRPr lang="el-GR" sz="1600" b="1" dirty="0">
              <a:latin typeface="Century Schoolbook" pitchFamily="18" charset="0"/>
              <a:cs typeface="Arial" pitchFamily="34" charset="0"/>
            </a:endParaRP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636912"/>
            <a:ext cx="5832648" cy="39604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41248"/>
          </a:xfrm>
        </p:spPr>
        <p:style>
          <a:lnRef idx="2">
            <a:schemeClr val="accent5">
              <a:shade val="50000"/>
            </a:schemeClr>
          </a:lnRef>
          <a:fillRef idx="1">
            <a:schemeClr val="accent5"/>
          </a:fillRef>
          <a:effectRef idx="0">
            <a:schemeClr val="accent5"/>
          </a:effectRef>
          <a:fontRef idx="minor">
            <a:schemeClr val="lt1"/>
          </a:fontRef>
        </p:style>
        <p:txBody>
          <a:bodyPr/>
          <a:lstStyle/>
          <a:p>
            <a:r>
              <a:rPr lang="el-GR" b="1" dirty="0" smtClean="0">
                <a:solidFill>
                  <a:schemeClr val="tx1">
                    <a:lumMod val="85000"/>
                    <a:lumOff val="15000"/>
                  </a:schemeClr>
                </a:solidFill>
              </a:rPr>
              <a:t>            ΚΑΤΑΚΟΜΒΗ ΑΓΙΟΥ ΚΑΛΛΙΣΤΟΥ</a:t>
            </a:r>
            <a:endParaRPr lang="el-GR" b="1" dirty="0">
              <a:solidFill>
                <a:schemeClr val="tx1">
                  <a:lumMod val="85000"/>
                  <a:lumOff val="15000"/>
                </a:schemeClr>
              </a:solidFill>
            </a:endParaRPr>
          </a:p>
        </p:txBody>
      </p:sp>
      <p:pic>
        <p:nvPicPr>
          <p:cNvPr id="1026" name="Picture 2" descr="Crypt of the Popes, Catacombs of St Callixtus Pictures | Getty Images"/>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a:solidFill>
            <a:schemeClr val="bg2"/>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l-GR" b="1"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l-G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Ο Χριστός και οι 12 Απόστολοι: </a:t>
            </a:r>
            <a:br>
              <a:rPr lang="el-G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l-G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τοιχογραφία σε κατακόμβη της Ρώμης</a:t>
            </a:r>
            <a:br>
              <a:rPr lang="el-G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l-GR" b="1"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l-GR"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268760"/>
            <a:ext cx="7359352" cy="53188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4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l-GR" sz="44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l-GR" sz="44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Οι κυριότερες κατακόμβες</a:t>
            </a:r>
            <a:r>
              <a:rPr lang="el-GR" sz="44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r>
            <a:br>
              <a:rPr lang="el-GR" sz="44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l-GR" sz="4400" dirty="0" smtClean="0"/>
              <a:t/>
            </a:r>
            <a:br>
              <a:rPr lang="el-GR" sz="4400" dirty="0" smtClean="0"/>
            </a:br>
            <a:endParaRPr lang="el-GR" sz="4400" dirty="0"/>
          </a:p>
        </p:txBody>
      </p:sp>
      <p:sp>
        <p:nvSpPr>
          <p:cNvPr id="3" name="2 - Θέση περιεχομένου"/>
          <p:cNvSpPr>
            <a:spLocks noGrp="1"/>
          </p:cNvSpPr>
          <p:nvPr>
            <p:ph idx="1"/>
          </p:nvPr>
        </p:nvSpPr>
        <p:spPr>
          <a:xfrm>
            <a:off x="304800" y="1052736"/>
            <a:ext cx="8686800" cy="5027389"/>
          </a:xfrm>
        </p:spPr>
        <p:txBody>
          <a:bodyPr/>
          <a:lstStyle/>
          <a:p>
            <a:pPr marL="0" indent="0" algn="just">
              <a:buNone/>
            </a:pPr>
            <a:r>
              <a:rPr lang="el-GR" sz="2000" dirty="0" smtClean="0">
                <a:effectLst>
                  <a:outerShdw blurRad="38100" dist="38100" dir="2700000" algn="tl">
                    <a:srgbClr val="000000">
                      <a:alpha val="43137"/>
                    </a:srgbClr>
                  </a:outerShdw>
                </a:effectLst>
                <a:latin typeface="Century Schoolbook" pitchFamily="18" charset="0"/>
              </a:rPr>
              <a:t>Υπάρχουν 36 μεγάλες στη Ρώμη. Επίσης στη Νάπολη, στη Σικελία (Συρακούσες, Παλέρμο), στην Αίγυπτο και Βόρειο Αφρική, στη Συρία, στη Μικρά Ασία και στα νησιά Μάλτα, Κύπρο και Μήλο και στο Βατικανό.</a:t>
            </a: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420888"/>
            <a:ext cx="6948264" cy="39083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9432"/>
            <a:ext cx="8686800" cy="1754832"/>
          </a:xfrm>
        </p:spPr>
        <p:txBody>
          <a:bodyPr>
            <a:normAutofit/>
          </a:bodyPr>
          <a:lstStyle/>
          <a:p>
            <a:pPr algn="ctr"/>
            <a:r>
              <a:rPr lang="el-GR" sz="4400" dirty="0" smtClean="0"/>
              <a:t>πηγεσ</a:t>
            </a:r>
            <a:endParaRPr lang="el-GR" sz="4400" dirty="0"/>
          </a:p>
        </p:txBody>
      </p:sp>
      <p:sp>
        <p:nvSpPr>
          <p:cNvPr id="3" name="2 - Θέση περιεχομένου"/>
          <p:cNvSpPr>
            <a:spLocks noGrp="1"/>
          </p:cNvSpPr>
          <p:nvPr>
            <p:ph idx="1"/>
          </p:nvPr>
        </p:nvSpPr>
        <p:spPr/>
        <p:txBody>
          <a:bodyPr/>
          <a:lstStyle/>
          <a:p>
            <a:r>
              <a:rPr lang="en-US" b="1" dirty="0" smtClean="0">
                <a:hlinkClick r:id="rId2"/>
              </a:rPr>
              <a:t>https://www.mixanitouxronou.com</a:t>
            </a:r>
            <a:endParaRPr lang="el-GR" b="1" dirty="0" smtClean="0"/>
          </a:p>
          <a:p>
            <a:r>
              <a:rPr lang="en-US" b="1" dirty="0" smtClean="0">
                <a:hlinkClick r:id="rId3"/>
              </a:rPr>
              <a:t>https://el.wikipedia.org</a:t>
            </a:r>
            <a:endParaRPr lang="el-GR" b="1" dirty="0" smtClean="0"/>
          </a:p>
          <a:p>
            <a:r>
              <a:rPr lang="en-US" b="1" dirty="0" smtClean="0">
                <a:hlinkClick r:id="rId4"/>
              </a:rPr>
              <a:t>http://ebooks.edu.gr</a:t>
            </a:r>
            <a:endParaRPr lang="el-GR" b="1" dirty="0" smtClean="0"/>
          </a:p>
          <a:p>
            <a:pPr marL="0" indent="0">
              <a:buNone/>
            </a:pPr>
            <a:endParaRPr lang="el-GR"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168</TotalTime>
  <Words>187</Words>
  <Application>Microsoft Office PowerPoint</Application>
  <PresentationFormat>Προβολή στην οθόνη (4:3)</PresentationFormat>
  <Paragraphs>16</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Διαστημικό</vt:lpstr>
      <vt:lpstr>                    Εργασια τησ β΄γυμνασιου στα θρησκευτικα                    μαρινα ηω γαλιατση</vt:lpstr>
      <vt:lpstr>             Γιατί υπήρχαν κατακόμβες; </vt:lpstr>
      <vt:lpstr>    Τα σύμβολα στις κατακόμβες</vt:lpstr>
      <vt:lpstr>            ΚΑΤΑΚΟΜΒΗ ΑΓΙΟΥ ΚΑΛΛΙΣΤΟΥ</vt:lpstr>
      <vt:lpstr>  Ο Χριστός και οι 12 Απόστολοι:  τοιχογραφία σε κατακόμβη της Ρώμης  </vt:lpstr>
      <vt:lpstr>        Οι κυριότερες κατακόμβες  </vt:lpstr>
      <vt:lpstr>πηγεσ</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διωγμοί των Χριστιανών</dc:title>
  <dc:creator>NIKOLITSA PAPATHEODORATOU</dc:creator>
  <cp:lastModifiedBy>user</cp:lastModifiedBy>
  <cp:revision>13</cp:revision>
  <dcterms:created xsi:type="dcterms:W3CDTF">2023-05-02T17:37:32Z</dcterms:created>
  <dcterms:modified xsi:type="dcterms:W3CDTF">2023-06-12T05:56:37Z</dcterms:modified>
</cp:coreProperties>
</file>