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6" r:id="rId2"/>
    <p:sldId id="256" r:id="rId3"/>
    <p:sldId id="272" r:id="rId4"/>
    <p:sldId id="262" r:id="rId5"/>
    <p:sldId id="276" r:id="rId6"/>
    <p:sldId id="283" r:id="rId7"/>
    <p:sldId id="284" r:id="rId8"/>
    <p:sldId id="289" r:id="rId9"/>
    <p:sldId id="273" r:id="rId10"/>
    <p:sldId id="263" r:id="rId11"/>
    <p:sldId id="278" r:id="rId12"/>
    <p:sldId id="264" r:id="rId13"/>
    <p:sldId id="279" r:id="rId14"/>
    <p:sldId id="286" r:id="rId15"/>
    <p:sldId id="280" r:id="rId16"/>
    <p:sldId id="295" r:id="rId17"/>
    <p:sldId id="275" r:id="rId18"/>
    <p:sldId id="269" r:id="rId19"/>
    <p:sldId id="270" r:id="rId20"/>
    <p:sldId id="290" r:id="rId21"/>
    <p:sldId id="291" r:id="rId22"/>
    <p:sldId id="261" r:id="rId23"/>
    <p:sldId id="268" r:id="rId24"/>
    <p:sldId id="260" r:id="rId25"/>
    <p:sldId id="259" r:id="rId26"/>
    <p:sldId id="288" r:id="rId27"/>
    <p:sldId id="267" r:id="rId28"/>
    <p:sldId id="292" r:id="rId29"/>
    <p:sldId id="258" r:id="rId30"/>
    <p:sldId id="265" r:id="rId31"/>
    <p:sldId id="274"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0" y="-5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77F0AE-0768-43D4-9521-58BE1DE56CEA}" type="datetimeFigureOut">
              <a:rPr lang="el-GR" smtClean="0"/>
              <a:pPr/>
              <a:t>6/3/2012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6EBD0F-2097-4F9D-A1E8-89D73F7C5DE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06EBD0F-2097-4F9D-A1E8-89D73F7C5DE1}" type="slidenum">
              <a:rPr lang="el-GR" smtClean="0"/>
              <a:pPr/>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7DFD6A-8DAB-4C3C-A342-2BACA1EED54C}" type="datetime1">
              <a:rPr lang="el-GR" smtClean="0"/>
              <a:t>6/3/2012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a:t>
            </a:fld>
            <a:endParaRPr lang="el-GR"/>
          </a:p>
        </p:txBody>
      </p:sp>
    </p:spTree>
  </p:cSld>
  <p:clrMapOvr>
    <a:masterClrMapping/>
  </p:clrMapOvr>
  <p:transition spd="slow" advTm="10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8EF2FDB-E4E8-40BC-BDC3-5F8E85155620}" type="datetime1">
              <a:rPr lang="el-GR" smtClean="0"/>
              <a:t>6/3/2012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chemeClr val="tx1"/>
                </a:solidFill>
              </a:defRPr>
            </a:lvl1pPr>
          </a:lstStyle>
          <a:p>
            <a:fld id="{512494CE-367E-4F8F-8B32-0F4D5AB39E75}" type="slidenum">
              <a:rPr lang="el-GR" smtClean="0"/>
              <a:pPr/>
              <a:t>‹#›</a:t>
            </a:fld>
            <a:endParaRPr lang="el-GR"/>
          </a:p>
        </p:txBody>
      </p:sp>
    </p:spTree>
  </p:cSld>
  <p:clrMapOvr>
    <a:masterClrMapping/>
  </p:clrMapOvr>
  <p:transition spd="slow" advTm="1000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2BA725B-C4A5-4964-8C33-85AD031A243B}" type="datetime1">
              <a:rPr lang="el-GR" smtClean="0"/>
              <a:t>6/3/2012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chemeClr val="tx1"/>
                </a:solidFill>
              </a:defRPr>
            </a:lvl1pPr>
          </a:lstStyle>
          <a:p>
            <a:fld id="{512494CE-367E-4F8F-8B32-0F4D5AB39E75}" type="slidenum">
              <a:rPr lang="el-GR" smtClean="0"/>
              <a:pPr/>
              <a:t>‹#›</a:t>
            </a:fld>
            <a:endParaRPr lang="el-GR"/>
          </a:p>
        </p:txBody>
      </p:sp>
    </p:spTree>
  </p:cSld>
  <p:clrMapOvr>
    <a:masterClrMapping/>
  </p:clrMapOvr>
  <p:transition spd="slow" advTm="10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6164261-B8E8-4E69-9CF1-59CB0A22D506}" type="datetime1">
              <a:rPr lang="el-GR" smtClean="0"/>
              <a:t>6/3/2012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a:t>
            </a:fld>
            <a:endParaRPr lang="el-GR"/>
          </a:p>
        </p:txBody>
      </p:sp>
    </p:spTree>
  </p:cSld>
  <p:clrMapOvr>
    <a:masterClrMapping/>
  </p:clrMapOvr>
  <p:transition spd="slow" advTm="10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FFD0705-1605-4C00-B89D-150CDDEC644C}" type="datetime1">
              <a:rPr lang="el-GR" smtClean="0"/>
              <a:t>6/3/2012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a:t>
            </a:fld>
            <a:endParaRPr lang="el-GR"/>
          </a:p>
        </p:txBody>
      </p:sp>
    </p:spTree>
  </p:cSld>
  <p:clrMapOvr>
    <a:masterClrMapping/>
  </p:clrMapOvr>
  <p:transition spd="slow" advTm="10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0E2ECE0-3E1C-472F-B470-50F9E365B67F}" type="datetime1">
              <a:rPr lang="el-GR" smtClean="0"/>
              <a:t>6/3/2012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12494CE-367E-4F8F-8B32-0F4D5AB39E75}" type="slidenum">
              <a:rPr lang="el-GR" smtClean="0"/>
              <a:pPr/>
              <a:t>‹#›</a:t>
            </a:fld>
            <a:endParaRPr lang="el-GR"/>
          </a:p>
        </p:txBody>
      </p:sp>
    </p:spTree>
  </p:cSld>
  <p:clrMapOvr>
    <a:masterClrMapping/>
  </p:clrMapOvr>
  <p:transition spd="slow" advTm="10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A433AE6-A99B-4CF1-9F12-29BE4D699BFC}" type="datetime1">
              <a:rPr lang="el-GR" smtClean="0"/>
              <a:t>6/3/2012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12494CE-367E-4F8F-8B32-0F4D5AB39E75}" type="slidenum">
              <a:rPr lang="el-GR" smtClean="0"/>
              <a:pPr/>
              <a:t>‹#›</a:t>
            </a:fld>
            <a:endParaRPr lang="el-GR"/>
          </a:p>
        </p:txBody>
      </p:sp>
    </p:spTree>
  </p:cSld>
  <p:clrMapOvr>
    <a:masterClrMapping/>
  </p:clrMapOvr>
  <p:transition spd="slow" advTm="10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1C6546D-DF96-4E8B-800F-619AC1DB1F1F}" type="datetime1">
              <a:rPr lang="el-GR" smtClean="0"/>
              <a:t>6/3/2012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12494CE-367E-4F8F-8B32-0F4D5AB39E75}" type="slidenum">
              <a:rPr lang="el-GR" smtClean="0"/>
              <a:pPr/>
              <a:t>‹#›</a:t>
            </a:fld>
            <a:endParaRPr lang="el-GR"/>
          </a:p>
        </p:txBody>
      </p:sp>
    </p:spTree>
  </p:cSld>
  <p:clrMapOvr>
    <a:masterClrMapping/>
  </p:clrMapOvr>
  <p:transition spd="slow" advTm="10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FC03055-77E6-4045-8659-AF973A8ACA6A}" type="datetime1">
              <a:rPr lang="el-GR" smtClean="0"/>
              <a:t>6/3/2012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lvl1pPr>
              <a:defRPr>
                <a:solidFill>
                  <a:schemeClr val="tx1"/>
                </a:solidFill>
              </a:defRPr>
            </a:lvl1pPr>
          </a:lstStyle>
          <a:p>
            <a:fld id="{512494CE-367E-4F8F-8B32-0F4D5AB39E75}" type="slidenum">
              <a:rPr lang="el-GR" smtClean="0"/>
              <a:pPr/>
              <a:t>‹#›</a:t>
            </a:fld>
            <a:endParaRPr lang="el-GR" dirty="0"/>
          </a:p>
        </p:txBody>
      </p:sp>
    </p:spTree>
  </p:cSld>
  <p:clrMapOvr>
    <a:masterClrMapping/>
  </p:clrMapOvr>
  <p:transition spd="slow" advTm="10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DB9D5D0-482B-45EC-92C8-D46EA1DF5BB7}" type="datetime1">
              <a:rPr lang="el-GR" smtClean="0"/>
              <a:t>6/3/2012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lstStyle>
          <a:p>
            <a:fld id="{512494CE-367E-4F8F-8B32-0F4D5AB39E75}" type="slidenum">
              <a:rPr lang="el-GR" smtClean="0"/>
              <a:pPr/>
              <a:t>‹#›</a:t>
            </a:fld>
            <a:endParaRPr lang="el-GR"/>
          </a:p>
        </p:txBody>
      </p:sp>
    </p:spTree>
  </p:cSld>
  <p:clrMapOvr>
    <a:masterClrMapping/>
  </p:clrMapOvr>
  <p:transition spd="slow" advTm="10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6534A5-4A96-4E4E-8876-8B38470CB79D}" type="datetime1">
              <a:rPr lang="el-GR" smtClean="0"/>
              <a:t>6/3/2012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lstStyle>
          <a:p>
            <a:fld id="{512494CE-367E-4F8F-8B32-0F4D5AB39E75}" type="slidenum">
              <a:rPr lang="el-GR" smtClean="0"/>
              <a:pPr/>
              <a:t>‹#›</a:t>
            </a:fld>
            <a:endParaRPr lang="el-GR"/>
          </a:p>
        </p:txBody>
      </p:sp>
    </p:spTree>
  </p:cSld>
  <p:clrMapOvr>
    <a:masterClrMapping/>
  </p:clrMapOvr>
  <p:transition spd="slow" advTm="10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F8B00-46A9-49FD-BED8-EE17E9FCC1C5}" type="datetime1">
              <a:rPr lang="el-GR" smtClean="0"/>
              <a:t>6/3/2012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494CE-367E-4F8F-8B32-0F4D5AB39E7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0000">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ΟΔΥΣΣΕΑΣ  ΕΛΥΤΗΣ</a:t>
            </a:r>
            <a:endParaRPr lang="el-GR" dirty="0"/>
          </a:p>
        </p:txBody>
      </p:sp>
      <p:pic>
        <p:nvPicPr>
          <p:cNvPr id="5" name="4 - Θέση εικόνας" descr="Ελύτης elytis4.gif"/>
          <p:cNvPicPr>
            <a:picLocks noGrp="1" noChangeAspect="1"/>
          </p:cNvPicPr>
          <p:nvPr>
            <p:ph type="pic" idx="1"/>
          </p:nvPr>
        </p:nvPicPr>
        <p:blipFill>
          <a:blip r:embed="rId2" cstate="print"/>
          <a:srcRect t="18040" b="18040"/>
          <a:stretch>
            <a:fillRect/>
          </a:stretch>
        </p:blipFill>
        <p:spPr>
          <a:xfrm>
            <a:off x="0" y="0"/>
            <a:ext cx="9144000" cy="6858000"/>
          </a:xfrm>
        </p:spPr>
      </p:pic>
      <p:sp>
        <p:nvSpPr>
          <p:cNvPr id="4" name="3 - Θέση κειμένου"/>
          <p:cNvSpPr>
            <a:spLocks noGrp="1"/>
          </p:cNvSpPr>
          <p:nvPr>
            <p:ph type="body" sz="half" idx="2"/>
          </p:nvPr>
        </p:nvSpPr>
        <p:spPr>
          <a:xfrm>
            <a:off x="827584" y="5589240"/>
            <a:ext cx="5486400" cy="804862"/>
          </a:xfrm>
        </p:spPr>
        <p:txBody>
          <a:bodyPr>
            <a:noAutofit/>
          </a:bodyPr>
          <a:lstStyle/>
          <a:p>
            <a:r>
              <a:rPr lang="el-GR" sz="2400" b="1" dirty="0" smtClean="0">
                <a:solidFill>
                  <a:schemeClr val="accent4">
                    <a:lumMod val="40000"/>
                    <a:lumOff val="60000"/>
                  </a:schemeClr>
                </a:solidFill>
              </a:rPr>
              <a:t>ΝΕΟΕΛΛΗΝΙΚΗ ΛΟΓΟΤΕΧΝΙΑ Β ΛΥΚΕΙΟΥ</a:t>
            </a:r>
          </a:p>
          <a:p>
            <a:r>
              <a:rPr lang="el-GR" sz="2400" b="1" dirty="0" smtClean="0">
                <a:solidFill>
                  <a:schemeClr val="accent4">
                    <a:lumMod val="40000"/>
                    <a:lumOff val="60000"/>
                  </a:schemeClr>
                </a:solidFill>
              </a:rPr>
              <a:t>ΖΩΗ ΓΑΤΟΥ - ΦΙΛΟΛΟΓΟΣ</a:t>
            </a:r>
            <a:endParaRPr lang="el-GR" sz="2400" b="1" dirty="0">
              <a:solidFill>
                <a:schemeClr val="accent4">
                  <a:lumMod val="40000"/>
                  <a:lumOff val="60000"/>
                </a:schemeClr>
              </a:solidFill>
            </a:endParaRP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1</a:t>
            </a:fld>
            <a:endParaRPr lang="el-GR"/>
          </a:p>
        </p:txBody>
      </p:sp>
    </p:spTree>
  </p:cSld>
  <p:clrMapOvr>
    <a:masterClrMapping/>
  </p:clrMapOvr>
  <p:transition spd="slow" advTm="10000">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35696" y="4437112"/>
            <a:ext cx="5486400" cy="432048"/>
          </a:xfrm>
        </p:spPr>
        <p:txBody>
          <a:bodyPr>
            <a:normAutofit/>
          </a:bodyPr>
          <a:lstStyle/>
          <a:p>
            <a:r>
              <a:rPr lang="el-GR" dirty="0" smtClean="0"/>
              <a:t>Η ΣΧΕΣΗ ΤΟΥ ΜΕ ΤΟΝ ΥΠΕΡΡΕΑΛΙΣΜΟ</a:t>
            </a:r>
            <a:endParaRPr lang="el-GR" dirty="0"/>
          </a:p>
        </p:txBody>
      </p:sp>
      <p:pic>
        <p:nvPicPr>
          <p:cNvPr id="5" name="4 - Θέση εικόνας" descr="Slide01.jpg"/>
          <p:cNvPicPr>
            <a:picLocks noGrp="1" noChangeAspect="1"/>
          </p:cNvPicPr>
          <p:nvPr>
            <p:ph type="pic" idx="1"/>
          </p:nvPr>
        </p:nvPicPr>
        <p:blipFill>
          <a:blip r:embed="rId2" cstate="print"/>
          <a:srcRect t="16883" b="16883"/>
          <a:stretch>
            <a:fillRect/>
          </a:stretch>
        </p:blipFill>
        <p:spPr>
          <a:xfrm>
            <a:off x="1792288" y="612775"/>
            <a:ext cx="5486400" cy="3824337"/>
          </a:xfrm>
        </p:spPr>
      </p:pic>
      <p:sp>
        <p:nvSpPr>
          <p:cNvPr id="4" name="3 - Θέση κειμένου"/>
          <p:cNvSpPr>
            <a:spLocks noGrp="1"/>
          </p:cNvSpPr>
          <p:nvPr>
            <p:ph type="body" sz="half" idx="2"/>
          </p:nvPr>
        </p:nvSpPr>
        <p:spPr>
          <a:xfrm>
            <a:off x="1792288" y="4797152"/>
            <a:ext cx="5486400" cy="1375048"/>
          </a:xfrm>
        </p:spPr>
        <p:txBody>
          <a:bodyPr>
            <a:noAutofit/>
          </a:bodyPr>
          <a:lstStyle/>
          <a:p>
            <a:pPr algn="just"/>
            <a:r>
              <a:rPr lang="el-GR" sz="1800" b="1" dirty="0" smtClean="0"/>
              <a:t>Επηρεάστηκε από τον υπερρεαλισμό και δανείστηκε στοιχεία του, τα οποία ωστόσο αναμόρφωσε σύμφωνα με το προσωπικό του ποιητικό όραμα, άρρηκτα συνδεδεμένο με το λυρικό στοιχείο και την ελληνική λαϊκή παράδοση.</a:t>
            </a:r>
            <a:endParaRPr lang="el-GR" sz="1800" dirty="0"/>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10</a:t>
            </a:fld>
            <a:endParaRPr lang="el-GR"/>
          </a:p>
        </p:txBody>
      </p:sp>
    </p:spTree>
  </p:cSld>
  <p:clrMapOvr>
    <a:masterClrMapping/>
  </p:clrMapOvr>
  <p:transition spd="slow" advTm="10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581128"/>
            <a:ext cx="5486400" cy="504056"/>
          </a:xfrm>
        </p:spPr>
        <p:txBody>
          <a:bodyPr>
            <a:normAutofit/>
          </a:bodyPr>
          <a:lstStyle/>
          <a:p>
            <a:r>
              <a:rPr lang="el-GR" dirty="0" smtClean="0"/>
              <a:t>&lt;&lt;η γενιά του 1930&gt;&gt;</a:t>
            </a:r>
            <a:endParaRPr lang="el-GR" dirty="0"/>
          </a:p>
        </p:txBody>
      </p:sp>
      <p:pic>
        <p:nvPicPr>
          <p:cNvPr id="5" name="4 - Θέση εικόνας" descr="ContentSegment_18559998$W450_H_R0_P0_S1_V1$Jpg.jpg"/>
          <p:cNvPicPr>
            <a:picLocks noGrp="1" noChangeAspect="1"/>
          </p:cNvPicPr>
          <p:nvPr>
            <p:ph type="pic" idx="1"/>
          </p:nvPr>
        </p:nvPicPr>
        <p:blipFill>
          <a:blip r:embed="rId2" cstate="print"/>
          <a:srcRect t="7278" b="7278"/>
          <a:stretch>
            <a:fillRect/>
          </a:stretch>
        </p:blipFill>
        <p:spPr>
          <a:xfrm>
            <a:off x="1763688" y="620688"/>
            <a:ext cx="5486400" cy="3960440"/>
          </a:xfrm>
        </p:spPr>
      </p:pic>
      <p:sp>
        <p:nvSpPr>
          <p:cNvPr id="4" name="3 - Θέση κειμένου"/>
          <p:cNvSpPr>
            <a:spLocks noGrp="1"/>
          </p:cNvSpPr>
          <p:nvPr>
            <p:ph type="body" sz="half" idx="2"/>
          </p:nvPr>
        </p:nvSpPr>
        <p:spPr>
          <a:xfrm>
            <a:off x="1763688" y="5013176"/>
            <a:ext cx="5486400" cy="1159024"/>
          </a:xfrm>
        </p:spPr>
        <p:txBody>
          <a:bodyPr>
            <a:noAutofit/>
          </a:bodyPr>
          <a:lstStyle/>
          <a:p>
            <a:pPr algn="just"/>
            <a:r>
              <a:rPr lang="el-GR" dirty="0" smtClean="0"/>
              <a:t> Έχει καθιερωθεί ως όρος στο χώρο της λογοτεχνίας και αναφέρεται σε μια ομάδα νέων λογοτεχνών, κυρίως ποιητών, οι οποίοι συνδέονται με την εισαγωγή των πρωτοποριακών ρευμάτων στην Ελλάδα και τη συνειδητή προσπάθειά τους να τα πολιτογραφήσουν και να τους δώσουν ελληνική ιθαγένεια. Εκπρόσωποι του ελληνικού μοντερνισμού.</a:t>
            </a:r>
            <a:br>
              <a:rPr lang="el-GR" dirty="0" smtClean="0"/>
            </a:br>
            <a:endParaRPr lang="el-GR" dirty="0">
              <a:solidFill>
                <a:srgbClr val="FF0000"/>
              </a:solidFill>
            </a:endParaRPr>
          </a:p>
        </p:txBody>
      </p:sp>
      <p:sp>
        <p:nvSpPr>
          <p:cNvPr id="8" name="7 - Έλλειψη"/>
          <p:cNvSpPr/>
          <p:nvPr/>
        </p:nvSpPr>
        <p:spPr>
          <a:xfrm>
            <a:off x="2915816" y="116632"/>
            <a:ext cx="122413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ελύτης</a:t>
            </a:r>
            <a:endParaRPr lang="el-GR" dirty="0"/>
          </a:p>
        </p:txBody>
      </p:sp>
      <p:sp>
        <p:nvSpPr>
          <p:cNvPr id="9" name="8 - Στρογγυλεμένο ορθογώνιο"/>
          <p:cNvSpPr/>
          <p:nvPr/>
        </p:nvSpPr>
        <p:spPr>
          <a:xfrm>
            <a:off x="4499992" y="260648"/>
            <a:ext cx="1080120"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σεφέρης</a:t>
            </a:r>
            <a:endParaRPr lang="el-GR" dirty="0"/>
          </a:p>
        </p:txBody>
      </p:sp>
      <p:sp>
        <p:nvSpPr>
          <p:cNvPr id="10" name="9 - Στρογγυλεμένο ορθογώνιο"/>
          <p:cNvSpPr/>
          <p:nvPr/>
        </p:nvSpPr>
        <p:spPr>
          <a:xfrm>
            <a:off x="7308304" y="1340768"/>
            <a:ext cx="183569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εμπειρίκος</a:t>
            </a:r>
            <a:endParaRPr lang="el-GR" dirty="0"/>
          </a:p>
        </p:txBody>
      </p:sp>
      <p:sp>
        <p:nvSpPr>
          <p:cNvPr id="11" name="10 - Στρογγυλεμένο ορθογώνιο"/>
          <p:cNvSpPr/>
          <p:nvPr/>
        </p:nvSpPr>
        <p:spPr>
          <a:xfrm>
            <a:off x="7380312" y="548680"/>
            <a:ext cx="17636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θεοτοκάς</a:t>
            </a:r>
            <a:endParaRPr lang="el-GR" dirty="0"/>
          </a:p>
        </p:txBody>
      </p:sp>
      <p:sp>
        <p:nvSpPr>
          <p:cNvPr id="12" name="11 - Έλλειψη"/>
          <p:cNvSpPr/>
          <p:nvPr/>
        </p:nvSpPr>
        <p:spPr>
          <a:xfrm>
            <a:off x="251520" y="2708920"/>
            <a:ext cx="1512168"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τερζάκης</a:t>
            </a:r>
            <a:endParaRPr lang="el-GR" dirty="0"/>
          </a:p>
        </p:txBody>
      </p:sp>
      <p:sp>
        <p:nvSpPr>
          <p:cNvPr id="13" name="12 - Στρογγυλεμένο ορθογώνιο"/>
          <p:cNvSpPr/>
          <p:nvPr/>
        </p:nvSpPr>
        <p:spPr>
          <a:xfrm>
            <a:off x="971600" y="116632"/>
            <a:ext cx="151216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err="1" smtClean="0"/>
              <a:t>βενέζης</a:t>
            </a:r>
            <a:endParaRPr lang="el-GR" dirty="0"/>
          </a:p>
        </p:txBody>
      </p:sp>
      <p:sp>
        <p:nvSpPr>
          <p:cNvPr id="14" name="13 - Θέση αριθμού διαφάνειας"/>
          <p:cNvSpPr>
            <a:spLocks noGrp="1"/>
          </p:cNvSpPr>
          <p:nvPr>
            <p:ph type="sldNum" sz="quarter" idx="12"/>
          </p:nvPr>
        </p:nvSpPr>
        <p:spPr/>
        <p:txBody>
          <a:bodyPr/>
          <a:lstStyle/>
          <a:p>
            <a:fld id="{512494CE-367E-4F8F-8B32-0F4D5AB39E75}" type="slidenum">
              <a:rPr lang="el-GR" smtClean="0"/>
              <a:pPr/>
              <a:t>11</a:t>
            </a:fld>
            <a:endParaRPr lang="el-GR"/>
          </a:p>
        </p:txBody>
      </p:sp>
    </p:spTree>
  </p:cSld>
  <p:clrMapOvr>
    <a:masterClrMapping/>
  </p:clrMapOvr>
  <p:transition spd="slow" advTm="10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35696" y="4293096"/>
            <a:ext cx="5486400" cy="576064"/>
          </a:xfrm>
        </p:spPr>
        <p:txBody>
          <a:bodyPr/>
          <a:lstStyle/>
          <a:p>
            <a:r>
              <a:rPr lang="el-GR" dirty="0" smtClean="0"/>
              <a:t>&lt;&lt;Στο θάνατο - κι η μοίρα </a:t>
            </a:r>
            <a:r>
              <a:rPr lang="el-GR" dirty="0" err="1" smtClean="0"/>
              <a:t>ό,τι</a:t>
            </a:r>
            <a:r>
              <a:rPr lang="el-GR" dirty="0" smtClean="0"/>
              <a:t> θέλει ας πει…&gt;&gt;</a:t>
            </a:r>
            <a:endParaRPr lang="el-GR" dirty="0"/>
          </a:p>
        </p:txBody>
      </p:sp>
      <p:pic>
        <p:nvPicPr>
          <p:cNvPr id="5" name="4 - Θέση εικόνας" descr="11-1--4-thumb-large.jpg"/>
          <p:cNvPicPr>
            <a:picLocks noGrp="1" noChangeAspect="1"/>
          </p:cNvPicPr>
          <p:nvPr>
            <p:ph type="pic" idx="1"/>
          </p:nvPr>
        </p:nvPicPr>
        <p:blipFill>
          <a:blip r:embed="rId3" cstate="print"/>
          <a:srcRect t="4703" b="4703"/>
          <a:stretch>
            <a:fillRect/>
          </a:stretch>
        </p:blipFill>
        <p:spPr>
          <a:xfrm>
            <a:off x="1792288" y="260649"/>
            <a:ext cx="5486400" cy="4032448"/>
          </a:xfrm>
        </p:spPr>
      </p:pic>
      <p:sp>
        <p:nvSpPr>
          <p:cNvPr id="4" name="3 - Θέση κειμένου"/>
          <p:cNvSpPr>
            <a:spLocks noGrp="1"/>
          </p:cNvSpPr>
          <p:nvPr>
            <p:ph type="body" sz="half" idx="2"/>
          </p:nvPr>
        </p:nvSpPr>
        <p:spPr>
          <a:xfrm>
            <a:off x="1792288" y="4797152"/>
            <a:ext cx="5486400" cy="1800200"/>
          </a:xfrm>
        </p:spPr>
        <p:txBody>
          <a:bodyPr>
            <a:noAutofit/>
          </a:bodyPr>
          <a:lstStyle/>
          <a:p>
            <a:pPr algn="just"/>
            <a:r>
              <a:rPr lang="el-GR" sz="1600" b="1" dirty="0" smtClean="0">
                <a:solidFill>
                  <a:schemeClr val="accent5">
                    <a:lumMod val="50000"/>
                  </a:schemeClr>
                </a:solidFill>
              </a:rPr>
              <a:t>Με την έναρξη του πολέμου ο Ελύτης κατατάχθηκε ως ανθυπολοχαγός στη Διοίκηση του Στρατηγείου Α' Σώματος Στρατού. Στις 13 Δεκεμβρίου 1940 μετατέθηκε στη ζώνη πυρός και στις 26 Φεβρουαρίου του επόμενου χρόνου μεταφέρθηκε με σοβαρό κρούσμα κοιλιακού τύφου στο Νοσοκομείο Ιωαννίνων</a:t>
            </a:r>
            <a:r>
              <a:rPr lang="el-GR" sz="1600" b="1" dirty="0" smtClean="0"/>
              <a:t>.</a:t>
            </a:r>
            <a:endParaRPr lang="el-GR" sz="1600" dirty="0"/>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12</a:t>
            </a:fld>
            <a:endParaRPr lang="el-GR"/>
          </a:p>
        </p:txBody>
      </p:sp>
    </p:spTree>
  </p:cSld>
  <p:clrMapOvr>
    <a:masterClrMapping/>
  </p:clrMapOvr>
  <p:transition spd="slow" advTm="10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365104"/>
            <a:ext cx="5486400" cy="792088"/>
          </a:xfrm>
        </p:spPr>
        <p:txBody>
          <a:bodyPr>
            <a:normAutofit/>
          </a:bodyPr>
          <a:lstStyle/>
          <a:p>
            <a:r>
              <a:rPr lang="el-GR" dirty="0" smtClean="0">
                <a:solidFill>
                  <a:schemeClr val="accent6">
                    <a:lumMod val="75000"/>
                  </a:schemeClr>
                </a:solidFill>
              </a:rPr>
              <a:t>&lt;&lt;Άσμα Ηρωικό και Πένθιμο για τον χαμένο Ανθυπολοχαγό της Αλβανίας&gt;&gt;</a:t>
            </a:r>
            <a:endParaRPr lang="el-GR" dirty="0">
              <a:solidFill>
                <a:schemeClr val="accent6">
                  <a:lumMod val="75000"/>
                </a:schemeClr>
              </a:solidFill>
            </a:endParaRPr>
          </a:p>
        </p:txBody>
      </p:sp>
      <p:pic>
        <p:nvPicPr>
          <p:cNvPr id="5" name="4 - Θέση εικόνας" descr="index.jpg"/>
          <p:cNvPicPr>
            <a:picLocks noGrp="1" noChangeAspect="1"/>
          </p:cNvPicPr>
          <p:nvPr>
            <p:ph type="pic" idx="1"/>
          </p:nvPr>
        </p:nvPicPr>
        <p:blipFill>
          <a:blip r:embed="rId2" cstate="print"/>
          <a:srcRect t="2750" b="2750"/>
          <a:stretch>
            <a:fillRect/>
          </a:stretch>
        </p:blipFill>
        <p:spPr>
          <a:xfrm>
            <a:off x="1792288" y="612775"/>
            <a:ext cx="5486400" cy="3752329"/>
          </a:xfrm>
        </p:spPr>
      </p:pic>
      <p:sp>
        <p:nvSpPr>
          <p:cNvPr id="4" name="3 - Θέση κειμένου"/>
          <p:cNvSpPr>
            <a:spLocks noGrp="1"/>
          </p:cNvSpPr>
          <p:nvPr>
            <p:ph type="body" sz="half" idx="2"/>
          </p:nvPr>
        </p:nvSpPr>
        <p:spPr>
          <a:xfrm>
            <a:off x="1835696" y="5085184"/>
            <a:ext cx="5486400" cy="1087016"/>
          </a:xfrm>
        </p:spPr>
        <p:txBody>
          <a:bodyPr>
            <a:normAutofit lnSpcReduction="10000"/>
          </a:bodyPr>
          <a:lstStyle/>
          <a:p>
            <a:pPr algn="just"/>
            <a:r>
              <a:rPr lang="el-GR" b="1" dirty="0" smtClean="0"/>
              <a:t> </a:t>
            </a:r>
            <a:r>
              <a:rPr lang="el-GR" sz="1800" b="1" dirty="0" smtClean="0"/>
              <a:t>Ο πόλεμος του ’40 του έδωσε στη συνέχεια την έμπνευση και για άλλα έργα, την </a:t>
            </a:r>
            <a:r>
              <a:rPr lang="el-GR" sz="1800" b="1" dirty="0" err="1" smtClean="0"/>
              <a:t>Καλωσύνη</a:t>
            </a:r>
            <a:r>
              <a:rPr lang="el-GR" sz="1800" b="1" dirty="0" smtClean="0"/>
              <a:t> στις </a:t>
            </a:r>
            <a:r>
              <a:rPr lang="el-GR" sz="1800" b="1" dirty="0" err="1" smtClean="0"/>
              <a:t>Λυκοποριές</a:t>
            </a:r>
            <a:r>
              <a:rPr lang="el-GR" sz="1800" b="1" dirty="0" smtClean="0"/>
              <a:t>, την </a:t>
            </a:r>
            <a:r>
              <a:rPr lang="el-GR" sz="1800" b="1" dirty="0" err="1" smtClean="0"/>
              <a:t>Αλβανιάδα</a:t>
            </a:r>
            <a:r>
              <a:rPr lang="el-GR" sz="1800" b="1" dirty="0" smtClean="0"/>
              <a:t> και την ανολοκλήρωτη </a:t>
            </a:r>
            <a:r>
              <a:rPr lang="el-GR" sz="1800" b="1" dirty="0" err="1" smtClean="0"/>
              <a:t>Βαρβαρία</a:t>
            </a:r>
            <a:r>
              <a:rPr lang="el-GR" b="1" dirty="0" smtClean="0"/>
              <a:t>.</a:t>
            </a:r>
            <a:endParaRPr lang="el-GR" dirty="0"/>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13</a:t>
            </a:fld>
            <a:endParaRPr lang="el-GR"/>
          </a:p>
        </p:txBody>
      </p:sp>
    </p:spTree>
  </p:cSld>
  <p:clrMapOvr>
    <a:masterClrMapping/>
  </p:clrMapOvr>
  <p:transition spd="slow" advTm="1000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286000" y="474345"/>
            <a:ext cx="4572000" cy="5909310"/>
          </a:xfrm>
          <a:prstGeom prst="rect">
            <a:avLst/>
          </a:prstGeom>
          <a:solidFill>
            <a:schemeClr val="accent2">
              <a:lumMod val="75000"/>
            </a:schemeClr>
          </a:solidFill>
        </p:spPr>
        <p:txBody>
          <a:bodyPr>
            <a:spAutoFit/>
          </a:bodyPr>
          <a:lstStyle/>
          <a:p>
            <a:r>
              <a:rPr lang="el-GR" b="1" i="1" dirty="0" smtClean="0"/>
              <a:t>Κείνοι που </a:t>
            </a:r>
            <a:r>
              <a:rPr lang="el-GR" b="1" i="1" dirty="0" err="1" smtClean="0"/>
              <a:t>επράξαν</a:t>
            </a:r>
            <a:r>
              <a:rPr lang="el-GR" b="1" i="1" dirty="0" smtClean="0"/>
              <a:t>  το κακό ― τους πήρε μαύρο σύγνεφο</a:t>
            </a:r>
            <a:br>
              <a:rPr lang="el-GR" b="1" i="1" dirty="0" smtClean="0"/>
            </a:br>
            <a:r>
              <a:rPr lang="el-GR" b="1" i="1" dirty="0" smtClean="0"/>
              <a:t>Ζωή δεν είχαν πίσω τους μ’ έλατα και με κρύα νερά</a:t>
            </a:r>
            <a:br>
              <a:rPr lang="el-GR" b="1" i="1" dirty="0" smtClean="0"/>
            </a:br>
            <a:r>
              <a:rPr lang="el-GR" b="1" i="1" dirty="0" smtClean="0"/>
              <a:t>M’ αρνί, κρασί και τουφεκιά, βέργα και </a:t>
            </a:r>
            <a:r>
              <a:rPr lang="el-GR" b="1" i="1" dirty="0" err="1" smtClean="0"/>
              <a:t>κληματόσταυρο</a:t>
            </a:r>
            <a:r>
              <a:rPr lang="el-GR" b="1" i="1" dirty="0" smtClean="0"/>
              <a:t/>
            </a:r>
            <a:br>
              <a:rPr lang="el-GR" b="1" i="1" dirty="0" smtClean="0"/>
            </a:br>
            <a:r>
              <a:rPr lang="el-GR" b="1" i="1" dirty="0" smtClean="0"/>
              <a:t>Παππού δεν είχαν από δρυ κι απ’ οργισμένο άνεμο</a:t>
            </a:r>
            <a:br>
              <a:rPr lang="el-GR" b="1" i="1" dirty="0" smtClean="0"/>
            </a:br>
            <a:r>
              <a:rPr lang="el-GR" b="1" i="1" dirty="0" smtClean="0"/>
              <a:t>Στο καραούλι δεκαοχτώ μερόνυχτα</a:t>
            </a:r>
            <a:br>
              <a:rPr lang="el-GR" b="1" i="1" dirty="0" smtClean="0"/>
            </a:br>
            <a:r>
              <a:rPr lang="el-GR" b="1" i="1" dirty="0" smtClean="0"/>
              <a:t>Με πικραμένα μάτια·</a:t>
            </a:r>
            <a:br>
              <a:rPr lang="el-GR" b="1" i="1" dirty="0" smtClean="0"/>
            </a:br>
            <a:r>
              <a:rPr lang="el-GR" b="1" i="1" dirty="0" smtClean="0"/>
              <a:t>Τους πήρε μαύρο σύγνεφο ― δεν είχαν πίσω τους αυτοί</a:t>
            </a:r>
            <a:br>
              <a:rPr lang="el-GR" b="1" i="1" dirty="0" smtClean="0"/>
            </a:br>
            <a:r>
              <a:rPr lang="el-GR" b="1" i="1" dirty="0" smtClean="0"/>
              <a:t>Θειο μπουρλοτιέρη, πατέρα γεμιτζή</a:t>
            </a:r>
            <a:br>
              <a:rPr lang="el-GR" b="1" i="1" dirty="0" smtClean="0"/>
            </a:br>
            <a:r>
              <a:rPr lang="el-GR" b="1" i="1" dirty="0" smtClean="0"/>
              <a:t>Μάνα που να ’χει σφάξει με τα χέρια της</a:t>
            </a:r>
            <a:br>
              <a:rPr lang="el-GR" b="1" i="1" dirty="0" smtClean="0"/>
            </a:br>
            <a:r>
              <a:rPr lang="el-GR" b="1" i="1" dirty="0" smtClean="0"/>
              <a:t>Ή μάνα μάνας που με το βυζί γυμνό</a:t>
            </a:r>
            <a:br>
              <a:rPr lang="el-GR" b="1" i="1" dirty="0" smtClean="0"/>
            </a:br>
            <a:r>
              <a:rPr lang="el-GR" b="1" i="1" dirty="0" smtClean="0"/>
              <a:t>Χορεύοντας να ’χει δοθεί στη λευτεριά του Χάρου!</a:t>
            </a:r>
            <a:endParaRPr lang="el-GR" dirty="0" smtClean="0"/>
          </a:p>
          <a:p>
            <a:r>
              <a:rPr lang="el-GR" b="1" i="1" dirty="0" smtClean="0"/>
              <a:t/>
            </a:r>
            <a:br>
              <a:rPr lang="el-GR" b="1" i="1" dirty="0" smtClean="0"/>
            </a:br>
            <a:endParaRPr lang="el-GR" dirty="0" smtClean="0"/>
          </a:p>
          <a:p>
            <a:r>
              <a:rPr lang="el-GR" b="1" i="1" dirty="0" smtClean="0"/>
              <a:t>&lt;&lt;Άσμα ηρωικό και πένθιμο για τον</a:t>
            </a:r>
            <a:br>
              <a:rPr lang="el-GR" b="1" i="1" dirty="0" smtClean="0"/>
            </a:br>
            <a:r>
              <a:rPr lang="el-GR" b="1" i="1" dirty="0" smtClean="0"/>
              <a:t>χαμένο ανθυπολοχαγό της Αλβανίας&gt;&gt;</a:t>
            </a:r>
            <a:endParaRPr lang="el-GR" dirty="0"/>
          </a:p>
        </p:txBody>
      </p:sp>
      <p:sp>
        <p:nvSpPr>
          <p:cNvPr id="3" name="2 - Θέση αριθμού διαφάνειας"/>
          <p:cNvSpPr>
            <a:spLocks noGrp="1"/>
          </p:cNvSpPr>
          <p:nvPr>
            <p:ph type="sldNum" sz="quarter" idx="12"/>
          </p:nvPr>
        </p:nvSpPr>
        <p:spPr/>
        <p:txBody>
          <a:bodyPr/>
          <a:lstStyle/>
          <a:p>
            <a:fld id="{512494CE-367E-4F8F-8B32-0F4D5AB39E75}" type="slidenum">
              <a:rPr lang="el-GR" smtClean="0"/>
              <a:pPr/>
              <a:t>14</a:t>
            </a:fld>
            <a:endParaRPr lang="el-GR"/>
          </a:p>
        </p:txBody>
      </p:sp>
    </p:spTree>
  </p:cSld>
  <p:clrMapOvr>
    <a:masterClrMapping/>
  </p:clrMapOvr>
  <p:transition spd="slow" advTm="1000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835696" y="3717032"/>
            <a:ext cx="5486400" cy="720080"/>
          </a:xfrm>
        </p:spPr>
        <p:txBody>
          <a:bodyPr>
            <a:noAutofit/>
          </a:bodyPr>
          <a:lstStyle/>
          <a:p>
            <a:pPr algn="ctr"/>
            <a:r>
              <a:rPr lang="el-GR" sz="1600" dirty="0" smtClean="0">
                <a:solidFill>
                  <a:srgbClr val="C00000"/>
                </a:solidFill>
              </a:rPr>
              <a:t>ΑΞΙΟΝ ΕΣΤΙ </a:t>
            </a:r>
            <a:endParaRPr lang="el-GR" sz="1600" dirty="0">
              <a:solidFill>
                <a:srgbClr val="C00000"/>
              </a:solidFill>
            </a:endParaRPr>
          </a:p>
        </p:txBody>
      </p:sp>
      <p:pic>
        <p:nvPicPr>
          <p:cNvPr id="5" name="4 - Θέση εικόνας" descr="images1.jpg"/>
          <p:cNvPicPr>
            <a:picLocks noGrp="1" noChangeAspect="1"/>
          </p:cNvPicPr>
          <p:nvPr>
            <p:ph type="pic" idx="1"/>
          </p:nvPr>
        </p:nvPicPr>
        <p:blipFill>
          <a:blip r:embed="rId2" cstate="print"/>
          <a:srcRect t="5000" b="5000"/>
          <a:stretch>
            <a:fillRect/>
          </a:stretch>
        </p:blipFill>
        <p:spPr>
          <a:xfrm>
            <a:off x="1792288" y="188641"/>
            <a:ext cx="5486400" cy="3528391"/>
          </a:xfrm>
        </p:spPr>
      </p:pic>
      <p:sp>
        <p:nvSpPr>
          <p:cNvPr id="4" name="3 - Θέση κειμένου"/>
          <p:cNvSpPr>
            <a:spLocks noGrp="1"/>
          </p:cNvSpPr>
          <p:nvPr>
            <p:ph type="body" sz="half" idx="2"/>
          </p:nvPr>
        </p:nvSpPr>
        <p:spPr>
          <a:xfrm>
            <a:off x="1763688" y="4437112"/>
            <a:ext cx="5630416" cy="1740966"/>
          </a:xfrm>
        </p:spPr>
        <p:txBody>
          <a:bodyPr>
            <a:normAutofit/>
          </a:bodyPr>
          <a:lstStyle/>
          <a:p>
            <a:pPr algn="just"/>
            <a:r>
              <a:rPr lang="el-GR" sz="1600" b="1" dirty="0" smtClean="0">
                <a:solidFill>
                  <a:srgbClr val="002060"/>
                </a:solidFill>
              </a:rPr>
              <a:t>Το 1958, μετά από μία δεκαπενταετή περίπου περίοδο ποιητικής σιωπής, δημοσιεύτηκαν αποσπάσματα από το Άξιον Εστί, στην Επιθεώρηση Τέχνης. Το έργο εκδόθηκε το Μάρτιο του 1960 από τις εκδόσεις Ίκαρος, αν και φέρεται τυπωμένο το Δεκέμβριο του 1959. Λίγους μήνες αργότερα απέσπασε για το Άξιον Εστί το Α' Κρατικό Βραβείο Ποίησης.</a:t>
            </a:r>
            <a:endParaRPr lang="el-GR" sz="1600" dirty="0">
              <a:solidFill>
                <a:srgbClr val="002060"/>
              </a:solidFill>
            </a:endParaRP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15</a:t>
            </a:fld>
            <a:endParaRPr lang="el-GR"/>
          </a:p>
        </p:txBody>
      </p:sp>
    </p:spTree>
  </p:cSld>
  <p:clrMapOvr>
    <a:masterClrMapping/>
  </p:clrMapOvr>
  <p:transition spd="slow" advTm="1000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Zwi &amp; Kwstas\Desktop\images-stories-AFIEROMATA-Odysseas_Elytis-AxionEsti_Elytis- 204x 316.jpg"/>
          <p:cNvPicPr>
            <a:picLocks noChangeAspect="1" noChangeArrowheads="1"/>
          </p:cNvPicPr>
          <p:nvPr/>
        </p:nvPicPr>
        <p:blipFill>
          <a:blip r:embed="rId2" cstate="print"/>
          <a:srcRect/>
          <a:stretch>
            <a:fillRect/>
          </a:stretch>
        </p:blipFill>
        <p:spPr bwMode="auto">
          <a:xfrm>
            <a:off x="1403648" y="1412776"/>
            <a:ext cx="1943100" cy="3009900"/>
          </a:xfrm>
          <a:prstGeom prst="rect">
            <a:avLst/>
          </a:prstGeom>
          <a:noFill/>
        </p:spPr>
      </p:pic>
      <p:pic>
        <p:nvPicPr>
          <p:cNvPr id="49155" name="Picture 3" descr="C:\Users\Zwi &amp; Kwstas\Desktop\AxionEsti_Elytis_Moralis.jpg"/>
          <p:cNvPicPr>
            <a:picLocks noChangeAspect="1" noChangeArrowheads="1"/>
          </p:cNvPicPr>
          <p:nvPr/>
        </p:nvPicPr>
        <p:blipFill>
          <a:blip r:embed="rId3" cstate="print"/>
          <a:srcRect/>
          <a:stretch>
            <a:fillRect/>
          </a:stretch>
        </p:blipFill>
        <p:spPr bwMode="auto">
          <a:xfrm>
            <a:off x="4788024" y="1412776"/>
            <a:ext cx="2209800" cy="3168352"/>
          </a:xfrm>
          <a:prstGeom prst="rect">
            <a:avLst/>
          </a:prstGeom>
          <a:noFill/>
        </p:spPr>
      </p:pic>
      <p:sp>
        <p:nvSpPr>
          <p:cNvPr id="7" name="6 - Ορθογώνιο"/>
          <p:cNvSpPr/>
          <p:nvPr/>
        </p:nvSpPr>
        <p:spPr>
          <a:xfrm>
            <a:off x="1475656" y="4581128"/>
            <a:ext cx="5688632" cy="1200329"/>
          </a:xfrm>
          <a:prstGeom prst="rect">
            <a:avLst/>
          </a:prstGeom>
        </p:spPr>
        <p:txBody>
          <a:bodyPr wrap="square">
            <a:spAutoFit/>
          </a:bodyPr>
          <a:lstStyle/>
          <a:p>
            <a:pPr algn="just"/>
            <a:r>
              <a:rPr lang="el-GR" dirty="0" smtClean="0">
                <a:solidFill>
                  <a:srgbClr val="002060"/>
                </a:solidFill>
              </a:rPr>
              <a:t>Με το έργο αυτό το οποίο αποτελεί μία από τις κορυφαίες ποιητικές στιγμές του    διεκδίκησε μια θέση στην εθνική λογοτεχνία, προσφέροντας ταυτόχρονα μία «συλλογική μυθολογία» και ένα «εθνικό έργο».</a:t>
            </a:r>
            <a:endParaRPr lang="el-GR" dirty="0">
              <a:solidFill>
                <a:srgbClr val="002060"/>
              </a:solidFill>
            </a:endParaRPr>
          </a:p>
        </p:txBody>
      </p:sp>
      <p:sp>
        <p:nvSpPr>
          <p:cNvPr id="8" name="7 - Ορθογώνιο"/>
          <p:cNvSpPr/>
          <p:nvPr/>
        </p:nvSpPr>
        <p:spPr>
          <a:xfrm>
            <a:off x="2286000" y="188640"/>
            <a:ext cx="4572000" cy="1200329"/>
          </a:xfrm>
          <a:prstGeom prst="rect">
            <a:avLst/>
          </a:prstGeom>
        </p:spPr>
        <p:txBody>
          <a:bodyPr wrap="square">
            <a:spAutoFit/>
          </a:bodyPr>
          <a:lstStyle/>
          <a:p>
            <a:r>
              <a:rPr lang="el-GR" dirty="0" smtClean="0"/>
              <a:t>Της αγάπης αίματα με </a:t>
            </a:r>
            <a:r>
              <a:rPr lang="el-GR" dirty="0" err="1" smtClean="0"/>
              <a:t>πορφύρωσαν</a:t>
            </a:r>
            <a:r>
              <a:rPr lang="el-GR" dirty="0" smtClean="0"/>
              <a:t/>
            </a:r>
            <a:br>
              <a:rPr lang="el-GR" dirty="0" smtClean="0"/>
            </a:br>
            <a:r>
              <a:rPr lang="el-GR" dirty="0" smtClean="0"/>
              <a:t>και χαρές ανείδωτες με σκιάσανε</a:t>
            </a:r>
            <a:br>
              <a:rPr lang="el-GR" dirty="0" smtClean="0"/>
            </a:br>
            <a:r>
              <a:rPr lang="el-GR" dirty="0" smtClean="0"/>
              <a:t>οξειδώθηκα μες στη νοτιά των ανθρώπων</a:t>
            </a:r>
            <a:br>
              <a:rPr lang="el-GR" dirty="0" smtClean="0"/>
            </a:br>
            <a:r>
              <a:rPr lang="el-GR" dirty="0" smtClean="0"/>
              <a:t>μακρινή μητέρα ρόδο μου αμάραντο</a:t>
            </a:r>
            <a:endParaRPr lang="el-GR" dirty="0"/>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16</a:t>
            </a:fld>
            <a:endParaRPr lang="el-GR"/>
          </a:p>
        </p:txBody>
      </p:sp>
    </p:spTree>
  </p:cSld>
  <p:clrMapOvr>
    <a:masterClrMapping/>
  </p:clrMapOvr>
  <p:transition spd="slow" advTm="10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581128"/>
            <a:ext cx="5486400" cy="504056"/>
          </a:xfrm>
        </p:spPr>
        <p:txBody>
          <a:bodyPr/>
          <a:lstStyle/>
          <a:p>
            <a:r>
              <a:rPr lang="el-GR" dirty="0" smtClean="0">
                <a:solidFill>
                  <a:schemeClr val="accent3">
                    <a:lumMod val="50000"/>
                  </a:schemeClr>
                </a:solidFill>
              </a:rPr>
              <a:t>Αυτός ο κόσμος ο μικρός, ο Μέγας!</a:t>
            </a:r>
            <a:endParaRPr lang="el-GR" dirty="0">
              <a:solidFill>
                <a:schemeClr val="accent3">
                  <a:lumMod val="50000"/>
                </a:schemeClr>
              </a:solidFill>
            </a:endParaRPr>
          </a:p>
        </p:txBody>
      </p:sp>
      <p:pic>
        <p:nvPicPr>
          <p:cNvPr id="5" name="4 - Θέση εικόνας" descr="νησι.jpg"/>
          <p:cNvPicPr>
            <a:picLocks noGrp="1" noChangeAspect="1"/>
          </p:cNvPicPr>
          <p:nvPr>
            <p:ph type="pic" idx="1"/>
          </p:nvPr>
        </p:nvPicPr>
        <p:blipFill>
          <a:blip r:embed="rId3" cstate="print"/>
          <a:srcRect t="3307" b="3307"/>
          <a:stretch>
            <a:fillRect/>
          </a:stretch>
        </p:blipFill>
        <p:spPr>
          <a:xfrm>
            <a:off x="1792288" y="612775"/>
            <a:ext cx="5486400" cy="3968353"/>
          </a:xfrm>
        </p:spPr>
      </p:pic>
      <p:sp>
        <p:nvSpPr>
          <p:cNvPr id="4" name="3 - Θέση κειμένου"/>
          <p:cNvSpPr>
            <a:spLocks noGrp="1"/>
          </p:cNvSpPr>
          <p:nvPr>
            <p:ph type="body" sz="half" idx="2"/>
          </p:nvPr>
        </p:nvSpPr>
        <p:spPr>
          <a:xfrm>
            <a:off x="1835696" y="5085184"/>
            <a:ext cx="5486400" cy="1087016"/>
          </a:xfrm>
        </p:spPr>
        <p:txBody>
          <a:bodyPr>
            <a:noAutofit/>
          </a:bodyPr>
          <a:lstStyle/>
          <a:p>
            <a:pPr algn="just"/>
            <a:r>
              <a:rPr lang="el-GR" sz="1800" b="1" dirty="0" smtClean="0">
                <a:solidFill>
                  <a:schemeClr val="tx2">
                    <a:lumMod val="50000"/>
                  </a:schemeClr>
                </a:solidFill>
              </a:rPr>
              <a:t>Το 1964 ξεκίνησε η ηχογράφηση του μελοποιημένου Άξιον Εστί από τον Μίκη Θεοδωράκη οποίο παρουσιάστηκε τελικά στις 19 Οκτωβρίου στο κινηματοθέατρο </a:t>
            </a:r>
            <a:r>
              <a:rPr lang="el-GR" sz="1800" b="1" dirty="0" err="1" smtClean="0">
                <a:solidFill>
                  <a:schemeClr val="tx2">
                    <a:lumMod val="50000"/>
                  </a:schemeClr>
                </a:solidFill>
              </a:rPr>
              <a:t>Rex</a:t>
            </a:r>
            <a:r>
              <a:rPr lang="el-GR" sz="1800" b="1" dirty="0" smtClean="0">
                <a:solidFill>
                  <a:schemeClr val="tx2">
                    <a:lumMod val="50000"/>
                  </a:schemeClr>
                </a:solidFill>
              </a:rPr>
              <a:t>.</a:t>
            </a:r>
            <a:endParaRPr lang="el-GR" sz="1800" dirty="0">
              <a:solidFill>
                <a:schemeClr val="tx2">
                  <a:lumMod val="50000"/>
                </a:schemeClr>
              </a:solidFill>
            </a:endParaRP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17</a:t>
            </a:fld>
            <a:endParaRPr lang="el-GR"/>
          </a:p>
        </p:txBody>
      </p:sp>
    </p:spTree>
  </p:cSld>
  <p:clrMapOvr>
    <a:masterClrMapping/>
  </p:clrMapOvr>
  <p:transition spd="slow" advTm="1000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a:xfrm>
            <a:off x="1792288" y="4293096"/>
            <a:ext cx="5486400" cy="576064"/>
          </a:xfrm>
        </p:spPr>
        <p:txBody>
          <a:bodyPr/>
          <a:lstStyle/>
          <a:p>
            <a:r>
              <a:rPr lang="el-GR" dirty="0" smtClean="0"/>
              <a:t>Η αγάπη του για την παράδοση</a:t>
            </a:r>
            <a:endParaRPr lang="el-GR" dirty="0"/>
          </a:p>
        </p:txBody>
      </p:sp>
      <p:pic>
        <p:nvPicPr>
          <p:cNvPr id="8" name="7 - Θέση εικόνας" descr="page.jpg"/>
          <p:cNvPicPr>
            <a:picLocks noGrp="1" noChangeAspect="1"/>
          </p:cNvPicPr>
          <p:nvPr>
            <p:ph type="pic" idx="1"/>
          </p:nvPr>
        </p:nvPicPr>
        <p:blipFill>
          <a:blip r:embed="rId3" cstate="print"/>
          <a:srcRect l="16667" r="16667"/>
          <a:stretch>
            <a:fillRect/>
          </a:stretch>
        </p:blipFill>
        <p:spPr>
          <a:xfrm>
            <a:off x="1835696" y="188640"/>
            <a:ext cx="5486400" cy="4104456"/>
          </a:xfrm>
        </p:spPr>
      </p:pic>
      <p:sp>
        <p:nvSpPr>
          <p:cNvPr id="7" name="6 - Θέση κειμένου"/>
          <p:cNvSpPr>
            <a:spLocks noGrp="1"/>
          </p:cNvSpPr>
          <p:nvPr>
            <p:ph type="body" sz="half" idx="2"/>
          </p:nvPr>
        </p:nvSpPr>
        <p:spPr>
          <a:xfrm>
            <a:off x="1792288" y="4797152"/>
            <a:ext cx="5486400" cy="1375048"/>
          </a:xfrm>
        </p:spPr>
        <p:txBody>
          <a:bodyPr>
            <a:noAutofit/>
          </a:bodyPr>
          <a:lstStyle/>
          <a:p>
            <a:r>
              <a:rPr lang="el-GR" sz="1800" dirty="0" smtClean="0">
                <a:solidFill>
                  <a:srgbClr val="002060"/>
                </a:solidFill>
              </a:rPr>
              <a:t>Όπου και να σας βρίσκει το κακό, αδελφοί,</a:t>
            </a:r>
          </a:p>
          <a:p>
            <a:r>
              <a:rPr lang="el-GR" sz="1800" dirty="0" smtClean="0">
                <a:solidFill>
                  <a:srgbClr val="002060"/>
                </a:solidFill>
              </a:rPr>
              <a:t>Όπου και να θολώνει ο νους σας,</a:t>
            </a:r>
            <a:br>
              <a:rPr lang="el-GR" sz="1800" dirty="0" smtClean="0">
                <a:solidFill>
                  <a:srgbClr val="002060"/>
                </a:solidFill>
              </a:rPr>
            </a:br>
            <a:r>
              <a:rPr lang="el-GR" sz="1800" dirty="0" smtClean="0">
                <a:solidFill>
                  <a:srgbClr val="002060"/>
                </a:solidFill>
              </a:rPr>
              <a:t>μνημονεύετε Διονύσιο Σολωμό</a:t>
            </a:r>
            <a:br>
              <a:rPr lang="el-GR" sz="1800" dirty="0" smtClean="0">
                <a:solidFill>
                  <a:srgbClr val="002060"/>
                </a:solidFill>
              </a:rPr>
            </a:br>
            <a:r>
              <a:rPr lang="el-GR" sz="1800" dirty="0" smtClean="0">
                <a:solidFill>
                  <a:srgbClr val="002060"/>
                </a:solidFill>
              </a:rPr>
              <a:t>και μνημονεύετε Αλέξανδρο Παπαδιαμάντ</a:t>
            </a:r>
            <a:r>
              <a:rPr lang="el-GR" sz="1800" dirty="0" smtClean="0"/>
              <a:t>η. </a:t>
            </a:r>
            <a:r>
              <a:rPr lang="el-GR" sz="1600" dirty="0" smtClean="0"/>
              <a:t/>
            </a:r>
            <a:br>
              <a:rPr lang="el-GR" sz="1600" dirty="0" smtClean="0"/>
            </a:br>
            <a:endParaRPr lang="el-GR" sz="1600" dirty="0"/>
          </a:p>
        </p:txBody>
      </p:sp>
      <p:pic>
        <p:nvPicPr>
          <p:cNvPr id="3074" name="Picture 2" descr="C:\Users\Zwi &amp; Kwstas\Desktop\imagesΣΟΛΟΜΟΣ.jpg"/>
          <p:cNvPicPr>
            <a:picLocks noChangeAspect="1" noChangeArrowheads="1"/>
          </p:cNvPicPr>
          <p:nvPr/>
        </p:nvPicPr>
        <p:blipFill>
          <a:blip r:embed="rId4" cstate="print"/>
          <a:srcRect/>
          <a:stretch>
            <a:fillRect/>
          </a:stretch>
        </p:blipFill>
        <p:spPr bwMode="auto">
          <a:xfrm>
            <a:off x="6012160" y="4509120"/>
            <a:ext cx="2695575" cy="1440159"/>
          </a:xfrm>
          <a:prstGeom prst="rect">
            <a:avLst/>
          </a:prstGeom>
          <a:noFill/>
        </p:spPr>
      </p:pic>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18</a:t>
            </a:fld>
            <a:endParaRPr lang="el-GR"/>
          </a:p>
        </p:txBody>
      </p:sp>
    </p:spTree>
  </p:cSld>
  <p:clrMapOvr>
    <a:masterClrMapping/>
  </p:clrMapOvr>
  <p:transition spd="slow" advTm="10000">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509120"/>
            <a:ext cx="5486400" cy="648072"/>
          </a:xfrm>
        </p:spPr>
        <p:txBody>
          <a:bodyPr/>
          <a:lstStyle/>
          <a:p>
            <a:r>
              <a:rPr lang="el-GR" dirty="0" smtClean="0"/>
              <a:t>Ελύτης, ο γλωσσοπλάστης                    </a:t>
            </a:r>
            <a:r>
              <a:rPr lang="el-GR" sz="1400" dirty="0" smtClean="0"/>
              <a:t>(</a:t>
            </a:r>
            <a:r>
              <a:rPr lang="el-GR" dirty="0" smtClean="0"/>
              <a:t> </a:t>
            </a:r>
            <a:r>
              <a:rPr lang="el-GR" sz="1400" dirty="0" smtClean="0"/>
              <a:t>Πάρος 1954)</a:t>
            </a:r>
            <a:endParaRPr lang="el-GR" sz="1400" dirty="0"/>
          </a:p>
        </p:txBody>
      </p:sp>
      <p:pic>
        <p:nvPicPr>
          <p:cNvPr id="5" name="4 - Θέση εικόνας" descr="elytis3.jpg"/>
          <p:cNvPicPr>
            <a:picLocks noGrp="1" noChangeAspect="1"/>
          </p:cNvPicPr>
          <p:nvPr>
            <p:ph type="pic" idx="1"/>
          </p:nvPr>
        </p:nvPicPr>
        <p:blipFill>
          <a:blip r:embed="rId3" cstate="print"/>
          <a:srcRect t="10300" b="10300"/>
          <a:stretch>
            <a:fillRect/>
          </a:stretch>
        </p:blipFill>
        <p:spPr/>
      </p:pic>
      <p:sp>
        <p:nvSpPr>
          <p:cNvPr id="4" name="3 - Θέση κειμένου"/>
          <p:cNvSpPr>
            <a:spLocks noGrp="1"/>
          </p:cNvSpPr>
          <p:nvPr>
            <p:ph type="body" sz="half" idx="2"/>
          </p:nvPr>
        </p:nvSpPr>
        <p:spPr>
          <a:xfrm>
            <a:off x="1792288" y="5085184"/>
            <a:ext cx="5486400" cy="1087016"/>
          </a:xfrm>
        </p:spPr>
        <p:txBody>
          <a:bodyPr>
            <a:normAutofit/>
          </a:bodyPr>
          <a:lstStyle/>
          <a:p>
            <a:pPr algn="just"/>
            <a:r>
              <a:rPr lang="el-GR" dirty="0" smtClean="0">
                <a:solidFill>
                  <a:srgbClr val="7030A0"/>
                </a:solidFill>
              </a:rPr>
              <a:t>Ο λεκτικός πλούτος και η ικανότητά του να αναπλάθει τις λέξεις απετέλεσαν σημείο αναφοράς για τους μεταγενέστερους ποιητές και συγγραφείς. Η ποίησή του έχει γραφεί με τη χρήση περίπου 8.000 λέξεων, ενώ αυτή του Καβάφη, π.χ., με 3.500 λέξεις.</a:t>
            </a:r>
            <a:endParaRPr lang="el-GR" dirty="0">
              <a:solidFill>
                <a:srgbClr val="7030A0"/>
              </a:solidFill>
            </a:endParaRPr>
          </a:p>
        </p:txBody>
      </p:sp>
      <p:pic>
        <p:nvPicPr>
          <p:cNvPr id="6" name="4 - Θέση εικόνας" descr="elytis3.jpg"/>
          <p:cNvPicPr>
            <a:picLocks noChangeAspect="1"/>
          </p:cNvPicPr>
          <p:nvPr/>
        </p:nvPicPr>
        <p:blipFill>
          <a:blip r:embed="rId3" cstate="print"/>
          <a:srcRect t="10300" b="10300"/>
          <a:stretch>
            <a:fillRect/>
          </a:stretch>
        </p:blipFill>
        <p:spPr>
          <a:xfrm>
            <a:off x="1835696" y="620688"/>
            <a:ext cx="5486400" cy="4114800"/>
          </a:xfrm>
          <a:prstGeom prst="rect">
            <a:avLst/>
          </a:prstGeom>
        </p:spPr>
      </p:pic>
      <p:pic>
        <p:nvPicPr>
          <p:cNvPr id="7" name="4 - Θέση εικόνας" descr="elytis3.jpg"/>
          <p:cNvPicPr>
            <a:picLocks noChangeAspect="1"/>
          </p:cNvPicPr>
          <p:nvPr/>
        </p:nvPicPr>
        <p:blipFill>
          <a:blip r:embed="rId3" cstate="print"/>
          <a:srcRect t="10300" b="10300"/>
          <a:stretch>
            <a:fillRect/>
          </a:stretch>
        </p:blipFill>
        <p:spPr>
          <a:xfrm>
            <a:off x="1835696" y="0"/>
            <a:ext cx="5638800" cy="4581128"/>
          </a:xfrm>
          <a:prstGeom prst="rect">
            <a:avLst/>
          </a:prstGeom>
        </p:spPr>
      </p:pic>
      <p:sp>
        <p:nvSpPr>
          <p:cNvPr id="8" name="7 - Θέση αριθμού διαφάνειας"/>
          <p:cNvSpPr>
            <a:spLocks noGrp="1"/>
          </p:cNvSpPr>
          <p:nvPr>
            <p:ph type="sldNum" sz="quarter" idx="12"/>
          </p:nvPr>
        </p:nvSpPr>
        <p:spPr/>
        <p:txBody>
          <a:bodyPr/>
          <a:lstStyle/>
          <a:p>
            <a:fld id="{512494CE-367E-4F8F-8B32-0F4D5AB39E75}" type="slidenum">
              <a:rPr lang="el-GR" smtClean="0"/>
              <a:pPr/>
              <a:t>19</a:t>
            </a:fld>
            <a:endParaRPr lang="el-GR"/>
          </a:p>
        </p:txBody>
      </p:sp>
    </p:spTree>
  </p:cSld>
  <p:clrMapOvr>
    <a:masterClrMapping/>
  </p:clrMapOvr>
  <p:transition spd="slow" advTm="10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pPr algn="ctr"/>
            <a:r>
              <a:rPr lang="el-GR" dirty="0" smtClean="0"/>
              <a:t>ΟΔΥΣΣΕΑΣ ΕΛΥΤΗΣ </a:t>
            </a:r>
            <a:br>
              <a:rPr lang="el-GR" dirty="0" smtClean="0"/>
            </a:br>
            <a:r>
              <a:rPr lang="el-GR" dirty="0" smtClean="0"/>
              <a:t>ΠΟΙΗΤΗΣ</a:t>
            </a:r>
            <a:endParaRPr lang="el-GR" dirty="0"/>
          </a:p>
        </p:txBody>
      </p:sp>
      <p:pic>
        <p:nvPicPr>
          <p:cNvPr id="7" name="6 - Θέση εικόνας" descr="ΕΛΥΤΗΣ.gif"/>
          <p:cNvPicPr>
            <a:picLocks noGrp="1" noChangeAspect="1"/>
          </p:cNvPicPr>
          <p:nvPr>
            <p:ph type="pic" idx="1"/>
          </p:nvPr>
        </p:nvPicPr>
        <p:blipFill>
          <a:blip r:embed="rId3" cstate="print"/>
          <a:srcRect t="24899" b="24899"/>
          <a:stretch>
            <a:fillRect/>
          </a:stretch>
        </p:blipFill>
        <p:spPr>
          <a:xfrm>
            <a:off x="1619672" y="548680"/>
            <a:ext cx="5486400" cy="4114800"/>
          </a:xfrm>
        </p:spPr>
      </p:pic>
      <p:sp>
        <p:nvSpPr>
          <p:cNvPr id="6" name="5 - Θέση κειμένου"/>
          <p:cNvSpPr>
            <a:spLocks noGrp="1"/>
          </p:cNvSpPr>
          <p:nvPr>
            <p:ph type="body" sz="half" idx="2"/>
          </p:nvPr>
        </p:nvSpPr>
        <p:spPr>
          <a:xfrm>
            <a:off x="1763688" y="5301208"/>
            <a:ext cx="5486400" cy="576064"/>
          </a:xfrm>
        </p:spPr>
        <p:txBody>
          <a:bodyPr>
            <a:noAutofit/>
          </a:bodyPr>
          <a:lstStyle/>
          <a:p>
            <a:r>
              <a:rPr lang="el-GR" sz="2000" b="1" dirty="0" smtClean="0"/>
              <a:t>2 Νοεμβρίου 1911                         18 Μαρτίου 1996 </a:t>
            </a:r>
            <a:endParaRPr lang="el-GR" sz="2000" b="1" dirty="0"/>
          </a:p>
        </p:txBody>
      </p:sp>
      <p:sp>
        <p:nvSpPr>
          <p:cNvPr id="8" name="7 - Ορθογώνιο"/>
          <p:cNvSpPr/>
          <p:nvPr/>
        </p:nvSpPr>
        <p:spPr>
          <a:xfrm>
            <a:off x="1691680" y="3501008"/>
            <a:ext cx="5166320" cy="1200329"/>
          </a:xfrm>
          <a:prstGeom prst="rect">
            <a:avLst/>
          </a:prstGeom>
        </p:spPr>
        <p:txBody>
          <a:bodyPr wrap="square">
            <a:spAutoFit/>
          </a:bodyPr>
          <a:lstStyle/>
          <a:p>
            <a:r>
              <a:rPr lang="el-GR" dirty="0" smtClean="0">
                <a:solidFill>
                  <a:srgbClr val="FFFF00"/>
                </a:solidFill>
              </a:rPr>
              <a:t>Τη γλώσσα μου έδωσαν ελληνική.</a:t>
            </a:r>
            <a:br>
              <a:rPr lang="el-GR" dirty="0" smtClean="0">
                <a:solidFill>
                  <a:srgbClr val="FFFF00"/>
                </a:solidFill>
              </a:rPr>
            </a:br>
            <a:r>
              <a:rPr lang="el-GR" dirty="0" smtClean="0">
                <a:solidFill>
                  <a:srgbClr val="FFFF00"/>
                </a:solidFill>
              </a:rPr>
              <a:t>το σπίτι φτωχικό στις αμμουδιές του Ομήρου... </a:t>
            </a:r>
            <a:br>
              <a:rPr lang="el-GR" dirty="0" smtClean="0">
                <a:solidFill>
                  <a:srgbClr val="FFFF00"/>
                </a:solidFill>
              </a:rPr>
            </a:br>
            <a:r>
              <a:rPr lang="el-GR" dirty="0" smtClean="0">
                <a:solidFill>
                  <a:srgbClr val="FFFF00"/>
                </a:solidFill>
              </a:rPr>
              <a:t>Μονάχη έννοια η γλώσσα μου στις αμμουδιές του Ομήρου</a:t>
            </a:r>
            <a:r>
              <a:rPr lang="el-GR" dirty="0" smtClean="0"/>
              <a:t>...</a:t>
            </a:r>
            <a:endParaRPr lang="el-GR" dirty="0"/>
          </a:p>
        </p:txBody>
      </p:sp>
      <p:sp>
        <p:nvSpPr>
          <p:cNvPr id="9" name="8 - Θέση αριθμού διαφάνειας"/>
          <p:cNvSpPr>
            <a:spLocks noGrp="1"/>
          </p:cNvSpPr>
          <p:nvPr>
            <p:ph type="sldNum" sz="quarter" idx="12"/>
          </p:nvPr>
        </p:nvSpPr>
        <p:spPr/>
        <p:txBody>
          <a:bodyPr/>
          <a:lstStyle/>
          <a:p>
            <a:fld id="{512494CE-367E-4F8F-8B32-0F4D5AB39E75}" type="slidenum">
              <a:rPr lang="el-GR" smtClean="0"/>
              <a:pPr/>
              <a:t>2</a:t>
            </a:fld>
            <a:endParaRPr lang="el-GR"/>
          </a:p>
        </p:txBody>
      </p:sp>
    </p:spTree>
  </p:cSld>
  <p:clrMapOvr>
    <a:masterClrMapping/>
  </p:clrMapOvr>
  <p:transition spd="slow" advTm="1000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725144"/>
            <a:ext cx="5486400" cy="432048"/>
          </a:xfrm>
        </p:spPr>
        <p:txBody>
          <a:bodyPr/>
          <a:lstStyle/>
          <a:p>
            <a:r>
              <a:rPr lang="el-GR" dirty="0" smtClean="0"/>
              <a:t>Η αγάπη του για το Θεόφιλο </a:t>
            </a:r>
            <a:r>
              <a:rPr lang="el-GR" dirty="0" err="1" smtClean="0"/>
              <a:t>Χατζημιχαήλ</a:t>
            </a:r>
            <a:endParaRPr lang="el-GR" dirty="0"/>
          </a:p>
        </p:txBody>
      </p:sp>
      <p:sp>
        <p:nvSpPr>
          <p:cNvPr id="3" name="2 - Θέση εικόνας"/>
          <p:cNvSpPr>
            <a:spLocks noGrp="1"/>
          </p:cNvSpPr>
          <p:nvPr>
            <p:ph type="pic" idx="1"/>
          </p:nvPr>
        </p:nvSpPr>
        <p:spPr/>
      </p:sp>
      <p:sp>
        <p:nvSpPr>
          <p:cNvPr id="4" name="3 - Θέση κειμένου"/>
          <p:cNvSpPr>
            <a:spLocks noGrp="1"/>
          </p:cNvSpPr>
          <p:nvPr>
            <p:ph type="body" sz="half" idx="2"/>
          </p:nvPr>
        </p:nvSpPr>
        <p:spPr>
          <a:xfrm>
            <a:off x="1792288" y="5085184"/>
            <a:ext cx="5486400" cy="1087016"/>
          </a:xfrm>
        </p:spPr>
        <p:txBody>
          <a:bodyPr>
            <a:noAutofit/>
          </a:bodyPr>
          <a:lstStyle/>
          <a:p>
            <a:pPr algn="just"/>
            <a:r>
              <a:rPr lang="el-GR" sz="1800" b="1" dirty="0" smtClean="0"/>
              <a:t>Γνώρισε τα έργα του </a:t>
            </a:r>
            <a:r>
              <a:rPr lang="el-GR" sz="1800" b="1" dirty="0" err="1" smtClean="0"/>
              <a:t>λαΪκού</a:t>
            </a:r>
            <a:r>
              <a:rPr lang="el-GR" sz="1800" b="1" dirty="0" smtClean="0"/>
              <a:t> ζωγράφου Θεόφιλου  το 1935 και σε αυτά αναγνώρισε&lt;&lt; τα χρώματα και τα σχήματα, την ομαδική μας μνήμη που κουβαλούσαμε αιώνες&gt;&gt;</a:t>
            </a:r>
            <a:r>
              <a:rPr lang="el-GR" sz="1800" dirty="0" smtClean="0"/>
              <a:t>.</a:t>
            </a:r>
            <a:endParaRPr lang="el-GR" sz="1800" dirty="0"/>
          </a:p>
        </p:txBody>
      </p:sp>
      <p:pic>
        <p:nvPicPr>
          <p:cNvPr id="1026" name="Picture 2" descr="C:\Users\Zwi &amp; Kwstas\Desktop\34316g-052.jpg"/>
          <p:cNvPicPr>
            <a:picLocks noChangeAspect="1" noChangeArrowheads="1"/>
          </p:cNvPicPr>
          <p:nvPr/>
        </p:nvPicPr>
        <p:blipFill>
          <a:blip r:embed="rId3" cstate="print"/>
          <a:srcRect/>
          <a:stretch>
            <a:fillRect/>
          </a:stretch>
        </p:blipFill>
        <p:spPr bwMode="auto">
          <a:xfrm>
            <a:off x="1835696" y="188640"/>
            <a:ext cx="5400600" cy="4536504"/>
          </a:xfrm>
          <a:prstGeom prst="rect">
            <a:avLst/>
          </a:prstGeom>
          <a:noFill/>
        </p:spPr>
      </p:pic>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20</a:t>
            </a:fld>
            <a:endParaRPr lang="el-GR"/>
          </a:p>
        </p:txBody>
      </p:sp>
    </p:spTree>
  </p:cSld>
  <p:clrMapOvr>
    <a:overrideClrMapping bg1="lt1" tx1="dk1" bg2="lt2" tx2="dk2" accent1="accent1" accent2="accent2" accent3="accent3" accent4="accent4" accent5="accent5" accent6="accent6" hlink="hlink" folHlink="folHlink"/>
  </p:clrMapOvr>
  <p:transition spd="slow" advTm="10000">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Έργα - δοκίμια -μεταφράσεις</a:t>
            </a:r>
            <a:endParaRPr lang="el-GR" dirty="0"/>
          </a:p>
        </p:txBody>
      </p:sp>
      <p:sp>
        <p:nvSpPr>
          <p:cNvPr id="7" name="6 - Θέση περιεχομένου"/>
          <p:cNvSpPr>
            <a:spLocks noGrp="1"/>
          </p:cNvSpPr>
          <p:nvPr>
            <p:ph sz="half" idx="1"/>
          </p:nvPr>
        </p:nvSpPr>
        <p:spPr>
          <a:xfrm>
            <a:off x="457200" y="1340768"/>
            <a:ext cx="4038600" cy="4785395"/>
          </a:xfrm>
        </p:spPr>
        <p:txBody>
          <a:bodyPr>
            <a:normAutofit fontScale="55000" lnSpcReduction="20000"/>
          </a:bodyPr>
          <a:lstStyle/>
          <a:p>
            <a:endParaRPr lang="el-GR" dirty="0" smtClean="0"/>
          </a:p>
          <a:p>
            <a:r>
              <a:rPr lang="el-GR" i="1" dirty="0" smtClean="0"/>
              <a:t>Έξι και μια τύψεις για τον ουρανό</a:t>
            </a:r>
            <a:r>
              <a:rPr lang="el-GR" dirty="0" smtClean="0"/>
              <a:t>, Ίκαρος, Αθήνα 1960</a:t>
            </a:r>
          </a:p>
          <a:p>
            <a:r>
              <a:rPr lang="el-GR" i="1" dirty="0" smtClean="0"/>
              <a:t>Ο Ήλιος ο </a:t>
            </a:r>
            <a:r>
              <a:rPr lang="el-GR" i="1" dirty="0" err="1" smtClean="0"/>
              <a:t>Ηλιάτορας</a:t>
            </a:r>
            <a:r>
              <a:rPr lang="el-GR" dirty="0" smtClean="0"/>
              <a:t>, Ίκαρος, Αθήνα 1971</a:t>
            </a:r>
          </a:p>
          <a:p>
            <a:r>
              <a:rPr lang="el-GR" i="1" dirty="0" smtClean="0"/>
              <a:t>Το </a:t>
            </a:r>
            <a:r>
              <a:rPr lang="el-GR" i="1" dirty="0" err="1" smtClean="0"/>
              <a:t>Φωτόδεντρο</a:t>
            </a:r>
            <a:r>
              <a:rPr lang="el-GR" i="1" dirty="0" smtClean="0"/>
              <a:t> και η Δέκατη Τέταρτη Ομορφιά</a:t>
            </a:r>
            <a:r>
              <a:rPr lang="el-GR" dirty="0" smtClean="0"/>
              <a:t>, Ίκαρος, Αθήνα 1971</a:t>
            </a:r>
          </a:p>
          <a:p>
            <a:r>
              <a:rPr lang="el-GR" i="1" dirty="0" smtClean="0"/>
              <a:t>Το μονόγραμμα</a:t>
            </a:r>
            <a:r>
              <a:rPr lang="el-GR" dirty="0" smtClean="0"/>
              <a:t>, Ίκαρος, Αθήνα 1972</a:t>
            </a:r>
          </a:p>
          <a:p>
            <a:r>
              <a:rPr lang="el-GR" i="1" dirty="0" smtClean="0"/>
              <a:t>Τα ρω του έρωτα</a:t>
            </a:r>
            <a:r>
              <a:rPr lang="el-GR" dirty="0" smtClean="0"/>
              <a:t>, Αστερίας, Αθήνα 1972</a:t>
            </a:r>
          </a:p>
          <a:p>
            <a:r>
              <a:rPr lang="el-GR" i="1" dirty="0" smtClean="0"/>
              <a:t>Τα ετεροθαλή</a:t>
            </a:r>
            <a:r>
              <a:rPr lang="el-GR" dirty="0" smtClean="0"/>
              <a:t>, Ίκαρος, Αθήνα 1974</a:t>
            </a:r>
          </a:p>
          <a:p>
            <a:r>
              <a:rPr lang="el-GR" i="1" dirty="0" smtClean="0"/>
              <a:t>Μαρία Νεφέλη</a:t>
            </a:r>
            <a:r>
              <a:rPr lang="el-GR" dirty="0" smtClean="0"/>
              <a:t>, Ίκαρος, Αθήνα 1978</a:t>
            </a:r>
          </a:p>
          <a:p>
            <a:r>
              <a:rPr lang="el-GR" i="1" dirty="0" smtClean="0"/>
              <a:t>Τρία ποιήματα με σημαία ευκαιρίας</a:t>
            </a:r>
            <a:r>
              <a:rPr lang="el-GR" dirty="0" smtClean="0"/>
              <a:t>, Ίκαρος, Αθήνα 1982</a:t>
            </a:r>
          </a:p>
          <a:p>
            <a:r>
              <a:rPr lang="el-GR" i="1" dirty="0" smtClean="0"/>
              <a:t>Ημερολόγιο ενός αθέατου Απριλίου</a:t>
            </a:r>
            <a:r>
              <a:rPr lang="el-GR" dirty="0" smtClean="0"/>
              <a:t>, Ύψιλον/Βιβλία, Αθήνα 1984</a:t>
            </a:r>
          </a:p>
          <a:p>
            <a:r>
              <a:rPr lang="el-GR" i="1" dirty="0" smtClean="0"/>
              <a:t>Ο μικρός ναυτίλος</a:t>
            </a:r>
            <a:r>
              <a:rPr lang="el-GR" dirty="0" smtClean="0"/>
              <a:t>, Ίκαρος, Αθήνα 1985</a:t>
            </a:r>
          </a:p>
          <a:p>
            <a:r>
              <a:rPr lang="el-GR" i="1" dirty="0" smtClean="0"/>
              <a:t>Τα ελεγεία της </a:t>
            </a:r>
            <a:r>
              <a:rPr lang="el-GR" i="1" dirty="0" err="1" smtClean="0"/>
              <a:t>Οξώπετρας</a:t>
            </a:r>
            <a:r>
              <a:rPr lang="el-GR" dirty="0" smtClean="0"/>
              <a:t>, Ίκαρος, Αθήνα 1991</a:t>
            </a:r>
          </a:p>
          <a:p>
            <a:r>
              <a:rPr lang="el-GR" i="1" dirty="0" smtClean="0"/>
              <a:t>Δυτικά της λύπης</a:t>
            </a:r>
            <a:r>
              <a:rPr lang="el-GR" dirty="0" smtClean="0"/>
              <a:t>, Ίκαρος, Αθήνα 1995</a:t>
            </a:r>
          </a:p>
          <a:p>
            <a:r>
              <a:rPr lang="el-GR" i="1" dirty="0" smtClean="0"/>
              <a:t>Εκ του πλησίον</a:t>
            </a:r>
            <a:r>
              <a:rPr lang="el-GR" dirty="0" smtClean="0"/>
              <a:t>, Ίκαρος, Αθήνα 1998 (μεταθανάτια έκδοση)</a:t>
            </a:r>
          </a:p>
          <a:p>
            <a:pPr>
              <a:buNone/>
            </a:pPr>
            <a:endParaRPr lang="el-GR" b="1" dirty="0" smtClean="0"/>
          </a:p>
          <a:p>
            <a:endParaRPr lang="el-GR" dirty="0"/>
          </a:p>
        </p:txBody>
      </p:sp>
      <p:sp>
        <p:nvSpPr>
          <p:cNvPr id="8" name="7 - Θέση περιεχομένου"/>
          <p:cNvSpPr>
            <a:spLocks noGrp="1"/>
          </p:cNvSpPr>
          <p:nvPr>
            <p:ph sz="half" idx="2"/>
          </p:nvPr>
        </p:nvSpPr>
        <p:spPr/>
        <p:txBody>
          <a:bodyPr>
            <a:normAutofit fontScale="55000" lnSpcReduction="20000"/>
          </a:bodyPr>
          <a:lstStyle/>
          <a:p>
            <a:r>
              <a:rPr lang="el-GR" i="1" dirty="0" smtClean="0"/>
              <a:t>Η αληθινή φυσιογνωμία και η λυρική τόλμη του Ανδρέα Κάλβου</a:t>
            </a:r>
            <a:r>
              <a:rPr lang="el-GR" dirty="0" smtClean="0"/>
              <a:t>, Νέα Εστία, Αθήνα 1946</a:t>
            </a:r>
          </a:p>
          <a:p>
            <a:r>
              <a:rPr lang="el-GR" i="1" dirty="0" smtClean="0"/>
              <a:t>Ο ζωγράφος Θεόφιλος</a:t>
            </a:r>
            <a:r>
              <a:rPr lang="el-GR" dirty="0" smtClean="0"/>
              <a:t>, Αστερίας, Αθήνα 1973</a:t>
            </a:r>
          </a:p>
          <a:p>
            <a:r>
              <a:rPr lang="el-GR" i="1" dirty="0" smtClean="0"/>
              <a:t>Ανοιχτά χαρτιά</a:t>
            </a:r>
            <a:r>
              <a:rPr lang="el-GR" dirty="0" smtClean="0"/>
              <a:t>, Αστερίας, Αθήνα 1974</a:t>
            </a:r>
          </a:p>
          <a:p>
            <a:r>
              <a:rPr lang="el-GR" i="1" dirty="0" smtClean="0"/>
              <a:t>Η μαγεία του Παπαδιαμάντη</a:t>
            </a:r>
            <a:r>
              <a:rPr lang="el-GR" dirty="0" smtClean="0"/>
              <a:t>, Ερμής, Αθήνα 1976</a:t>
            </a:r>
          </a:p>
          <a:p>
            <a:r>
              <a:rPr lang="el-GR" i="1" dirty="0" smtClean="0"/>
              <a:t>Αναφορά στον Ανδρέα Εμπειρίκο</a:t>
            </a:r>
            <a:r>
              <a:rPr lang="el-GR" dirty="0" smtClean="0"/>
              <a:t>, Ύψιλον/Βιβλία, Αθήνα 1980</a:t>
            </a:r>
          </a:p>
          <a:p>
            <a:r>
              <a:rPr lang="el-GR" i="1" dirty="0" smtClean="0"/>
              <a:t>Ιδιωτική Οδός</a:t>
            </a:r>
            <a:r>
              <a:rPr lang="el-GR" dirty="0" smtClean="0"/>
              <a:t>, Ύψιλον/Βιβλία, Αθήνα 1990</a:t>
            </a:r>
          </a:p>
          <a:p>
            <a:r>
              <a:rPr lang="el-GR" i="1" dirty="0" smtClean="0"/>
              <a:t>Τα Δημόσια και τα Ιδιωτικά</a:t>
            </a:r>
            <a:r>
              <a:rPr lang="el-GR" dirty="0" smtClean="0"/>
              <a:t>, Ίκαρος, Αθήνα 1990</a:t>
            </a:r>
          </a:p>
          <a:p>
            <a:r>
              <a:rPr lang="el-GR" i="1" dirty="0" smtClean="0"/>
              <a:t>Εν λευκώ</a:t>
            </a:r>
            <a:r>
              <a:rPr lang="el-GR" dirty="0" smtClean="0"/>
              <a:t>, Ίκαρος, Αθήνα 1993</a:t>
            </a:r>
          </a:p>
          <a:p>
            <a:r>
              <a:rPr lang="el-GR" i="1" dirty="0" smtClean="0"/>
              <a:t>Ο κήπος με τις αυταπάτες</a:t>
            </a:r>
            <a:r>
              <a:rPr lang="el-GR" dirty="0" smtClean="0"/>
              <a:t>, Ύψιλον/Βιβλία, Αθήνα 1995</a:t>
            </a:r>
          </a:p>
          <a:p>
            <a:pPr>
              <a:buNone/>
            </a:pPr>
            <a:r>
              <a:rPr lang="el-GR" b="1" dirty="0" smtClean="0"/>
              <a:t>ΜΕΤΑΦΡΑΣΕΙΣ</a:t>
            </a:r>
          </a:p>
          <a:p>
            <a:r>
              <a:rPr lang="el-GR" dirty="0" smtClean="0"/>
              <a:t>Ο κύκλος με την κιμωλία </a:t>
            </a:r>
            <a:r>
              <a:rPr lang="el-GR" dirty="0" err="1" smtClean="0"/>
              <a:t>Μπέρτλοτ</a:t>
            </a:r>
            <a:r>
              <a:rPr lang="el-GR" dirty="0" smtClean="0"/>
              <a:t> Μπρεχτ</a:t>
            </a:r>
          </a:p>
          <a:p>
            <a:r>
              <a:rPr lang="el-GR" dirty="0" smtClean="0"/>
              <a:t>Σαπφώ</a:t>
            </a:r>
          </a:p>
          <a:p>
            <a:r>
              <a:rPr lang="el-GR" dirty="0" smtClean="0"/>
              <a:t>Ιωάννης – Η Αποκάλυψη</a:t>
            </a:r>
          </a:p>
          <a:p>
            <a:pPr>
              <a:buNone/>
            </a:pPr>
            <a:r>
              <a:rPr lang="el-GR" dirty="0" smtClean="0"/>
              <a:t>        </a:t>
            </a:r>
            <a:endParaRPr lang="el-GR" dirty="0"/>
          </a:p>
        </p:txBody>
      </p:sp>
      <p:sp>
        <p:nvSpPr>
          <p:cNvPr id="5" name="4 - Θέση αριθμού διαφάνειας"/>
          <p:cNvSpPr>
            <a:spLocks noGrp="1"/>
          </p:cNvSpPr>
          <p:nvPr>
            <p:ph type="sldNum" sz="quarter" idx="12"/>
          </p:nvPr>
        </p:nvSpPr>
        <p:spPr/>
        <p:txBody>
          <a:bodyPr/>
          <a:lstStyle/>
          <a:p>
            <a:fld id="{512494CE-367E-4F8F-8B32-0F4D5AB39E75}" type="slidenum">
              <a:rPr lang="el-GR" smtClean="0"/>
              <a:pPr/>
              <a:t>21</a:t>
            </a:fld>
            <a:endParaRPr lang="el-GR"/>
          </a:p>
        </p:txBody>
      </p:sp>
    </p:spTree>
  </p:cSld>
  <p:clrMapOvr>
    <a:masterClrMapping/>
  </p:clrMapOvr>
  <p:transition spd="slow" advTm="10000">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149080"/>
            <a:ext cx="5486400" cy="720080"/>
          </a:xfrm>
        </p:spPr>
        <p:txBody>
          <a:bodyPr/>
          <a:lstStyle/>
          <a:p>
            <a:r>
              <a:rPr lang="el-GR" dirty="0" smtClean="0"/>
              <a:t>Η μελοποίηση στα έργα του </a:t>
            </a:r>
            <a:endParaRPr lang="el-GR" dirty="0"/>
          </a:p>
        </p:txBody>
      </p:sp>
      <p:pic>
        <p:nvPicPr>
          <p:cNvPr id="5" name="4 - Θέση εικόνας" descr="ΕΛΥΤΗΣ.jpg"/>
          <p:cNvPicPr>
            <a:picLocks noGrp="1" noChangeAspect="1"/>
          </p:cNvPicPr>
          <p:nvPr>
            <p:ph type="pic" idx="1"/>
          </p:nvPr>
        </p:nvPicPr>
        <p:blipFill>
          <a:blip r:embed="rId2" cstate="print"/>
          <a:srcRect l="3260" r="3260"/>
          <a:stretch>
            <a:fillRect/>
          </a:stretch>
        </p:blipFill>
        <p:spPr>
          <a:xfrm>
            <a:off x="1792288" y="1"/>
            <a:ext cx="5486400" cy="4221088"/>
          </a:xfrm>
        </p:spPr>
      </p:pic>
      <p:sp>
        <p:nvSpPr>
          <p:cNvPr id="4" name="3 - Θέση κειμένου"/>
          <p:cNvSpPr>
            <a:spLocks noGrp="1"/>
          </p:cNvSpPr>
          <p:nvPr>
            <p:ph type="body" sz="half" idx="2"/>
          </p:nvPr>
        </p:nvSpPr>
        <p:spPr>
          <a:xfrm>
            <a:off x="1792288" y="4869160"/>
            <a:ext cx="5486400" cy="1303040"/>
          </a:xfrm>
        </p:spPr>
        <p:txBody>
          <a:bodyPr>
            <a:normAutofit fontScale="92500"/>
          </a:bodyPr>
          <a:lstStyle/>
          <a:p>
            <a:pPr algn="just"/>
            <a:r>
              <a:rPr lang="el-GR" dirty="0" smtClean="0"/>
              <a:t>«</a:t>
            </a:r>
            <a:r>
              <a:rPr lang="el-GR" sz="1800" dirty="0" smtClean="0">
                <a:solidFill>
                  <a:schemeClr val="accent6">
                    <a:lumMod val="50000"/>
                  </a:schemeClr>
                </a:solidFill>
              </a:rPr>
              <a:t>Το </a:t>
            </a:r>
            <a:r>
              <a:rPr lang="el-GR" sz="1800" dirty="0" err="1" smtClean="0">
                <a:solidFill>
                  <a:schemeClr val="accent6">
                    <a:lumMod val="50000"/>
                  </a:schemeClr>
                </a:solidFill>
              </a:rPr>
              <a:t>φωτόδεντρο</a:t>
            </a:r>
            <a:r>
              <a:rPr lang="el-GR" sz="1800" dirty="0" smtClean="0">
                <a:solidFill>
                  <a:schemeClr val="accent6">
                    <a:lumMod val="50000"/>
                  </a:schemeClr>
                </a:solidFill>
              </a:rPr>
              <a:t>», «Το μονόγραμμα», «Το θαλασσινό τριφύλλι», «Το ρω του έρωτα», «Ο ήλιος ο </a:t>
            </a:r>
            <a:r>
              <a:rPr lang="el-GR" sz="1800" dirty="0" err="1" smtClean="0">
                <a:solidFill>
                  <a:schemeClr val="accent6">
                    <a:lumMod val="50000"/>
                  </a:schemeClr>
                </a:solidFill>
              </a:rPr>
              <a:t>ηλιάτορας</a:t>
            </a:r>
            <a:r>
              <a:rPr lang="el-GR" sz="1800" dirty="0" smtClean="0">
                <a:solidFill>
                  <a:schemeClr val="accent6">
                    <a:lumMod val="50000"/>
                  </a:schemeClr>
                </a:solidFill>
              </a:rPr>
              <a:t>»,  ανήκουν στα αριστουργήματα του ελληνικού πολιτισμού και τραγουδιούνται, χωρίς συχνά να ξέρουμε το δημιουργό</a:t>
            </a:r>
            <a:r>
              <a:rPr lang="el-GR" dirty="0" smtClean="0"/>
              <a:t>.</a:t>
            </a:r>
            <a:endParaRPr lang="el-GR" dirty="0"/>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22</a:t>
            </a:fld>
            <a:endParaRPr lang="el-GR"/>
          </a:p>
        </p:txBody>
      </p:sp>
    </p:spTree>
  </p:cSld>
  <p:clrMapOvr>
    <a:masterClrMapping/>
  </p:clrMapOvr>
  <p:transition spd="slow" advTm="10000">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5 - Τίτλος"/>
          <p:cNvSpPr>
            <a:spLocks noGrp="1"/>
          </p:cNvSpPr>
          <p:nvPr>
            <p:ph type="title"/>
          </p:nvPr>
        </p:nvSpPr>
        <p:spPr>
          <a:xfrm>
            <a:off x="1792288" y="4725144"/>
            <a:ext cx="5486400" cy="504056"/>
          </a:xfrm>
        </p:spPr>
        <p:txBody>
          <a:bodyPr/>
          <a:lstStyle/>
          <a:p>
            <a:r>
              <a:rPr lang="el-GR" dirty="0" smtClean="0"/>
              <a:t>Ο ζωγράφος  Ελύτης</a:t>
            </a:r>
            <a:endParaRPr lang="el-GR" dirty="0"/>
          </a:p>
        </p:txBody>
      </p:sp>
      <p:pic>
        <p:nvPicPr>
          <p:cNvPr id="5" name="4 - Θέση εικόνας" descr="images.jpg"/>
          <p:cNvPicPr>
            <a:picLocks noGrp="1" noChangeAspect="1"/>
          </p:cNvPicPr>
          <p:nvPr>
            <p:ph type="pic" idx="1"/>
          </p:nvPr>
        </p:nvPicPr>
        <p:blipFill>
          <a:blip r:embed="rId3" cstate="print"/>
          <a:srcRect l="5556" r="5556"/>
          <a:stretch>
            <a:fillRect/>
          </a:stretch>
        </p:blipFill>
        <p:spPr/>
      </p:pic>
      <p:sp>
        <p:nvSpPr>
          <p:cNvPr id="7" name="6 - Θέση κειμένου"/>
          <p:cNvSpPr>
            <a:spLocks noGrp="1"/>
          </p:cNvSpPr>
          <p:nvPr>
            <p:ph type="body" sz="half" idx="2"/>
          </p:nvPr>
        </p:nvSpPr>
        <p:spPr>
          <a:xfrm>
            <a:off x="1792288" y="5157192"/>
            <a:ext cx="5486400" cy="1015008"/>
          </a:xfrm>
        </p:spPr>
        <p:txBody>
          <a:bodyPr/>
          <a:lstStyle/>
          <a:p>
            <a:pPr algn="just"/>
            <a:r>
              <a:rPr lang="el-GR" sz="2000" dirty="0" smtClean="0">
                <a:solidFill>
                  <a:srgbClr val="C00000"/>
                </a:solidFill>
              </a:rPr>
              <a:t>Από το 1936 και ως το τέλος της ζωής του ασχολήθηκε με τη ζωγραφική και το κολάζ σαν ποιητική εικόνα</a:t>
            </a:r>
            <a:r>
              <a:rPr lang="el-GR" dirty="0" smtClean="0">
                <a:solidFill>
                  <a:srgbClr val="C00000"/>
                </a:solidFill>
              </a:rPr>
              <a:t>.</a:t>
            </a:r>
            <a:endParaRPr lang="el-GR" dirty="0">
              <a:solidFill>
                <a:srgbClr val="C00000"/>
              </a:solidFill>
            </a:endParaRPr>
          </a:p>
        </p:txBody>
      </p:sp>
      <p:sp>
        <p:nvSpPr>
          <p:cNvPr id="8" name="7 - Θέση αριθμού διαφάνειας"/>
          <p:cNvSpPr>
            <a:spLocks noGrp="1"/>
          </p:cNvSpPr>
          <p:nvPr>
            <p:ph type="sldNum" sz="quarter" idx="12"/>
          </p:nvPr>
        </p:nvSpPr>
        <p:spPr/>
        <p:txBody>
          <a:bodyPr/>
          <a:lstStyle/>
          <a:p>
            <a:fld id="{512494CE-367E-4F8F-8B32-0F4D5AB39E75}" type="slidenum">
              <a:rPr lang="el-GR" smtClean="0"/>
              <a:pPr/>
              <a:t>23</a:t>
            </a:fld>
            <a:endParaRPr lang="el-GR"/>
          </a:p>
        </p:txBody>
      </p:sp>
    </p:spTree>
  </p:cSld>
  <p:clrMapOvr>
    <a:masterClrMapping/>
  </p:clrMapOvr>
  <p:transition spd="slow" advTm="10000">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509120"/>
            <a:ext cx="5486400" cy="648072"/>
          </a:xfrm>
        </p:spPr>
        <p:txBody>
          <a:bodyPr>
            <a:normAutofit fontScale="90000"/>
          </a:bodyPr>
          <a:lstStyle/>
          <a:p>
            <a:r>
              <a:rPr lang="el-GR" dirty="0" smtClean="0">
                <a:solidFill>
                  <a:schemeClr val="accent2">
                    <a:lumMod val="75000"/>
                  </a:schemeClr>
                </a:solidFill>
              </a:rPr>
              <a:t>Θέματά του : οι αισθήσεις, το αιγαίο, το φως, η ορθοδοξία</a:t>
            </a:r>
            <a:endParaRPr lang="el-GR" dirty="0">
              <a:solidFill>
                <a:schemeClr val="accent2">
                  <a:lumMod val="75000"/>
                </a:schemeClr>
              </a:solidFill>
            </a:endParaRPr>
          </a:p>
        </p:txBody>
      </p:sp>
      <p:pic>
        <p:nvPicPr>
          <p:cNvPr id="5" name="4 - Θέση εικόνας" descr="ΕΛΥΤΗΣ.jpg"/>
          <p:cNvPicPr>
            <a:picLocks noGrp="1" noChangeAspect="1"/>
          </p:cNvPicPr>
          <p:nvPr>
            <p:ph type="pic" idx="1"/>
          </p:nvPr>
        </p:nvPicPr>
        <p:blipFill>
          <a:blip r:embed="rId3" cstate="print"/>
          <a:srcRect t="8791" b="8791"/>
          <a:stretch>
            <a:fillRect/>
          </a:stretch>
        </p:blipFill>
        <p:spPr>
          <a:xfrm>
            <a:off x="1792288" y="404665"/>
            <a:ext cx="5486400" cy="4104456"/>
          </a:xfrm>
        </p:spPr>
      </p:pic>
      <p:sp>
        <p:nvSpPr>
          <p:cNvPr id="4" name="3 - Θέση κειμένου"/>
          <p:cNvSpPr>
            <a:spLocks noGrp="1"/>
          </p:cNvSpPr>
          <p:nvPr>
            <p:ph type="body" sz="half" idx="2"/>
          </p:nvPr>
        </p:nvSpPr>
        <p:spPr>
          <a:xfrm>
            <a:off x="1792288" y="5085184"/>
            <a:ext cx="5486400" cy="1087016"/>
          </a:xfrm>
        </p:spPr>
        <p:txBody>
          <a:bodyPr>
            <a:normAutofit/>
          </a:bodyPr>
          <a:lstStyle/>
          <a:p>
            <a:r>
              <a:rPr lang="el-GR" sz="1800" b="1" dirty="0" smtClean="0"/>
              <a:t>&lt;&lt;Εάν αποσυνθέσεις την Ελλάδα, στο τέλος θα δεις να σου απομένουν μια ελιά, ένα αμπέλι κι ένα καράβι. Που σημαίνει: με άλλα τόσα την ξαναφτιάχνεις&gt;&gt;.</a:t>
            </a:r>
            <a:endParaRPr lang="el-GR" sz="1800" dirty="0"/>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24</a:t>
            </a:fld>
            <a:endParaRPr lang="el-GR"/>
          </a:p>
        </p:txBody>
      </p:sp>
    </p:spTree>
  </p:cSld>
  <p:clrMapOvr>
    <a:masterClrMapping/>
  </p:clrMapOvr>
  <p:transition spd="slow" advTm="10000">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509120"/>
            <a:ext cx="5486400" cy="576064"/>
          </a:xfrm>
        </p:spPr>
        <p:txBody>
          <a:bodyPr/>
          <a:lstStyle/>
          <a:p>
            <a:r>
              <a:rPr lang="el-GR" dirty="0" smtClean="0"/>
              <a:t>Απονομή βραβείου Νόμπελ 1979</a:t>
            </a:r>
            <a:endParaRPr lang="el-GR" dirty="0"/>
          </a:p>
        </p:txBody>
      </p:sp>
      <p:pic>
        <p:nvPicPr>
          <p:cNvPr id="5" name="4 - Θέση εικόνας" descr="ΕΛΥΤΗΣ.jpg"/>
          <p:cNvPicPr>
            <a:picLocks noGrp="1" noChangeAspect="1"/>
          </p:cNvPicPr>
          <p:nvPr>
            <p:ph type="pic" idx="1"/>
          </p:nvPr>
        </p:nvPicPr>
        <p:blipFill>
          <a:blip r:embed="rId3" cstate="print"/>
          <a:srcRect l="970" r="970"/>
          <a:stretch>
            <a:fillRect/>
          </a:stretch>
        </p:blipFill>
        <p:spPr>
          <a:xfrm>
            <a:off x="1792288" y="612775"/>
            <a:ext cx="5486400" cy="3896345"/>
          </a:xfrm>
        </p:spPr>
      </p:pic>
      <p:sp>
        <p:nvSpPr>
          <p:cNvPr id="4" name="3 - Θέση κειμένου"/>
          <p:cNvSpPr>
            <a:spLocks noGrp="1"/>
          </p:cNvSpPr>
          <p:nvPr>
            <p:ph type="body" sz="half" idx="2"/>
          </p:nvPr>
        </p:nvSpPr>
        <p:spPr>
          <a:xfrm>
            <a:off x="1835696" y="5013176"/>
            <a:ext cx="5486400" cy="1308918"/>
          </a:xfrm>
        </p:spPr>
        <p:txBody>
          <a:bodyPr>
            <a:normAutofit fontScale="92500" lnSpcReduction="20000"/>
          </a:bodyPr>
          <a:lstStyle/>
          <a:p>
            <a:pPr algn="just"/>
            <a:r>
              <a:rPr lang="el-GR" dirty="0" smtClean="0"/>
              <a:t> </a:t>
            </a:r>
            <a:r>
              <a:rPr lang="el-GR" sz="1700" dirty="0" smtClean="0">
                <a:solidFill>
                  <a:srgbClr val="C00000"/>
                </a:solidFill>
              </a:rPr>
              <a:t>Η αναγγελία της απονομής του βραβείου από τη Σουηδική Ακαδημία έγινε στις 18 Οκτωβρίου "</a:t>
            </a:r>
            <a:r>
              <a:rPr lang="el-GR" sz="1700" i="1" dirty="0" smtClean="0">
                <a:solidFill>
                  <a:srgbClr val="C00000"/>
                </a:solidFill>
              </a:rPr>
              <a:t>για την ποίησή του, που με φόντο την </a:t>
            </a:r>
            <a:r>
              <a:rPr lang="el-GR" sz="1700" b="1" i="1" dirty="0" smtClean="0">
                <a:solidFill>
                  <a:srgbClr val="C00000"/>
                </a:solidFill>
              </a:rPr>
              <a:t>ελληνική παράδοση</a:t>
            </a:r>
            <a:r>
              <a:rPr lang="el-GR" sz="1700" i="1" dirty="0" smtClean="0">
                <a:solidFill>
                  <a:srgbClr val="C00000"/>
                </a:solidFill>
              </a:rPr>
              <a:t>, με </a:t>
            </a:r>
            <a:r>
              <a:rPr lang="el-GR" sz="1700" i="1" dirty="0" err="1" smtClean="0">
                <a:solidFill>
                  <a:srgbClr val="C00000"/>
                </a:solidFill>
              </a:rPr>
              <a:t>αισθηματοποιημένη</a:t>
            </a:r>
            <a:r>
              <a:rPr lang="el-GR" sz="1700" i="1" dirty="0" smtClean="0">
                <a:solidFill>
                  <a:srgbClr val="C00000"/>
                </a:solidFill>
              </a:rPr>
              <a:t> δύναμη και πνευματική οξύνοια ζωντανεύει τον αγώνα τού σύγχρονου ανθρώπου για </a:t>
            </a:r>
            <a:r>
              <a:rPr lang="el-GR" sz="1700" b="1" i="1" dirty="0" smtClean="0">
                <a:solidFill>
                  <a:srgbClr val="C00000"/>
                </a:solidFill>
              </a:rPr>
              <a:t>ελευθερί</a:t>
            </a:r>
            <a:r>
              <a:rPr lang="el-GR" sz="1700" i="1" dirty="0" smtClean="0">
                <a:solidFill>
                  <a:srgbClr val="C00000"/>
                </a:solidFill>
              </a:rPr>
              <a:t>α και </a:t>
            </a:r>
            <a:r>
              <a:rPr lang="el-GR" sz="1700" b="1" i="1" dirty="0" smtClean="0">
                <a:solidFill>
                  <a:srgbClr val="C00000"/>
                </a:solidFill>
              </a:rPr>
              <a:t>δημιουργί</a:t>
            </a:r>
            <a:r>
              <a:rPr lang="el-GR" sz="1700" i="1" dirty="0" smtClean="0">
                <a:solidFill>
                  <a:srgbClr val="C00000"/>
                </a:solidFill>
              </a:rPr>
              <a:t>α</a:t>
            </a:r>
            <a:r>
              <a:rPr lang="el-GR" sz="1700" dirty="0" smtClean="0">
                <a:solidFill>
                  <a:srgbClr val="C00000"/>
                </a:solidFill>
              </a:rPr>
              <a:t>" σύμφωνα με το σκεπτικό της απόφασης</a:t>
            </a:r>
            <a:r>
              <a:rPr lang="el-GR" dirty="0" smtClean="0">
                <a:solidFill>
                  <a:srgbClr val="C00000"/>
                </a:solidFill>
              </a:rPr>
              <a:t>. </a:t>
            </a:r>
            <a:endParaRPr lang="el-GR" dirty="0">
              <a:solidFill>
                <a:srgbClr val="C00000"/>
              </a:solidFill>
            </a:endParaRP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25</a:t>
            </a:fld>
            <a:endParaRPr lang="el-GR"/>
          </a:p>
        </p:txBody>
      </p:sp>
    </p:spTree>
  </p:cSld>
  <p:clrMapOvr>
    <a:masterClrMapping/>
  </p:clrMapOvr>
  <p:transition spd="slow" advTm="10000">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dirty="0" smtClean="0">
                <a:solidFill>
                  <a:srgbClr val="00B050"/>
                </a:solidFill>
              </a:rPr>
              <a:t>Συνεργάστηκε με τους καλύτερους Έλληνες δημιουργούς σε κάθε τομέα της τέχνης</a:t>
            </a:r>
            <a:endParaRPr lang="el-GR" sz="2000" dirty="0">
              <a:solidFill>
                <a:srgbClr val="00B050"/>
              </a:solidFill>
            </a:endParaRPr>
          </a:p>
        </p:txBody>
      </p:sp>
      <p:sp>
        <p:nvSpPr>
          <p:cNvPr id="3" name="2 - Θέση κειμένου"/>
          <p:cNvSpPr>
            <a:spLocks noGrp="1"/>
          </p:cNvSpPr>
          <p:nvPr>
            <p:ph type="body" idx="1"/>
          </p:nvPr>
        </p:nvSpPr>
        <p:spPr/>
        <p:txBody>
          <a:bodyPr>
            <a:normAutofit/>
          </a:bodyPr>
          <a:lstStyle/>
          <a:p>
            <a:r>
              <a:rPr lang="el-GR" sz="2000" dirty="0" smtClean="0">
                <a:solidFill>
                  <a:srgbClr val="7030A0"/>
                </a:solidFill>
              </a:rPr>
              <a:t>Μόραλης,     Ελύτης,         Τσαρούχης</a:t>
            </a:r>
            <a:endParaRPr lang="el-GR" sz="2000" dirty="0">
              <a:solidFill>
                <a:srgbClr val="7030A0"/>
              </a:solidFill>
            </a:endParaRPr>
          </a:p>
        </p:txBody>
      </p:sp>
      <p:sp>
        <p:nvSpPr>
          <p:cNvPr id="5" name="4 - Θέση κειμένου"/>
          <p:cNvSpPr>
            <a:spLocks noGrp="1"/>
          </p:cNvSpPr>
          <p:nvPr>
            <p:ph type="body" sz="quarter" idx="3"/>
          </p:nvPr>
        </p:nvSpPr>
        <p:spPr/>
        <p:txBody>
          <a:bodyPr>
            <a:normAutofit fontScale="92500" lnSpcReduction="10000"/>
          </a:bodyPr>
          <a:lstStyle/>
          <a:p>
            <a:r>
              <a:rPr lang="el-GR" sz="2000" dirty="0" smtClean="0">
                <a:solidFill>
                  <a:srgbClr val="C00000"/>
                </a:solidFill>
              </a:rPr>
              <a:t>        Θεοδωράκης, Κατράκης,            	Μπιθικώτσης</a:t>
            </a:r>
            <a:endParaRPr lang="el-GR" sz="2000" dirty="0">
              <a:solidFill>
                <a:srgbClr val="C00000"/>
              </a:solidFill>
            </a:endParaRPr>
          </a:p>
        </p:txBody>
      </p:sp>
      <p:pic>
        <p:nvPicPr>
          <p:cNvPr id="1026" name="Picture 2" descr="C:\Users\Zwi &amp; Kwstas\Desktop\Ελύτης7.jpg"/>
          <p:cNvPicPr>
            <a:picLocks noGrp="1" noChangeAspect="1" noChangeArrowheads="1"/>
          </p:cNvPicPr>
          <p:nvPr>
            <p:ph sz="half" idx="2"/>
          </p:nvPr>
        </p:nvPicPr>
        <p:blipFill>
          <a:blip r:embed="rId3" cstate="print"/>
          <a:srcRect/>
          <a:stretch>
            <a:fillRect/>
          </a:stretch>
        </p:blipFill>
        <p:spPr bwMode="auto">
          <a:xfrm>
            <a:off x="457200" y="2210734"/>
            <a:ext cx="4040188" cy="3879569"/>
          </a:xfrm>
          <a:prstGeom prst="rect">
            <a:avLst/>
          </a:prstGeom>
          <a:noFill/>
        </p:spPr>
      </p:pic>
      <p:pic>
        <p:nvPicPr>
          <p:cNvPr id="1027" name="Picture 3" descr="C:\Users\Zwi &amp; Kwstas\Desktop\Ελύτης6.jpg"/>
          <p:cNvPicPr>
            <a:picLocks noGrp="1" noChangeAspect="1" noChangeArrowheads="1"/>
          </p:cNvPicPr>
          <p:nvPr>
            <p:ph sz="quarter" idx="4"/>
          </p:nvPr>
        </p:nvPicPr>
        <p:blipFill>
          <a:blip r:embed="rId4" cstate="print"/>
          <a:srcRect/>
          <a:stretch>
            <a:fillRect/>
          </a:stretch>
        </p:blipFill>
        <p:spPr bwMode="auto">
          <a:xfrm>
            <a:off x="4645025" y="2542385"/>
            <a:ext cx="4041775" cy="3216267"/>
          </a:xfrm>
          <a:prstGeom prst="rect">
            <a:avLst/>
          </a:prstGeom>
          <a:noFill/>
        </p:spPr>
      </p:pic>
      <p:sp>
        <p:nvSpPr>
          <p:cNvPr id="7" name="6 - Θέση αριθμού διαφάνειας"/>
          <p:cNvSpPr>
            <a:spLocks noGrp="1"/>
          </p:cNvSpPr>
          <p:nvPr>
            <p:ph type="sldNum" sz="quarter" idx="12"/>
          </p:nvPr>
        </p:nvSpPr>
        <p:spPr/>
        <p:txBody>
          <a:bodyPr/>
          <a:lstStyle/>
          <a:p>
            <a:fld id="{512494CE-367E-4F8F-8B32-0F4D5AB39E75}" type="slidenum">
              <a:rPr lang="el-GR" smtClean="0"/>
              <a:pPr/>
              <a:t>26</a:t>
            </a:fld>
            <a:endParaRPr lang="el-GR"/>
          </a:p>
        </p:txBody>
      </p:sp>
    </p:spTree>
  </p:cSld>
  <p:clrMapOvr>
    <a:masterClrMapping/>
  </p:clrMapOvr>
  <p:transition spd="slow" advTm="10000">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437112"/>
            <a:ext cx="5486400" cy="576064"/>
          </a:xfrm>
        </p:spPr>
        <p:txBody>
          <a:bodyPr>
            <a:normAutofit/>
          </a:bodyPr>
          <a:lstStyle/>
          <a:p>
            <a:r>
              <a:rPr lang="el-GR" sz="2800" dirty="0" smtClean="0">
                <a:solidFill>
                  <a:srgbClr val="00B050"/>
                </a:solidFill>
              </a:rPr>
              <a:t>Οι φιλίες</a:t>
            </a:r>
            <a:endParaRPr lang="el-GR" sz="2800" dirty="0">
              <a:solidFill>
                <a:srgbClr val="00B050"/>
              </a:solidFill>
            </a:endParaRPr>
          </a:p>
        </p:txBody>
      </p:sp>
      <p:pic>
        <p:nvPicPr>
          <p:cNvPr id="5" name="4 - Θέση εικόνας" descr="images.jpg"/>
          <p:cNvPicPr>
            <a:picLocks noGrp="1" noChangeAspect="1"/>
          </p:cNvPicPr>
          <p:nvPr>
            <p:ph type="pic" idx="1"/>
          </p:nvPr>
        </p:nvPicPr>
        <p:blipFill>
          <a:blip r:embed="rId3" cstate="print"/>
          <a:srcRect l="3059" r="3059"/>
          <a:stretch>
            <a:fillRect/>
          </a:stretch>
        </p:blipFill>
        <p:spPr>
          <a:xfrm>
            <a:off x="1792288" y="188641"/>
            <a:ext cx="5486400" cy="4248472"/>
          </a:xfrm>
        </p:spPr>
      </p:pic>
      <p:sp>
        <p:nvSpPr>
          <p:cNvPr id="4" name="3 - Θέση κειμένου"/>
          <p:cNvSpPr>
            <a:spLocks noGrp="1"/>
          </p:cNvSpPr>
          <p:nvPr>
            <p:ph type="body" sz="half" idx="2"/>
          </p:nvPr>
        </p:nvSpPr>
        <p:spPr>
          <a:xfrm>
            <a:off x="1792288" y="4869160"/>
            <a:ext cx="5486400" cy="1303040"/>
          </a:xfrm>
        </p:spPr>
        <p:txBody>
          <a:bodyPr>
            <a:normAutofit/>
          </a:bodyPr>
          <a:lstStyle/>
          <a:p>
            <a:pPr algn="just"/>
            <a:r>
              <a:rPr lang="el-GR" b="1" dirty="0" smtClean="0"/>
              <a:t> </a:t>
            </a:r>
            <a:r>
              <a:rPr lang="el-GR" sz="1900" b="1" dirty="0" smtClean="0">
                <a:solidFill>
                  <a:schemeClr val="accent5">
                    <a:lumMod val="50000"/>
                  </a:schemeClr>
                </a:solidFill>
              </a:rPr>
              <a:t>Το 1936 γνωρίστηκε  με τον ποιητή Νίκο Γκάτσο, που μερικά χρόνια αργότερα τύπωσε την υπερρεαλιστική «Αμοργό». Παρέμειναν στενοί φίλοι για όλη τους τη ζωή</a:t>
            </a:r>
            <a:r>
              <a:rPr lang="el-GR" sz="1800" b="1" dirty="0" smtClean="0">
                <a:solidFill>
                  <a:schemeClr val="accent5">
                    <a:lumMod val="50000"/>
                  </a:schemeClr>
                </a:solidFill>
              </a:rPr>
              <a:t>.</a:t>
            </a:r>
            <a:endParaRPr lang="el-GR" sz="1800" dirty="0">
              <a:solidFill>
                <a:schemeClr val="accent5">
                  <a:lumMod val="50000"/>
                </a:schemeClr>
              </a:solidFill>
            </a:endParaRP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27</a:t>
            </a:fld>
            <a:endParaRPr lang="el-GR"/>
          </a:p>
        </p:txBody>
      </p:sp>
    </p:spTree>
  </p:cSld>
  <p:clrMapOvr>
    <a:masterClrMapping/>
  </p:clrMapOvr>
  <p:transition spd="slow" advTm="10000">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293096"/>
            <a:ext cx="5486400" cy="504056"/>
          </a:xfrm>
        </p:spPr>
        <p:txBody>
          <a:bodyPr/>
          <a:lstStyle/>
          <a:p>
            <a:r>
              <a:rPr lang="el-GR" dirty="0" smtClean="0"/>
              <a:t>Άλλη Αθήνα … Άλλη εποχή</a:t>
            </a:r>
            <a:endParaRPr lang="el-GR" dirty="0"/>
          </a:p>
        </p:txBody>
      </p:sp>
      <p:sp>
        <p:nvSpPr>
          <p:cNvPr id="4" name="3 - Θέση κειμένου"/>
          <p:cNvSpPr>
            <a:spLocks noGrp="1"/>
          </p:cNvSpPr>
          <p:nvPr>
            <p:ph type="body" sz="half" idx="2"/>
          </p:nvPr>
        </p:nvSpPr>
        <p:spPr>
          <a:xfrm>
            <a:off x="1763688" y="4797152"/>
            <a:ext cx="5486400" cy="1375048"/>
          </a:xfrm>
        </p:spPr>
        <p:txBody>
          <a:bodyPr>
            <a:normAutofit fontScale="92500"/>
          </a:bodyPr>
          <a:lstStyle/>
          <a:p>
            <a:pPr algn="just"/>
            <a:r>
              <a:rPr lang="el-GR" dirty="0" smtClean="0">
                <a:solidFill>
                  <a:srgbClr val="002060"/>
                </a:solidFill>
              </a:rPr>
              <a:t>Ήταν ξανθωπός, όχι πολύ ψηλός, γοητευτικός, φιλόξενος, λάτρης του ωραίου φύλου, θαμώνας του </a:t>
            </a:r>
            <a:r>
              <a:rPr lang="el-GR" dirty="0" err="1" smtClean="0">
                <a:solidFill>
                  <a:srgbClr val="002060"/>
                </a:solidFill>
              </a:rPr>
              <a:t>Βrazilian</a:t>
            </a:r>
            <a:r>
              <a:rPr lang="el-GR" dirty="0" smtClean="0">
                <a:solidFill>
                  <a:srgbClr val="002060"/>
                </a:solidFill>
              </a:rPr>
              <a:t> της Βουκουρεστίου και του ιστορικού καφενείου </a:t>
            </a:r>
            <a:r>
              <a:rPr lang="el-GR" dirty="0" err="1" smtClean="0">
                <a:solidFill>
                  <a:srgbClr val="002060"/>
                </a:solidFill>
              </a:rPr>
              <a:t>Λουμίδη</a:t>
            </a:r>
            <a:r>
              <a:rPr lang="el-GR" dirty="0" smtClean="0">
                <a:solidFill>
                  <a:srgbClr val="002060"/>
                </a:solidFill>
              </a:rPr>
              <a:t> της οδού Σταδίου δίπλα από τη Στοά </a:t>
            </a:r>
            <a:r>
              <a:rPr lang="el-GR" dirty="0" err="1" smtClean="0">
                <a:solidFill>
                  <a:srgbClr val="002060"/>
                </a:solidFill>
              </a:rPr>
              <a:t>Νικολούδη</a:t>
            </a:r>
            <a:r>
              <a:rPr lang="el-GR" dirty="0" smtClean="0">
                <a:solidFill>
                  <a:srgbClr val="002060"/>
                </a:solidFill>
              </a:rPr>
              <a:t>. Συντροφιά : ο Σαχτούρης, ο Καρούζος, ο Σινόπουλος, ο </a:t>
            </a:r>
            <a:r>
              <a:rPr lang="el-GR" dirty="0" err="1" smtClean="0">
                <a:solidFill>
                  <a:srgbClr val="002060"/>
                </a:solidFill>
              </a:rPr>
              <a:t>Ταχτσής</a:t>
            </a:r>
            <a:r>
              <a:rPr lang="el-GR" dirty="0" smtClean="0">
                <a:solidFill>
                  <a:srgbClr val="002060"/>
                </a:solidFill>
              </a:rPr>
              <a:t>, ο Τσαρούχης, ο Φασιανός ο Μόραλης. Κολυμπούσε στις Σπέτσες και έμεινε ως το τέλος της ζωής του σε ένα μικρό διαμέρισμα  της οδού Σκουφά. </a:t>
            </a:r>
            <a:endParaRPr lang="el-GR" dirty="0">
              <a:solidFill>
                <a:srgbClr val="002060"/>
              </a:solidFill>
            </a:endParaRPr>
          </a:p>
        </p:txBody>
      </p:sp>
      <p:sp>
        <p:nvSpPr>
          <p:cNvPr id="6" name="5 - Θέση εικόνας"/>
          <p:cNvSpPr>
            <a:spLocks noGrp="1"/>
          </p:cNvSpPr>
          <p:nvPr>
            <p:ph type="pic" idx="1"/>
          </p:nvPr>
        </p:nvSpPr>
        <p:spPr>
          <a:xfrm>
            <a:off x="1619672" y="620688"/>
            <a:ext cx="5486400" cy="4114800"/>
          </a:xfrm>
        </p:spPr>
      </p:sp>
      <p:pic>
        <p:nvPicPr>
          <p:cNvPr id="5122" name="Picture 2" descr="C:\Users\Zwi &amp; Kwstas\Desktop\879CAE44836F5D8BE08A6324AE21D325.jpg"/>
          <p:cNvPicPr>
            <a:picLocks noChangeAspect="1" noChangeArrowheads="1"/>
          </p:cNvPicPr>
          <p:nvPr/>
        </p:nvPicPr>
        <p:blipFill>
          <a:blip r:embed="rId3" cstate="print"/>
          <a:srcRect/>
          <a:stretch>
            <a:fillRect/>
          </a:stretch>
        </p:blipFill>
        <p:spPr bwMode="auto">
          <a:xfrm>
            <a:off x="1619672" y="1"/>
            <a:ext cx="5924550" cy="4293096"/>
          </a:xfrm>
          <a:prstGeom prst="rect">
            <a:avLst/>
          </a:prstGeom>
          <a:noFill/>
        </p:spPr>
      </p:pic>
      <p:pic>
        <p:nvPicPr>
          <p:cNvPr id="8" name="Picture 2" descr="C:\Users\Zwi &amp; Kwstas\Desktop\879CAE44836F5D8BE08A6324AE21D325.jpg"/>
          <p:cNvPicPr>
            <a:picLocks noChangeAspect="1" noChangeArrowheads="1"/>
          </p:cNvPicPr>
          <p:nvPr/>
        </p:nvPicPr>
        <p:blipFill>
          <a:blip r:embed="rId3" cstate="print"/>
          <a:srcRect/>
          <a:stretch>
            <a:fillRect/>
          </a:stretch>
        </p:blipFill>
        <p:spPr bwMode="auto">
          <a:xfrm>
            <a:off x="1619672" y="0"/>
            <a:ext cx="5924550" cy="4293096"/>
          </a:xfrm>
          <a:prstGeom prst="rect">
            <a:avLst/>
          </a:prstGeom>
          <a:noFill/>
        </p:spPr>
      </p:pic>
      <p:sp>
        <p:nvSpPr>
          <p:cNvPr id="7" name="6 - Θέση αριθμού διαφάνειας"/>
          <p:cNvSpPr>
            <a:spLocks noGrp="1"/>
          </p:cNvSpPr>
          <p:nvPr>
            <p:ph type="sldNum" sz="quarter" idx="12"/>
          </p:nvPr>
        </p:nvSpPr>
        <p:spPr/>
        <p:txBody>
          <a:bodyPr/>
          <a:lstStyle/>
          <a:p>
            <a:fld id="{512494CE-367E-4F8F-8B32-0F4D5AB39E75}" type="slidenum">
              <a:rPr lang="el-GR" smtClean="0"/>
              <a:pPr/>
              <a:t>28</a:t>
            </a:fld>
            <a:endParaRPr lang="el-GR"/>
          </a:p>
        </p:txBody>
      </p:sp>
    </p:spTree>
  </p:cSld>
  <p:clrMapOvr>
    <a:masterClrMapping/>
  </p:clrMapOvr>
  <p:transition spd="slow" advTm="10000">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Οι αγάπες του…</a:t>
            </a:r>
            <a:r>
              <a:rPr lang="el-GR" sz="1600" b="0" dirty="0" smtClean="0"/>
              <a:t>(από τις τελευταίες του φωτογραφίες)</a:t>
            </a:r>
            <a:endParaRPr lang="el-GR" dirty="0"/>
          </a:p>
        </p:txBody>
      </p:sp>
      <p:pic>
        <p:nvPicPr>
          <p:cNvPr id="7" name="6 - Θέση εικόνας" descr="ElyΤΙΣ.jpg"/>
          <p:cNvPicPr>
            <a:picLocks noGrp="1" noChangeAspect="1"/>
          </p:cNvPicPr>
          <p:nvPr>
            <p:ph type="pic" idx="1"/>
          </p:nvPr>
        </p:nvPicPr>
        <p:blipFill>
          <a:blip r:embed="rId2" cstate="print"/>
          <a:srcRect l="8333" r="8333"/>
          <a:stretch>
            <a:fillRect/>
          </a:stretch>
        </p:blipFill>
        <p:spPr/>
      </p:pic>
      <p:sp>
        <p:nvSpPr>
          <p:cNvPr id="6" name="5 - Θέση κειμένου"/>
          <p:cNvSpPr>
            <a:spLocks noGrp="1"/>
          </p:cNvSpPr>
          <p:nvPr>
            <p:ph type="body" sz="half" idx="2"/>
          </p:nvPr>
        </p:nvSpPr>
        <p:spPr/>
        <p:txBody>
          <a:bodyPr>
            <a:normAutofit/>
          </a:bodyPr>
          <a:lstStyle/>
          <a:p>
            <a:pPr algn="just"/>
            <a:r>
              <a:rPr lang="el-GR" sz="1800" b="1" dirty="0" smtClean="0">
                <a:solidFill>
                  <a:schemeClr val="accent6">
                    <a:lumMod val="50000"/>
                  </a:schemeClr>
                </a:solidFill>
              </a:rPr>
              <a:t>Με την </a:t>
            </a:r>
            <a:r>
              <a:rPr lang="el-GR" sz="1800" b="1" dirty="0" err="1" smtClean="0">
                <a:solidFill>
                  <a:schemeClr val="accent6">
                    <a:lumMod val="50000"/>
                  </a:schemeClr>
                </a:solidFill>
              </a:rPr>
              <a:t>Ιουλίτα</a:t>
            </a:r>
            <a:r>
              <a:rPr lang="el-GR" sz="1800" b="1" dirty="0" smtClean="0">
                <a:solidFill>
                  <a:schemeClr val="accent6">
                    <a:lumMod val="50000"/>
                  </a:schemeClr>
                </a:solidFill>
              </a:rPr>
              <a:t> Ηλιοπούλου, σύντροφο της ζωής του και το Δημήτρη Χορν,  ηθοποιό και φίλο του.</a:t>
            </a:r>
            <a:endParaRPr lang="el-GR" sz="1800" b="1" dirty="0">
              <a:solidFill>
                <a:schemeClr val="accent6">
                  <a:lumMod val="50000"/>
                </a:schemeClr>
              </a:solidFill>
            </a:endParaRPr>
          </a:p>
        </p:txBody>
      </p:sp>
      <p:sp>
        <p:nvSpPr>
          <p:cNvPr id="5" name="4 - Θέση αριθμού διαφάνειας"/>
          <p:cNvSpPr>
            <a:spLocks noGrp="1"/>
          </p:cNvSpPr>
          <p:nvPr>
            <p:ph type="sldNum" sz="quarter" idx="12"/>
          </p:nvPr>
        </p:nvSpPr>
        <p:spPr/>
        <p:txBody>
          <a:bodyPr/>
          <a:lstStyle/>
          <a:p>
            <a:fld id="{512494CE-367E-4F8F-8B32-0F4D5AB39E75}" type="slidenum">
              <a:rPr lang="el-GR" smtClean="0"/>
              <a:pPr/>
              <a:t>29</a:t>
            </a:fld>
            <a:endParaRPr lang="el-GR"/>
          </a:p>
        </p:txBody>
      </p:sp>
    </p:spTree>
  </p:cSld>
  <p:clrMapOvr>
    <a:masterClrMapping/>
  </p:clrMapOvr>
  <p:transition spd="slow" advTm="1000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4294967295"/>
          </p:nvPr>
        </p:nvSpPr>
        <p:spPr>
          <a:xfrm>
            <a:off x="0" y="5367338"/>
            <a:ext cx="5486400" cy="804862"/>
          </a:xfrm>
        </p:spPr>
        <p:txBody>
          <a:bodyPr>
            <a:normAutofit/>
          </a:bodyPr>
          <a:lstStyle/>
          <a:p>
            <a:pPr>
              <a:buNone/>
            </a:pPr>
            <a:r>
              <a:rPr lang="el-GR" dirty="0" smtClean="0">
                <a:solidFill>
                  <a:srgbClr val="00B050"/>
                </a:solidFill>
              </a:rPr>
              <a:t>&lt;&lt;Είμαστε από καλή γενιά&gt;&gt;</a:t>
            </a:r>
            <a:endParaRPr lang="el-GR" dirty="0">
              <a:solidFill>
                <a:srgbClr val="00B050"/>
              </a:solidFill>
            </a:endParaRPr>
          </a:p>
        </p:txBody>
      </p:sp>
      <p:pic>
        <p:nvPicPr>
          <p:cNvPr id="5" name="4 - Θέση εικόνας" descr="images23.jpg"/>
          <p:cNvPicPr>
            <a:picLocks noGrp="1" noChangeAspect="1"/>
          </p:cNvPicPr>
          <p:nvPr>
            <p:ph type="pic" idx="4294967295"/>
          </p:nvPr>
        </p:nvPicPr>
        <p:blipFill>
          <a:blip r:embed="rId2" cstate="print"/>
          <a:srcRect l="3827" r="3827"/>
          <a:stretch>
            <a:fillRect/>
          </a:stretch>
        </p:blipFill>
        <p:spPr>
          <a:xfrm>
            <a:off x="0" y="612775"/>
            <a:ext cx="5486400" cy="4114800"/>
          </a:xfrm>
        </p:spPr>
      </p:pic>
      <p:sp>
        <p:nvSpPr>
          <p:cNvPr id="8" name="7 - Ορθογώνιο"/>
          <p:cNvSpPr/>
          <p:nvPr/>
        </p:nvSpPr>
        <p:spPr>
          <a:xfrm>
            <a:off x="5436096" y="620688"/>
            <a:ext cx="3707904" cy="4247317"/>
          </a:xfrm>
          <a:prstGeom prst="rect">
            <a:avLst/>
          </a:prstGeom>
        </p:spPr>
        <p:txBody>
          <a:bodyPr wrap="square">
            <a:spAutoFit/>
          </a:bodyPr>
          <a:lstStyle/>
          <a:p>
            <a:pPr algn="just"/>
            <a:r>
              <a:rPr lang="el-GR" b="1" dirty="0" smtClean="0">
                <a:solidFill>
                  <a:srgbClr val="002060"/>
                </a:solidFill>
              </a:rPr>
              <a:t>Ο Οδυσσέας Ελύτης γεννήθηκε στις 2 Νοεμβρίου του 1911 στο Ηράκλειο της Κρήτης. Ήταν το τελευταίο από τα έξι παιδιά του Παναγιώτη </a:t>
            </a:r>
            <a:r>
              <a:rPr lang="el-GR" b="1" dirty="0" err="1" smtClean="0">
                <a:solidFill>
                  <a:srgbClr val="002060"/>
                </a:solidFill>
              </a:rPr>
              <a:t>Αλεπουδέλλη</a:t>
            </a:r>
            <a:r>
              <a:rPr lang="el-GR" b="1" dirty="0" smtClean="0">
                <a:solidFill>
                  <a:srgbClr val="002060"/>
                </a:solidFill>
              </a:rPr>
              <a:t> και της Μαρίας Βρανά. Οι γονείς του κατάγονταν από τη Λέσβο και  εγκαταστάθηκαν στην πόλη του Ηρακλείου από το 1895, όπου ίδρυσαν ένα εργοστάσιο σαπωνοποιίας και </a:t>
            </a:r>
            <a:r>
              <a:rPr lang="el-GR" b="1" dirty="0" err="1" smtClean="0">
                <a:solidFill>
                  <a:srgbClr val="002060"/>
                </a:solidFill>
              </a:rPr>
              <a:t>πυρηνελαιουργίας</a:t>
            </a:r>
            <a:r>
              <a:rPr lang="el-GR" b="1" dirty="0" smtClean="0">
                <a:solidFill>
                  <a:srgbClr val="002060"/>
                </a:solidFill>
              </a:rPr>
              <a:t>. Το παλαιότερο όνομα της οικογένειας </a:t>
            </a:r>
            <a:r>
              <a:rPr lang="el-GR" b="1" dirty="0" err="1" smtClean="0">
                <a:solidFill>
                  <a:srgbClr val="002060"/>
                </a:solidFill>
              </a:rPr>
              <a:t>Αλεπουδέλλη</a:t>
            </a:r>
            <a:r>
              <a:rPr lang="el-GR" b="1" dirty="0" smtClean="0">
                <a:solidFill>
                  <a:srgbClr val="002060"/>
                </a:solidFill>
              </a:rPr>
              <a:t> ήταν </a:t>
            </a:r>
            <a:r>
              <a:rPr lang="el-GR" b="1" dirty="0" err="1" smtClean="0">
                <a:solidFill>
                  <a:srgbClr val="002060"/>
                </a:solidFill>
              </a:rPr>
              <a:t>Λεμονός</a:t>
            </a:r>
            <a:r>
              <a:rPr lang="el-GR" b="1" dirty="0" smtClean="0">
                <a:solidFill>
                  <a:srgbClr val="002060"/>
                </a:solidFill>
              </a:rPr>
              <a:t>, το οποίο αργότερα μετασχηματίστηκε σε </a:t>
            </a:r>
            <a:r>
              <a:rPr lang="el-GR" b="1" dirty="0" err="1" smtClean="0">
                <a:solidFill>
                  <a:srgbClr val="002060"/>
                </a:solidFill>
              </a:rPr>
              <a:t>Αλεπός</a:t>
            </a:r>
            <a:r>
              <a:rPr lang="el-GR" b="1" dirty="0" smtClean="0"/>
              <a:t>. </a:t>
            </a:r>
            <a:endParaRPr lang="el-GR" dirty="0" smtClean="0"/>
          </a:p>
          <a:p>
            <a:pPr algn="just"/>
            <a:endParaRPr lang="el-GR" dirty="0"/>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3</a:t>
            </a:fld>
            <a:endParaRPr lang="el-GR"/>
          </a:p>
        </p:txBody>
      </p:sp>
    </p:spTree>
  </p:cSld>
  <p:clrMapOvr>
    <a:masterClrMapping/>
  </p:clrMapOvr>
  <p:transition spd="slow" advTm="10000">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437112"/>
            <a:ext cx="5486400" cy="504056"/>
          </a:xfrm>
        </p:spPr>
        <p:txBody>
          <a:bodyPr/>
          <a:lstStyle/>
          <a:p>
            <a:r>
              <a:rPr lang="el-GR" dirty="0" smtClean="0"/>
              <a:t>Προς το τέλος…</a:t>
            </a:r>
            <a:endParaRPr lang="el-GR" dirty="0"/>
          </a:p>
        </p:txBody>
      </p:sp>
      <p:pic>
        <p:nvPicPr>
          <p:cNvPr id="5" name="4 - Θέση εικόνας" descr="1075.jpg"/>
          <p:cNvPicPr>
            <a:picLocks noGrp="1" noChangeAspect="1"/>
          </p:cNvPicPr>
          <p:nvPr>
            <p:ph type="pic" idx="1"/>
          </p:nvPr>
        </p:nvPicPr>
        <p:blipFill>
          <a:blip r:embed="rId2" cstate="print"/>
          <a:srcRect/>
          <a:stretch>
            <a:fillRect/>
          </a:stretch>
        </p:blipFill>
        <p:spPr>
          <a:xfrm>
            <a:off x="1835696" y="260648"/>
            <a:ext cx="5486400" cy="4032447"/>
          </a:xfrm>
        </p:spPr>
      </p:pic>
      <p:sp>
        <p:nvSpPr>
          <p:cNvPr id="4" name="3 - Θέση κειμένου"/>
          <p:cNvSpPr>
            <a:spLocks noGrp="1"/>
          </p:cNvSpPr>
          <p:nvPr>
            <p:ph type="body" sz="half" idx="2"/>
          </p:nvPr>
        </p:nvSpPr>
        <p:spPr>
          <a:xfrm>
            <a:off x="1792288" y="4869160"/>
            <a:ext cx="5486400" cy="1303040"/>
          </a:xfrm>
        </p:spPr>
        <p:txBody>
          <a:bodyPr>
            <a:normAutofit lnSpcReduction="10000"/>
          </a:bodyPr>
          <a:lstStyle/>
          <a:p>
            <a:pPr algn="just"/>
            <a:r>
              <a:rPr lang="el-GR" dirty="0" smtClean="0">
                <a:solidFill>
                  <a:srgbClr val="7030A0"/>
                </a:solidFill>
              </a:rPr>
              <a:t>Για τον Ελύτη ο θάνατος δεν ήταν παρά ακόμη ένα ταξίδι. «</a:t>
            </a:r>
            <a:r>
              <a:rPr lang="el-GR" i="1" dirty="0" smtClean="0">
                <a:solidFill>
                  <a:srgbClr val="7030A0"/>
                </a:solidFill>
              </a:rPr>
              <a:t>Είπα θα φύγω. Τώρα. Μ' </a:t>
            </a:r>
            <a:r>
              <a:rPr lang="el-GR" i="1" dirty="0" err="1" smtClean="0">
                <a:solidFill>
                  <a:srgbClr val="7030A0"/>
                </a:solidFill>
              </a:rPr>
              <a:t>ό,τι</a:t>
            </a:r>
            <a:r>
              <a:rPr lang="el-GR" i="1" dirty="0" smtClean="0">
                <a:solidFill>
                  <a:srgbClr val="7030A0"/>
                </a:solidFill>
              </a:rPr>
              <a:t> να 'ναι: τον σάκο μου τον ταξιδιωτικό στον ώμο, στην τσέπη μου έναν οδηγό, τη φωτογραφική στο χέρι. Βαθιά στο χώμα και βαθιά στο σώμα θα πάω να βρω ποιος είμαι. Τι δίνω, τι μου δίνουν και περισσεύει το άδικο. Χρυσέ της ζωής αέρα»</a:t>
            </a:r>
            <a:r>
              <a:rPr lang="el-GR" dirty="0" smtClean="0">
                <a:solidFill>
                  <a:srgbClr val="7030A0"/>
                </a:solidFill>
              </a:rPr>
              <a:t> («Ο μικρός Ναυτίλος», 1985)</a:t>
            </a:r>
            <a:endParaRPr lang="el-GR" dirty="0">
              <a:solidFill>
                <a:srgbClr val="7030A0"/>
              </a:solidFill>
            </a:endParaRP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30</a:t>
            </a:fld>
            <a:endParaRPr lang="el-GR"/>
          </a:p>
        </p:txBody>
      </p:sp>
    </p:spTree>
  </p:cSld>
  <p:clrMapOvr>
    <a:masterClrMapping/>
  </p:clrMapOvr>
  <p:transition spd="slow" advTm="10000">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1792288" y="4581128"/>
            <a:ext cx="5486400" cy="648072"/>
          </a:xfrm>
        </p:spPr>
        <p:txBody>
          <a:bodyPr/>
          <a:lstStyle/>
          <a:p>
            <a:r>
              <a:rPr lang="el-GR" dirty="0" smtClean="0"/>
              <a:t>Ο Ελύτης έφυγε στα 85 του χρόνια … </a:t>
            </a:r>
            <a:endParaRPr lang="el-GR" dirty="0"/>
          </a:p>
        </p:txBody>
      </p:sp>
      <p:pic>
        <p:nvPicPr>
          <p:cNvPr id="10" name="9 - Θέση εικόνας" descr="images567.jpg"/>
          <p:cNvPicPr>
            <a:picLocks noGrp="1" noChangeAspect="1"/>
          </p:cNvPicPr>
          <p:nvPr>
            <p:ph type="pic" idx="1"/>
          </p:nvPr>
        </p:nvPicPr>
        <p:blipFill>
          <a:blip r:embed="rId2" cstate="print"/>
          <a:srcRect t="20238" b="20238"/>
          <a:stretch>
            <a:fillRect/>
          </a:stretch>
        </p:blipFill>
        <p:spPr>
          <a:xfrm>
            <a:off x="1792288" y="620689"/>
            <a:ext cx="5486400" cy="3960439"/>
          </a:xfrm>
        </p:spPr>
      </p:pic>
      <p:sp>
        <p:nvSpPr>
          <p:cNvPr id="9" name="8 - Θέση κειμένου"/>
          <p:cNvSpPr>
            <a:spLocks noGrp="1"/>
          </p:cNvSpPr>
          <p:nvPr>
            <p:ph type="body" sz="half" idx="2"/>
          </p:nvPr>
        </p:nvSpPr>
        <p:spPr>
          <a:xfrm>
            <a:off x="1792288" y="5157192"/>
            <a:ext cx="5486400" cy="1015008"/>
          </a:xfrm>
        </p:spPr>
        <p:txBody>
          <a:bodyPr/>
          <a:lstStyle/>
          <a:p>
            <a:r>
              <a:rPr lang="el-GR" sz="1800" b="1" i="1" dirty="0" smtClean="0"/>
              <a:t>&lt;&lt;Δεν λυπάμαι </a:t>
            </a:r>
            <a:r>
              <a:rPr lang="el-GR" sz="1800" b="1" i="1" dirty="0" smtClean="0"/>
              <a:t>για τους </a:t>
            </a:r>
            <a:r>
              <a:rPr lang="el-GR" sz="1800" b="1" i="1" dirty="0" smtClean="0"/>
              <a:t>ποιητές που έμειναν χωρίς </a:t>
            </a:r>
            <a:r>
              <a:rPr lang="el-GR" sz="1800" b="1" i="1" dirty="0" err="1" smtClean="0"/>
              <a:t>κοινόν</a:t>
            </a:r>
            <a:r>
              <a:rPr lang="el-GR" sz="1800" b="1" i="1" dirty="0" smtClean="0"/>
              <a:t>, λυπάμαι το </a:t>
            </a:r>
            <a:r>
              <a:rPr lang="el-GR" sz="1800" b="1" i="1" dirty="0" err="1" smtClean="0"/>
              <a:t>κοινόν</a:t>
            </a:r>
            <a:r>
              <a:rPr lang="el-GR" sz="1800" b="1" i="1" dirty="0" smtClean="0"/>
              <a:t> που έμεινε χωρίς ποιητές</a:t>
            </a:r>
            <a:r>
              <a:rPr lang="el-GR" sz="1800" i="1" dirty="0" smtClean="0"/>
              <a:t>&gt;&gt;!</a:t>
            </a:r>
            <a:r>
              <a:rPr lang="el-GR" sz="1800" dirty="0" smtClean="0"/>
              <a:t>  από την τελευταία του συνέντευξη</a:t>
            </a:r>
            <a:r>
              <a:rPr lang="el-GR" dirty="0" smtClean="0"/>
              <a:t>.</a:t>
            </a:r>
            <a:endParaRPr lang="el-GR" dirty="0"/>
          </a:p>
        </p:txBody>
      </p:sp>
      <p:sp>
        <p:nvSpPr>
          <p:cNvPr id="5" name="4 - Θέση αριθμού διαφάνειας"/>
          <p:cNvSpPr>
            <a:spLocks noGrp="1"/>
          </p:cNvSpPr>
          <p:nvPr>
            <p:ph type="sldNum" sz="quarter" idx="12"/>
          </p:nvPr>
        </p:nvSpPr>
        <p:spPr/>
        <p:txBody>
          <a:bodyPr/>
          <a:lstStyle/>
          <a:p>
            <a:fld id="{512494CE-367E-4F8F-8B32-0F4D5AB39E75}" type="slidenum">
              <a:rPr lang="el-GR" smtClean="0"/>
              <a:pPr/>
              <a:t>31</a:t>
            </a:fld>
            <a:endParaRPr lang="el-GR"/>
          </a:p>
        </p:txBody>
      </p:sp>
    </p:spTree>
  </p:cSld>
  <p:clrMapOvr>
    <a:masterClrMapping/>
  </p:clrMapOvr>
  <p:transition spd="slow" advTm="1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diamond(in)">
                                      <p:cBhvr>
                                        <p:cTn id="10" dur="3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792288" y="4437112"/>
            <a:ext cx="5486400" cy="504056"/>
          </a:xfrm>
        </p:spPr>
        <p:txBody>
          <a:bodyPr/>
          <a:lstStyle/>
          <a:p>
            <a:r>
              <a:rPr lang="el-GR" dirty="0" smtClean="0"/>
              <a:t>Τα νεανικά χρόνια</a:t>
            </a:r>
            <a:endParaRPr lang="el-GR" dirty="0"/>
          </a:p>
        </p:txBody>
      </p:sp>
      <p:pic>
        <p:nvPicPr>
          <p:cNvPr id="7" name="6 - Θέση εικόνας" descr="33824-elytis.jpg"/>
          <p:cNvPicPr>
            <a:picLocks noGrp="1" noChangeAspect="1"/>
          </p:cNvPicPr>
          <p:nvPr>
            <p:ph type="pic" idx="1"/>
          </p:nvPr>
        </p:nvPicPr>
        <p:blipFill>
          <a:blip r:embed="rId2" cstate="print"/>
          <a:srcRect l="617" r="617"/>
          <a:stretch>
            <a:fillRect/>
          </a:stretch>
        </p:blipFill>
        <p:spPr>
          <a:xfrm>
            <a:off x="1979712" y="692696"/>
            <a:ext cx="5184576" cy="3672408"/>
          </a:xfrm>
        </p:spPr>
      </p:pic>
      <p:sp>
        <p:nvSpPr>
          <p:cNvPr id="6" name="5 - Θέση κειμένου"/>
          <p:cNvSpPr>
            <a:spLocks noGrp="1"/>
          </p:cNvSpPr>
          <p:nvPr>
            <p:ph type="body" sz="half" idx="2"/>
          </p:nvPr>
        </p:nvSpPr>
        <p:spPr>
          <a:xfrm>
            <a:off x="1763688" y="4869160"/>
            <a:ext cx="5486400" cy="1224136"/>
          </a:xfrm>
        </p:spPr>
        <p:txBody>
          <a:bodyPr>
            <a:normAutofit/>
          </a:bodyPr>
          <a:lstStyle/>
          <a:p>
            <a:pPr algn="just"/>
            <a:r>
              <a:rPr lang="el-GR" b="1" dirty="0" smtClean="0">
                <a:solidFill>
                  <a:schemeClr val="accent6">
                    <a:lumMod val="50000"/>
                  </a:schemeClr>
                </a:solidFill>
              </a:rPr>
              <a:t>Το 1914, ο πατέρας του μετέφερε τα εργοστάσιά του στον Πειραιά και η οικογένεια εγκαταστάθηκε στην Αθήνα. O Οδυσσέας Ελύτης εγγράφτηκε το 1917 στο ιδιωτικό σχολείο Δ.Ν. Μακρή, όπου φοίτησε για επτά χρόνια, έχοντας μεταξύ άλλων δασκάλους του τον Ι.Μ. Παναγιωτόπουλο και τον Ι.Θ. Κακριδή.</a:t>
            </a:r>
            <a:endParaRPr lang="el-GR" dirty="0">
              <a:solidFill>
                <a:schemeClr val="accent6">
                  <a:lumMod val="50000"/>
                </a:schemeClr>
              </a:solidFill>
            </a:endParaRPr>
          </a:p>
        </p:txBody>
      </p:sp>
      <p:sp>
        <p:nvSpPr>
          <p:cNvPr id="5" name="4 - Θέση αριθμού διαφάνειας"/>
          <p:cNvSpPr>
            <a:spLocks noGrp="1"/>
          </p:cNvSpPr>
          <p:nvPr>
            <p:ph type="sldNum" sz="quarter" idx="12"/>
          </p:nvPr>
        </p:nvSpPr>
        <p:spPr/>
        <p:txBody>
          <a:bodyPr/>
          <a:lstStyle/>
          <a:p>
            <a:fld id="{512494CE-367E-4F8F-8B32-0F4D5AB39E75}" type="slidenum">
              <a:rPr lang="el-GR" smtClean="0"/>
              <a:pPr/>
              <a:t>4</a:t>
            </a:fld>
            <a:endParaRPr lang="el-GR"/>
          </a:p>
        </p:txBody>
      </p:sp>
    </p:spTree>
  </p:cSld>
  <p:clrMapOvr>
    <a:masterClrMapping/>
  </p:clrMapOvr>
  <p:transition spd="slow" advTm="10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έρωτας το αρχιπέλαγος και η πρώρα των αφρών του</a:t>
            </a:r>
            <a:r>
              <a:rPr lang="el-GR" b="0" dirty="0" smtClean="0"/>
              <a:t>… &lt;&lt;Προσανατολισμοί&gt;&gt;</a:t>
            </a:r>
            <a:endParaRPr lang="el-GR" dirty="0"/>
          </a:p>
        </p:txBody>
      </p:sp>
      <p:pic>
        <p:nvPicPr>
          <p:cNvPr id="5" name="4 - Θέση εικόνας" descr="Panagia Elyti.jpg"/>
          <p:cNvPicPr>
            <a:picLocks noGrp="1" noChangeAspect="1"/>
          </p:cNvPicPr>
          <p:nvPr>
            <p:ph type="pic" idx="1"/>
          </p:nvPr>
        </p:nvPicPr>
        <p:blipFill>
          <a:blip r:embed="rId3" cstate="print"/>
          <a:srcRect l="54" r="54"/>
          <a:stretch>
            <a:fillRect/>
          </a:stretch>
        </p:blipFill>
        <p:spPr/>
      </p:pic>
      <p:sp>
        <p:nvSpPr>
          <p:cNvPr id="4" name="3 - Θέση κειμένου"/>
          <p:cNvSpPr>
            <a:spLocks noGrp="1"/>
          </p:cNvSpPr>
          <p:nvPr>
            <p:ph type="body" sz="half" idx="2"/>
          </p:nvPr>
        </p:nvSpPr>
        <p:spPr>
          <a:xfrm>
            <a:off x="1792288" y="5301208"/>
            <a:ext cx="5486400" cy="936104"/>
          </a:xfrm>
        </p:spPr>
        <p:txBody>
          <a:bodyPr>
            <a:normAutofit/>
          </a:bodyPr>
          <a:lstStyle/>
          <a:p>
            <a:pPr algn="just"/>
            <a:r>
              <a:rPr lang="el-GR" sz="2000" b="1" i="1" dirty="0" smtClean="0">
                <a:solidFill>
                  <a:schemeClr val="bg2">
                    <a:lumMod val="25000"/>
                  </a:schemeClr>
                </a:solidFill>
              </a:rPr>
              <a:t>Τα πρώτα καλοκαίρια της ζωής του  πέρασαν στην Κρήτη, στη Λέσβο και στις Σπέτσες</a:t>
            </a:r>
            <a:endParaRPr lang="el-GR" sz="1800" i="1" dirty="0">
              <a:solidFill>
                <a:schemeClr val="bg2">
                  <a:lumMod val="25000"/>
                </a:schemeClr>
              </a:solidFill>
            </a:endParaRP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5</a:t>
            </a:fld>
            <a:endParaRPr lang="el-GR"/>
          </a:p>
        </p:txBody>
      </p:sp>
    </p:spTree>
  </p:cSld>
  <p:clrMapOvr>
    <a:masterClrMapping/>
  </p:clrMapOvr>
  <p:transition spd="slow" advTm="10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195736" y="0"/>
            <a:ext cx="4572000" cy="59093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l-GR" b="1" dirty="0" smtClean="0"/>
              <a:t>Το καλοκαίρι του 1928 πήρε το απολυτήριο του γυμνασίου . Μετά από πιέσεις των γονέων του, αποφάσισε να σπουδάσει χημικός, ξεκινώντας ειδικά φροντιστήρια για τις εισαγωγικές εξετάσεις του επόμενου έτους. Την ίδια περίοδο ήρθε σε επαφή με το έργο του Καβάφη και του Κάλβου ανανεώνοντας τη γνωριμία του με την αρχαία λυρική ποίηση.</a:t>
            </a:r>
            <a:endParaRPr lang="en-US" b="1" dirty="0" smtClean="0"/>
          </a:p>
          <a:p>
            <a:pPr algn="just"/>
            <a:r>
              <a:rPr lang="el-GR" b="1" dirty="0" smtClean="0"/>
              <a:t>Παράλληλα ανακάλυψε το έργο του Πωλ </a:t>
            </a:r>
            <a:r>
              <a:rPr lang="el-GR" b="1" dirty="0" err="1" smtClean="0"/>
              <a:t>Ελυάρ</a:t>
            </a:r>
            <a:r>
              <a:rPr lang="el-GR" b="1" dirty="0" smtClean="0"/>
              <a:t> και των Γάλλων υπερρεαλιστών, που επέδρασαν σημαντικά στις ιδέες του για τη λογοτεχνία, σύμφωνα με τον ίδιο: «...μ’ ανάγκασαν να προσέξω κι αδίστακτα να παραδεχτώ τις δυνατότητες που παρουσίαζε, στην ουσία της ελεύθερης ενάσκησής της, η λυρική ποίηση». Κάτω από την επίδραση της λογοτεχνικής του στροφής, παραιτήθηκε από την πρόθεση να ασχοληθεί με τη χημεία και το 1930 εγγράφτηκε στη Νομική Σχολή της Αθήνας. </a:t>
            </a:r>
            <a:endParaRPr lang="el-GR" dirty="0"/>
          </a:p>
        </p:txBody>
      </p:sp>
      <p:pic>
        <p:nvPicPr>
          <p:cNvPr id="2050" name="Picture 2" descr="C:\Users\Zwi &amp; Kwstas\Desktop\imagesεγγ.jpg"/>
          <p:cNvPicPr>
            <a:picLocks noChangeAspect="1" noChangeArrowheads="1"/>
          </p:cNvPicPr>
          <p:nvPr/>
        </p:nvPicPr>
        <p:blipFill>
          <a:blip r:embed="rId3" cstate="print"/>
          <a:srcRect/>
          <a:stretch>
            <a:fillRect/>
          </a:stretch>
        </p:blipFill>
        <p:spPr bwMode="auto">
          <a:xfrm>
            <a:off x="7020272" y="1052736"/>
            <a:ext cx="1647825" cy="2762250"/>
          </a:xfrm>
          <a:prstGeom prst="rect">
            <a:avLst/>
          </a:prstGeom>
          <a:noFill/>
        </p:spPr>
      </p:pic>
      <p:pic>
        <p:nvPicPr>
          <p:cNvPr id="2051" name="Picture 3" descr="C:\Users\Zwi &amp; Kwstas\Desktop\D.69.jpg"/>
          <p:cNvPicPr>
            <a:picLocks noChangeAspect="1" noChangeArrowheads="1"/>
          </p:cNvPicPr>
          <p:nvPr/>
        </p:nvPicPr>
        <p:blipFill>
          <a:blip r:embed="rId4" cstate="print"/>
          <a:srcRect/>
          <a:stretch>
            <a:fillRect/>
          </a:stretch>
        </p:blipFill>
        <p:spPr bwMode="auto">
          <a:xfrm>
            <a:off x="0" y="476672"/>
            <a:ext cx="2195736" cy="3096344"/>
          </a:xfrm>
          <a:prstGeom prst="rect">
            <a:avLst/>
          </a:prstGeom>
          <a:noFill/>
        </p:spPr>
      </p:pic>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6</a:t>
            </a:fld>
            <a:endParaRPr lang="el-GR"/>
          </a:p>
        </p:txBody>
      </p:sp>
    </p:spTree>
  </p:cSld>
  <p:clrMapOvr>
    <a:masterClrMapping/>
  </p:clrMapOvr>
  <p:transition spd="slow" advTm="10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286000" y="0"/>
            <a:ext cx="4572000" cy="6740307"/>
          </a:xfrm>
          <a:prstGeom prst="rect">
            <a:avLst/>
          </a:prstGeom>
          <a:solidFill>
            <a:schemeClr val="accent5">
              <a:lumMod val="75000"/>
            </a:schemeClr>
          </a:solidFill>
        </p:spPr>
        <p:txBody>
          <a:bodyPr wrap="square">
            <a:spAutoFit/>
          </a:bodyPr>
          <a:lstStyle/>
          <a:p>
            <a:pPr algn="just"/>
            <a:r>
              <a:rPr lang="el-GR" b="1" dirty="0" smtClean="0"/>
              <a:t>Όταν το 1933 ιδρύθηκε η Ιδεοκρατική Φιλοσοφική Ομάδα στο πανεπιστήμιο, με τη συμμετοχή των </a:t>
            </a:r>
            <a:r>
              <a:rPr lang="el-GR" b="1" dirty="0" err="1" smtClean="0"/>
              <a:t>Π.Κανελλόπουλου</a:t>
            </a:r>
            <a:r>
              <a:rPr lang="el-GR" b="1" dirty="0" smtClean="0"/>
              <a:t>, Κ. Τσάτσου, ο Ελύτης ήταν ένας από τους εκπροσώπους των φοιτητών, συμμετέχοντας στα "Συμπόσια του Σαββάτου" . Την ίδια περίοδο συνδέθηκε στενότερα με τον Γιώργο Σαραντάρη  ο οποίος τον ενθάρρυνε στις ποιητικές του προσπάθειες, όταν ακόμα ο Ελύτης ταλαντευόταν σχετικά με το αν έπρεπε να δημοσιεύσει τα έργα του, ενώ τον έφερε σε επαφή και με τον κύκλο των Νέων Γραμμάτων , περιοδικό  με διευθυντή τον Ανδρέα Καραντώνη.</a:t>
            </a:r>
            <a:r>
              <a:rPr lang="el-GR" b="1" dirty="0" smtClean="0">
                <a:solidFill>
                  <a:srgbClr val="FF0000"/>
                </a:solidFill>
              </a:rPr>
              <a:t> </a:t>
            </a:r>
            <a:r>
              <a:rPr lang="el-GR" b="1" dirty="0" smtClean="0">
                <a:solidFill>
                  <a:schemeClr val="tx1">
                    <a:lumMod val="95000"/>
                    <a:lumOff val="5000"/>
                  </a:schemeClr>
                </a:solidFill>
              </a:rPr>
              <a:t>Όπως ο Ελύτης αναγνωρίζει, το 1935 στάθηκε μια ιδιαίτερη χρονιά στην πνευματική πορεία του. Το Φεβρουάριο γνώρισε τον Ανδρέα Εμπειρίκο. Τον ίδιο μήνα ο Εμπειρίκος έδωσε διάλεξη με θέμα «Υπερρεαλισμός, μια νέα ποιητική σχολή», που αποτέλεσε και την πρώτη επίσημη παρουσίαση του υπερρεαλισμού στο ελληνικό κοινό. Οι δύο ποιητές συνδέθηκαν με στενή φιλία, που κράτησε πάνω από 25 χρόνια.</a:t>
            </a:r>
            <a:endParaRPr lang="el-GR" dirty="0">
              <a:solidFill>
                <a:schemeClr val="tx1">
                  <a:lumMod val="95000"/>
                  <a:lumOff val="5000"/>
                </a:schemeClr>
              </a:solidFill>
            </a:endParaRPr>
          </a:p>
        </p:txBody>
      </p:sp>
      <p:pic>
        <p:nvPicPr>
          <p:cNvPr id="1026" name="Picture 2" descr="C:\Users\Zwi &amp; Kwstas\Desktop\images.jpg"/>
          <p:cNvPicPr>
            <a:picLocks noChangeAspect="1" noChangeArrowheads="1"/>
          </p:cNvPicPr>
          <p:nvPr/>
        </p:nvPicPr>
        <p:blipFill>
          <a:blip r:embed="rId2" cstate="print"/>
          <a:srcRect/>
          <a:stretch>
            <a:fillRect/>
          </a:stretch>
        </p:blipFill>
        <p:spPr bwMode="auto">
          <a:xfrm>
            <a:off x="251520" y="1412776"/>
            <a:ext cx="1657350" cy="2960538"/>
          </a:xfrm>
          <a:prstGeom prst="rect">
            <a:avLst/>
          </a:prstGeom>
          <a:noFill/>
        </p:spPr>
      </p:pic>
      <p:pic>
        <p:nvPicPr>
          <p:cNvPr id="1027" name="Picture 3" descr="C:\Users\Zwi &amp; Kwstas\Desktop\---6--.jpg"/>
          <p:cNvPicPr>
            <a:picLocks noChangeAspect="1" noChangeArrowheads="1"/>
          </p:cNvPicPr>
          <p:nvPr/>
        </p:nvPicPr>
        <p:blipFill>
          <a:blip r:embed="rId3" cstate="print"/>
          <a:srcRect/>
          <a:stretch>
            <a:fillRect/>
          </a:stretch>
        </p:blipFill>
        <p:spPr bwMode="auto">
          <a:xfrm>
            <a:off x="6948264" y="1628800"/>
            <a:ext cx="1866900" cy="2447925"/>
          </a:xfrm>
          <a:prstGeom prst="rect">
            <a:avLst/>
          </a:prstGeom>
          <a:noFill/>
        </p:spPr>
      </p:pic>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7</a:t>
            </a:fld>
            <a:endParaRPr lang="el-GR"/>
          </a:p>
        </p:txBody>
      </p:sp>
    </p:spTree>
  </p:cSld>
  <p:clrMapOvr>
    <a:masterClrMapping/>
  </p:clrMapOvr>
  <p:transition spd="slow" advTm="10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Ελ…υ…της</a:t>
            </a:r>
            <a:endParaRPr lang="el-GR" dirty="0"/>
          </a:p>
        </p:txBody>
      </p:sp>
      <p:sp>
        <p:nvSpPr>
          <p:cNvPr id="3" name="2 - Θέση κειμένου"/>
          <p:cNvSpPr>
            <a:spLocks noGrp="1"/>
          </p:cNvSpPr>
          <p:nvPr>
            <p:ph type="body" idx="1"/>
          </p:nvPr>
        </p:nvSpPr>
        <p:spPr>
          <a:xfrm>
            <a:off x="457200" y="1268760"/>
            <a:ext cx="4040188" cy="1728191"/>
          </a:xfrm>
        </p:spPr>
        <p:txBody>
          <a:bodyPr>
            <a:normAutofit/>
          </a:bodyPr>
          <a:lstStyle/>
          <a:p>
            <a:r>
              <a:rPr lang="el-GR" dirty="0" smtClean="0"/>
              <a:t>Ελ… όπως Ελλάδα, Ελένη </a:t>
            </a:r>
            <a:r>
              <a:rPr lang="el-GR" dirty="0" err="1" smtClean="0"/>
              <a:t>υ…το</a:t>
            </a:r>
            <a:r>
              <a:rPr lang="el-GR" dirty="0" smtClean="0"/>
              <a:t> ι το </a:t>
            </a:r>
            <a:r>
              <a:rPr lang="el-GR" dirty="0" err="1" smtClean="0"/>
              <a:t>γκρεκ</a:t>
            </a:r>
            <a:r>
              <a:rPr lang="el-GR" dirty="0" smtClean="0"/>
              <a:t> (ελληνικό) κατά τους Γάλλους</a:t>
            </a:r>
            <a:endParaRPr lang="el-GR" dirty="0"/>
          </a:p>
        </p:txBody>
      </p:sp>
      <p:sp>
        <p:nvSpPr>
          <p:cNvPr id="5" name="4 - Θέση κειμένου"/>
          <p:cNvSpPr>
            <a:spLocks noGrp="1"/>
          </p:cNvSpPr>
          <p:nvPr>
            <p:ph type="body" sz="quarter" idx="3"/>
          </p:nvPr>
        </p:nvSpPr>
        <p:spPr/>
        <p:txBody>
          <a:bodyPr/>
          <a:lstStyle/>
          <a:p>
            <a:r>
              <a:rPr lang="el-GR" dirty="0" smtClean="0"/>
              <a:t>Και η απλή κατάληξη -της</a:t>
            </a:r>
            <a:endParaRPr lang="el-GR" dirty="0"/>
          </a:p>
        </p:txBody>
      </p:sp>
      <p:pic>
        <p:nvPicPr>
          <p:cNvPr id="1026" name="Picture 2" descr="C:\Users\Zwi &amp; Kwstas\Desktop\ELYTISDSC06059-.JPG"/>
          <p:cNvPicPr>
            <a:picLocks noGrp="1" noChangeAspect="1" noChangeArrowheads="1"/>
          </p:cNvPicPr>
          <p:nvPr>
            <p:ph sz="half" idx="2"/>
          </p:nvPr>
        </p:nvPicPr>
        <p:blipFill>
          <a:blip r:embed="rId2" cstate="print"/>
          <a:srcRect/>
          <a:stretch>
            <a:fillRect/>
          </a:stretch>
        </p:blipFill>
        <p:spPr bwMode="auto">
          <a:xfrm>
            <a:off x="1643856" y="3198019"/>
            <a:ext cx="1666875" cy="1905000"/>
          </a:xfrm>
          <a:prstGeom prst="rect">
            <a:avLst/>
          </a:prstGeom>
          <a:noFill/>
        </p:spPr>
      </p:pic>
      <p:pic>
        <p:nvPicPr>
          <p:cNvPr id="1027" name="Picture 3" descr="C:\Users\Zwi &amp; Kwstas\Desktop\Ελύτης4.jpg"/>
          <p:cNvPicPr>
            <a:picLocks noGrp="1" noChangeAspect="1" noChangeArrowheads="1"/>
          </p:cNvPicPr>
          <p:nvPr>
            <p:ph sz="quarter" idx="4"/>
          </p:nvPr>
        </p:nvPicPr>
        <p:blipFill>
          <a:blip r:embed="rId3" cstate="print"/>
          <a:srcRect/>
          <a:stretch>
            <a:fillRect/>
          </a:stretch>
        </p:blipFill>
        <p:spPr bwMode="auto">
          <a:xfrm>
            <a:off x="5218753" y="2174875"/>
            <a:ext cx="2894318" cy="3951288"/>
          </a:xfrm>
          <a:prstGeom prst="rect">
            <a:avLst/>
          </a:prstGeom>
          <a:noFill/>
        </p:spPr>
      </p:pic>
      <p:sp>
        <p:nvSpPr>
          <p:cNvPr id="7" name="6 - Θέση αριθμού διαφάνειας"/>
          <p:cNvSpPr>
            <a:spLocks noGrp="1"/>
          </p:cNvSpPr>
          <p:nvPr>
            <p:ph type="sldNum" sz="quarter" idx="12"/>
          </p:nvPr>
        </p:nvSpPr>
        <p:spPr/>
        <p:txBody>
          <a:bodyPr/>
          <a:lstStyle/>
          <a:p>
            <a:fld id="{512494CE-367E-4F8F-8B32-0F4D5AB39E75}" type="slidenum">
              <a:rPr lang="el-GR" smtClean="0"/>
              <a:pPr/>
              <a:t>8</a:t>
            </a:fld>
            <a:endParaRPr lang="el-GR"/>
          </a:p>
        </p:txBody>
      </p:sp>
    </p:spTree>
  </p:cSld>
  <p:clrMapOvr>
    <a:masterClrMapping/>
  </p:clrMapOvr>
  <p:transition spd="slow" advTm="10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a:xfrm>
            <a:off x="1792288" y="4365104"/>
            <a:ext cx="5486400" cy="648072"/>
          </a:xfrm>
        </p:spPr>
        <p:txBody>
          <a:bodyPr/>
          <a:lstStyle/>
          <a:p>
            <a:r>
              <a:rPr lang="el-GR" dirty="0" smtClean="0"/>
              <a:t>Οι πρώτες ποιητικές συλλογές…</a:t>
            </a:r>
            <a:endParaRPr lang="el-GR" dirty="0"/>
          </a:p>
        </p:txBody>
      </p:sp>
      <p:pic>
        <p:nvPicPr>
          <p:cNvPr id="8" name="7 - Θέση εικόνας" descr="images98.jpg"/>
          <p:cNvPicPr>
            <a:picLocks noGrp="1" noChangeAspect="1"/>
          </p:cNvPicPr>
          <p:nvPr>
            <p:ph type="pic" idx="1"/>
          </p:nvPr>
        </p:nvPicPr>
        <p:blipFill>
          <a:blip r:embed="rId3" cstate="print"/>
          <a:srcRect l="14502" r="14502"/>
          <a:stretch>
            <a:fillRect/>
          </a:stretch>
        </p:blipFill>
        <p:spPr>
          <a:xfrm>
            <a:off x="1835696" y="404664"/>
            <a:ext cx="5486400" cy="3968353"/>
          </a:xfrm>
        </p:spPr>
      </p:pic>
      <p:sp>
        <p:nvSpPr>
          <p:cNvPr id="7" name="6 - Θέση κειμένου"/>
          <p:cNvSpPr>
            <a:spLocks noGrp="1"/>
          </p:cNvSpPr>
          <p:nvPr>
            <p:ph type="body" sz="half" idx="2"/>
          </p:nvPr>
        </p:nvSpPr>
        <p:spPr>
          <a:xfrm>
            <a:off x="1792288" y="4941168"/>
            <a:ext cx="5486400" cy="1231032"/>
          </a:xfrm>
        </p:spPr>
        <p:txBody>
          <a:bodyPr>
            <a:noAutofit/>
          </a:bodyPr>
          <a:lstStyle/>
          <a:p>
            <a:r>
              <a:rPr lang="el-GR" sz="1800" b="1" dirty="0" smtClean="0">
                <a:solidFill>
                  <a:schemeClr val="accent6">
                    <a:lumMod val="50000"/>
                  </a:schemeClr>
                </a:solidFill>
              </a:rPr>
              <a:t>&lt;&lt;Οι Προσανατολισμοί&gt;&gt; (1940)  «Ο Ήλιος ο Πρώτος&gt;&gt; μαζί με τις &lt;&lt;Παραλλαγές πάνω σε μια αχτίδα»(1943) αποτελούν έναν ύμνο του Ελύτη στη χαρά της ζωής και στην ομορφιά της φύσης.</a:t>
            </a:r>
            <a:endParaRPr lang="el-GR" sz="1800" dirty="0">
              <a:solidFill>
                <a:schemeClr val="accent6">
                  <a:lumMod val="50000"/>
                </a:schemeClr>
              </a:solidFill>
            </a:endParaRPr>
          </a:p>
        </p:txBody>
      </p:sp>
      <p:sp>
        <p:nvSpPr>
          <p:cNvPr id="6" name="5 - Θέση αριθμού διαφάνειας"/>
          <p:cNvSpPr>
            <a:spLocks noGrp="1"/>
          </p:cNvSpPr>
          <p:nvPr>
            <p:ph type="sldNum" sz="quarter" idx="12"/>
          </p:nvPr>
        </p:nvSpPr>
        <p:spPr/>
        <p:txBody>
          <a:bodyPr/>
          <a:lstStyle/>
          <a:p>
            <a:fld id="{512494CE-367E-4F8F-8B32-0F4D5AB39E75}" type="slidenum">
              <a:rPr lang="el-GR" smtClean="0"/>
              <a:pPr/>
              <a:t>9</a:t>
            </a:fld>
            <a:endParaRPr lang="el-GR"/>
          </a:p>
        </p:txBody>
      </p:sp>
    </p:spTree>
  </p:cSld>
  <p:clrMapOvr>
    <a:masterClrMapping/>
  </p:clrMapOvr>
  <p:transition spd="slow" advTm="10000">
    <p:wipe dir="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Μετρό">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3.xml><?xml version="1.0" encoding="utf-8"?>
<a:themeOverride xmlns:a="http://schemas.openxmlformats.org/drawingml/2006/main">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867</TotalTime>
  <Words>1638</Words>
  <Application>Microsoft Office PowerPoint</Application>
  <PresentationFormat>Προβολή στην οθόνη (4:3)</PresentationFormat>
  <Paragraphs>132</Paragraphs>
  <Slides>31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ΟΔΥΣΣΕΑΣ  ΕΛΥΤΗΣ</vt:lpstr>
      <vt:lpstr>ΟΔΥΣΣΕΑΣ ΕΛΥΤΗΣ  ΠΟΙΗΤΗΣ</vt:lpstr>
      <vt:lpstr>Διαφάνεια 3</vt:lpstr>
      <vt:lpstr>Τα νεανικά χρόνια</vt:lpstr>
      <vt:lpstr>Ο έρωτας το αρχιπέλαγος και η πρώρα των αφρών του… &lt;&lt;Προσανατολισμοί&gt;&gt;</vt:lpstr>
      <vt:lpstr>Διαφάνεια 6</vt:lpstr>
      <vt:lpstr>Διαφάνεια 7</vt:lpstr>
      <vt:lpstr>Ελ…υ…της</vt:lpstr>
      <vt:lpstr>Οι πρώτες ποιητικές συλλογές…</vt:lpstr>
      <vt:lpstr>Η ΣΧΕΣΗ ΤΟΥ ΜΕ ΤΟΝ ΥΠΕΡΡΕΑΛΙΣΜΟ</vt:lpstr>
      <vt:lpstr>&lt;&lt;η γενιά του 1930&gt;&gt;</vt:lpstr>
      <vt:lpstr>&lt;&lt;Στο θάνατο - κι η μοίρα ό,τι θέλει ας πει…&gt;&gt;</vt:lpstr>
      <vt:lpstr>&lt;&lt;Άσμα Ηρωικό και Πένθιμο για τον χαμένο Ανθυπολοχαγό της Αλβανίας&gt;&gt;</vt:lpstr>
      <vt:lpstr>Διαφάνεια 14</vt:lpstr>
      <vt:lpstr>ΑΞΙΟΝ ΕΣΤΙ </vt:lpstr>
      <vt:lpstr>Διαφάνεια 16</vt:lpstr>
      <vt:lpstr>Αυτός ο κόσμος ο μικρός, ο Μέγας!</vt:lpstr>
      <vt:lpstr>Η αγάπη του για την παράδοση</vt:lpstr>
      <vt:lpstr>Ελύτης, ο γλωσσοπλάστης                    ( Πάρος 1954)</vt:lpstr>
      <vt:lpstr>Η αγάπη του για το Θεόφιλο Χατζημιχαήλ</vt:lpstr>
      <vt:lpstr>Έργα - δοκίμια -μεταφράσεις</vt:lpstr>
      <vt:lpstr>Η μελοποίηση στα έργα του </vt:lpstr>
      <vt:lpstr>Ο ζωγράφος  Ελύτης</vt:lpstr>
      <vt:lpstr>Θέματά του : οι αισθήσεις, το αιγαίο, το φως, η ορθοδοξία</vt:lpstr>
      <vt:lpstr>Απονομή βραβείου Νόμπελ 1979</vt:lpstr>
      <vt:lpstr>Συνεργάστηκε με τους καλύτερους Έλληνες δημιουργούς σε κάθε τομέα της τέχνης</vt:lpstr>
      <vt:lpstr>Οι φιλίες</vt:lpstr>
      <vt:lpstr>Άλλη Αθήνα … Άλλη εποχή</vt:lpstr>
      <vt:lpstr>Οι αγάπες του…(από τις τελευταίες του φωτογραφίες)</vt:lpstr>
      <vt:lpstr>Προς το τέλος…</vt:lpstr>
      <vt:lpstr>Ο Ελύτης έφυγε στα 85 του χρόνια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82</cp:revision>
  <dcterms:created xsi:type="dcterms:W3CDTF">2012-01-30T14:16:15Z</dcterms:created>
  <dcterms:modified xsi:type="dcterms:W3CDTF">2012-03-06T18:38:24Z</dcterms:modified>
</cp:coreProperties>
</file>