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60" r:id="rId4"/>
    <p:sldId id="261"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16" name="15 - Θέση αριθμού διαφάνειας"/>
          <p:cNvSpPr>
            <a:spLocks noGrp="1"/>
          </p:cNvSpPr>
          <p:nvPr>
            <p:ph type="sldNum" sz="quarter" idx="11"/>
          </p:nvPr>
        </p:nvSpPr>
        <p:spPr/>
        <p:txBody>
          <a:bodyPr/>
          <a:lstStyle/>
          <a:p>
            <a:fld id="{9EC538E2-604B-4D32-A97D-E525319E9DD4}"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52F9702B-028E-400F-AB40-FC84319EC896}" type="datetimeFigureOut">
              <a:rPr lang="el-GR" smtClean="0"/>
              <a:pPr/>
              <a:t>18/6/2024</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9EC538E2-604B-4D32-A97D-E525319E9DD4}"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EC538E2-604B-4D32-A97D-E525319E9DD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52F9702B-028E-400F-AB40-FC84319EC896}" type="datetimeFigureOut">
              <a:rPr lang="el-GR" smtClean="0"/>
              <a:pPr/>
              <a:t>18/6/2024</a:t>
            </a:fld>
            <a:endParaRPr lang="el-GR"/>
          </a:p>
        </p:txBody>
      </p:sp>
      <p:sp>
        <p:nvSpPr>
          <p:cNvPr id="9" name="8 - Θέση αριθμού διαφάνειας"/>
          <p:cNvSpPr>
            <a:spLocks noGrp="1"/>
          </p:cNvSpPr>
          <p:nvPr>
            <p:ph type="sldNum" sz="quarter" idx="15"/>
          </p:nvPr>
        </p:nvSpPr>
        <p:spPr/>
        <p:txBody>
          <a:bodyPr/>
          <a:lstStyle/>
          <a:p>
            <a:fld id="{9EC538E2-604B-4D32-A97D-E525319E9DD4}"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52F9702B-028E-400F-AB40-FC84319EC896}" type="datetimeFigureOut">
              <a:rPr lang="el-GR" smtClean="0"/>
              <a:pPr/>
              <a:t>18/6/2024</a:t>
            </a:fld>
            <a:endParaRPr lang="el-GR"/>
          </a:p>
        </p:txBody>
      </p:sp>
      <p:sp>
        <p:nvSpPr>
          <p:cNvPr id="9" name="8 - Θέση αριθμού διαφάνειας"/>
          <p:cNvSpPr>
            <a:spLocks noGrp="1"/>
          </p:cNvSpPr>
          <p:nvPr>
            <p:ph type="sldNum" sz="quarter" idx="11"/>
          </p:nvPr>
        </p:nvSpPr>
        <p:spPr/>
        <p:txBody>
          <a:bodyPr/>
          <a:lstStyle/>
          <a:p>
            <a:fld id="{9EC538E2-604B-4D32-A97D-E525319E9DD4}"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2F9702B-028E-400F-AB40-FC84319EC896}" type="datetimeFigureOut">
              <a:rPr lang="el-GR" smtClean="0"/>
              <a:pPr/>
              <a:t>18/6/2024</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EC538E2-604B-4D32-A97D-E525319E9DD4}"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683568" y="3645024"/>
            <a:ext cx="7924800" cy="1371600"/>
          </a:xfrm>
        </p:spPr>
        <p:txBody>
          <a:bodyPr>
            <a:normAutofit fontScale="90000"/>
          </a:bodyPr>
          <a:lstStyle/>
          <a:p>
            <a:pPr algn="ctr"/>
            <a:r>
              <a:rPr lang="el-GR" dirty="0" smtClean="0"/>
              <a:t>Εφαρμογή Τεχνολογίας στον αθλητισμό</a:t>
            </a:r>
            <a:endParaRPr lang="el-GR" dirty="0"/>
          </a:p>
        </p:txBody>
      </p:sp>
      <p:pic>
        <p:nvPicPr>
          <p:cNvPr id="14338" name="Picture 2" descr="The First Olympic Games in Greece - Greeking.me"/>
          <p:cNvPicPr>
            <a:picLocks noChangeAspect="1" noChangeArrowheads="1"/>
          </p:cNvPicPr>
          <p:nvPr/>
        </p:nvPicPr>
        <p:blipFill>
          <a:blip r:embed="rId2" cstate="print"/>
          <a:srcRect/>
          <a:stretch>
            <a:fillRect/>
          </a:stretch>
        </p:blipFill>
        <p:spPr bwMode="auto">
          <a:xfrm>
            <a:off x="4427984" y="-1"/>
            <a:ext cx="4716016" cy="3144011"/>
          </a:xfrm>
          <a:prstGeom prst="rect">
            <a:avLst/>
          </a:prstGeom>
          <a:noFill/>
        </p:spPr>
      </p:pic>
      <p:sp>
        <p:nvSpPr>
          <p:cNvPr id="6" name="2 - Υπότιτλος"/>
          <p:cNvSpPr txBox="1">
            <a:spLocks/>
          </p:cNvSpPr>
          <p:nvPr/>
        </p:nvSpPr>
        <p:spPr>
          <a:xfrm>
            <a:off x="4788024" y="5105400"/>
            <a:ext cx="4355976" cy="1752600"/>
          </a:xfrm>
          <a:prstGeom prst="rect">
            <a:avLst/>
          </a:prstGeom>
        </p:spPr>
        <p:txBody>
          <a:bodyPr vert="horz" anchor="t">
            <a:normAutofit/>
          </a:bodyPr>
          <a:lstStyle/>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000" b="0" i="0" u="none" strike="noStrike" kern="1200" cap="none" spc="100" normalizeH="0" baseline="0" noProof="0" dirty="0" err="1" smtClean="0">
                <a:ln>
                  <a:noFill/>
                </a:ln>
                <a:solidFill>
                  <a:schemeClr val="tx2"/>
                </a:solidFill>
                <a:effectLst/>
                <a:uLnTx/>
                <a:uFillTx/>
                <a:latin typeface="+mn-lt"/>
                <a:ea typeface="+mn-ea"/>
                <a:cs typeface="+mn-cs"/>
              </a:rPr>
              <a:t>Λιαπάκη</a:t>
            </a:r>
            <a:r>
              <a:rPr kumimoji="0" lang="el-GR" sz="2000" b="0" i="0" u="none" strike="noStrike" kern="1200" cap="none" spc="100" normalizeH="0" baseline="0" noProof="0" dirty="0" smtClean="0">
                <a:ln>
                  <a:noFill/>
                </a:ln>
                <a:solidFill>
                  <a:schemeClr val="tx2"/>
                </a:solidFill>
                <a:effectLst/>
                <a:uLnTx/>
                <a:uFillTx/>
                <a:latin typeface="+mn-lt"/>
                <a:ea typeface="+mn-ea"/>
                <a:cs typeface="+mn-cs"/>
              </a:rPr>
              <a:t> Πηνελόπη</a:t>
            </a:r>
          </a:p>
          <a:p>
            <a:pPr marL="0" marR="0" lvl="0" indent="0" algn="ctr"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el-GR" sz="2000" b="0" i="0" u="none" strike="noStrike" kern="1200" cap="none" spc="100" normalizeH="0" baseline="0" noProof="0" dirty="0" smtClean="0">
                <a:ln>
                  <a:noFill/>
                </a:ln>
                <a:solidFill>
                  <a:schemeClr val="tx2"/>
                </a:solidFill>
                <a:effectLst/>
                <a:uLnTx/>
                <a:uFillTx/>
                <a:latin typeface="+mn-lt"/>
                <a:ea typeface="+mn-ea"/>
                <a:cs typeface="+mn-cs"/>
              </a:rPr>
              <a:t>Καθηγήτρια Φυσικής Αγωγής</a:t>
            </a:r>
            <a:endParaRPr kumimoji="0" lang="el-GR" sz="2000" b="0" i="0" u="none" strike="noStrike" kern="1200" cap="none" spc="10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συλλογή πληροφοριών που καταγράφονται από τα </a:t>
            </a:r>
            <a:r>
              <a:rPr lang="el-GR" dirty="0" err="1" smtClean="0"/>
              <a:t>wearables</a:t>
            </a:r>
            <a:r>
              <a:rPr lang="el-GR" dirty="0" smtClean="0"/>
              <a:t> που φοράνε οι αθλητές και η επακόλουθη </a:t>
            </a:r>
            <a:r>
              <a:rPr lang="el-GR" dirty="0" err="1" smtClean="0"/>
              <a:t>οπτικοποίηση</a:t>
            </a:r>
            <a:r>
              <a:rPr lang="el-GR" dirty="0" smtClean="0"/>
              <a:t> τους σε φορητές ή σταθερές συσκευές επιτρέπει στους προπονητές να μελετήσουν την απόδοση των αθλητών. </a:t>
            </a:r>
          </a:p>
          <a:p>
            <a:r>
              <a:rPr lang="el-GR" dirty="0" smtClean="0"/>
              <a:t>Την ίδια στιγμή το ιατρικό επιτελείο της κάθε ομάδας μπορεί να παρακολουθεί τις μετρικές που λαμβάνονται προκειμένου να βγάλουν γνωματεύσεις σχετικά με την υγεία του αθλητή και να προλάβουν κάποιο πιθανό τραυματισμό.</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i="1" dirty="0" smtClean="0"/>
              <a:t>Smart Stadium</a:t>
            </a:r>
            <a:endParaRPr lang="el-GR" dirty="0"/>
          </a:p>
        </p:txBody>
      </p:sp>
      <p:sp>
        <p:nvSpPr>
          <p:cNvPr id="3" name="3 - Θέση περιεχομένου"/>
          <p:cNvSpPr txBox="1">
            <a:spLocks/>
          </p:cNvSpPr>
          <p:nvPr/>
        </p:nvSpPr>
        <p:spPr>
          <a:xfrm>
            <a:off x="457200" y="1524000"/>
            <a:ext cx="8229600" cy="45720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Τα Smart Stadiums είναι στάδια τα οποία περιλαμβάνουν μια ποικιλία από αισθητήρες, κάμερες και ψηφιακά σήματα(digital signs) όπου επικοινωνούν άμεσα με το τοπικό δίκτυο και σέρβερς.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l-GR" sz="2600" b="0" i="0" u="none" strike="noStrike" kern="1200" cap="none" spc="0" normalizeH="0" baseline="0" noProof="0" smtClean="0">
                <a:ln>
                  <a:noFill/>
                </a:ln>
                <a:solidFill>
                  <a:schemeClr val="tx1"/>
                </a:solidFill>
                <a:effectLst/>
                <a:uLnTx/>
                <a:uFillTx/>
                <a:latin typeface="+mn-lt"/>
                <a:ea typeface="+mn-ea"/>
                <a:cs typeface="+mn-cs"/>
              </a:rPr>
              <a:t>Με αυτά, αυξήθηκαν τα κέρδη ενώ ταυτόχρονα βελτιώθηκε η εμπειρία των φιλάθλων και η ασφάλεια του σταδίου.</a:t>
            </a:r>
            <a:endParaRPr kumimoji="0" lang="el-G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Η ραγδαία εξέλιξη της τεχνολογίας τα τελευταία χρόνια οδήγησε πολλούς φιλάθλους να προτιμήσουν την παρακολούθηση ενός αγώνα εκτός γηπέδου, καθώς έχουν άμεση πρόσβαση σε επιπλέον λειτουργίες και στατιστικά από τα κινητά τους ή τον υπολογιστή. </a:t>
            </a:r>
          </a:p>
          <a:p>
            <a:r>
              <a:rPr lang="el-GR" dirty="0" smtClean="0"/>
              <a:t>Αυτό οδήγησε στην αναζήτηση τρόπων για να επικεντρωθεί και πάλι το ενδιαφέρον των θεατών στο γήπεδο, με σκοπό ταυτόχρονα να ικανοποιούνται οι ανάγκες τους και να έχουν διάθεση να ξοδέψουν χρήματα.</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10000"/>
          </a:bodyPr>
          <a:lstStyle/>
          <a:p>
            <a:r>
              <a:rPr lang="el-GR" dirty="0" smtClean="0"/>
              <a:t>υπάρχουν πολυάριθμες λειτουργίες που μπορούν να αξιοποιήσουν σε ένα </a:t>
            </a:r>
            <a:r>
              <a:rPr lang="el-GR" dirty="0" err="1" smtClean="0">
                <a:solidFill>
                  <a:schemeClr val="accent6">
                    <a:lumMod val="40000"/>
                    <a:lumOff val="60000"/>
                  </a:schemeClr>
                </a:solidFill>
              </a:rPr>
              <a:t>Smart</a:t>
            </a:r>
            <a:r>
              <a:rPr lang="el-GR" dirty="0" smtClean="0">
                <a:solidFill>
                  <a:schemeClr val="accent6">
                    <a:lumMod val="40000"/>
                    <a:lumOff val="60000"/>
                  </a:schemeClr>
                </a:solidFill>
              </a:rPr>
              <a:t> </a:t>
            </a:r>
            <a:r>
              <a:rPr lang="el-GR" dirty="0" err="1" smtClean="0">
                <a:solidFill>
                  <a:schemeClr val="accent6">
                    <a:lumMod val="40000"/>
                    <a:lumOff val="60000"/>
                  </a:schemeClr>
                </a:solidFill>
              </a:rPr>
              <a:t>Stadium</a:t>
            </a:r>
            <a:r>
              <a:rPr lang="el-GR" dirty="0" smtClean="0"/>
              <a:t>.</a:t>
            </a:r>
          </a:p>
          <a:p>
            <a:r>
              <a:rPr lang="el-GR" dirty="0" smtClean="0"/>
              <a:t> Πολύ βασικό είναι να μην χάνουν κανένα σημαντικό στιγμιότυπο του αγώνα εξαιτίας θέσεων που έτυχε να μην έχουν </a:t>
            </a:r>
            <a:r>
              <a:rPr lang="el-GR" dirty="0" smtClean="0">
                <a:solidFill>
                  <a:schemeClr val="accent6">
                    <a:lumMod val="40000"/>
                    <a:lumOff val="60000"/>
                  </a:schemeClr>
                </a:solidFill>
              </a:rPr>
              <a:t>κατάλληλη ορατότητα</a:t>
            </a:r>
            <a:r>
              <a:rPr lang="el-GR" dirty="0" smtClean="0"/>
              <a:t>.</a:t>
            </a:r>
          </a:p>
          <a:p>
            <a:r>
              <a:rPr lang="el-GR" dirty="0" smtClean="0"/>
              <a:t> Οι θέσεις των θεατών είναι </a:t>
            </a:r>
            <a:r>
              <a:rPr lang="el-GR" dirty="0" err="1" smtClean="0">
                <a:solidFill>
                  <a:schemeClr val="accent6">
                    <a:lumMod val="40000"/>
                    <a:lumOff val="60000"/>
                  </a:schemeClr>
                </a:solidFill>
              </a:rPr>
              <a:t>διαδραστικές</a:t>
            </a:r>
            <a:r>
              <a:rPr lang="el-GR" dirty="0" smtClean="0"/>
              <a:t> ενώ μεγάλες οθόνες υπάρχουν σε όλα τα σημεία ώστε να μην προκύπτουν τέτοια προβλήματα. </a:t>
            </a:r>
          </a:p>
          <a:p>
            <a:r>
              <a:rPr lang="el-GR" dirty="0" smtClean="0"/>
              <a:t>Οι θεατές επίσης έχουν άμεση πρόσβαση στα προφίλ των παικτών και στα ζωντανά (</a:t>
            </a:r>
            <a:r>
              <a:rPr lang="el-GR" dirty="0" err="1" smtClean="0"/>
              <a:t>live</a:t>
            </a:r>
            <a:r>
              <a:rPr lang="el-GR" dirty="0" smtClean="0"/>
              <a:t>) στατιστικά τους στον αγώνα με την βοήθεια των αισθητήρων που αποστέλλουν δεδομένα στα </a:t>
            </a:r>
            <a:r>
              <a:rPr lang="el-GR" dirty="0" err="1" smtClean="0"/>
              <a:t>servers</a:t>
            </a:r>
            <a:endParaRPr lang="el-GR" dirty="0"/>
          </a:p>
        </p:txBody>
      </p:sp>
      <p:sp>
        <p:nvSpPr>
          <p:cNvPr id="3" name="2 - Τίτλος"/>
          <p:cNvSpPr>
            <a:spLocks noGrp="1"/>
          </p:cNvSpPr>
          <p:nvPr>
            <p:ph type="title"/>
          </p:nvPr>
        </p:nvSpPr>
        <p:spPr/>
        <p:txBody>
          <a:bodyPr/>
          <a:lstStyle/>
          <a:p>
            <a:r>
              <a:rPr lang="el-GR" dirty="0" smtClean="0"/>
              <a:t>Θεατές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Υπάρχουν παντού ενδείξεις για διαθέσιμες θέσεις από το </a:t>
            </a:r>
            <a:r>
              <a:rPr lang="el-GR" dirty="0" err="1" smtClean="0">
                <a:solidFill>
                  <a:schemeClr val="accent6">
                    <a:lumMod val="40000"/>
                    <a:lumOff val="60000"/>
                  </a:schemeClr>
                </a:solidFill>
              </a:rPr>
              <a:t>πάρκινγκ</a:t>
            </a:r>
            <a:r>
              <a:rPr lang="el-GR" dirty="0" smtClean="0">
                <a:solidFill>
                  <a:schemeClr val="accent6">
                    <a:lumMod val="40000"/>
                    <a:lumOff val="60000"/>
                  </a:schemeClr>
                </a:solidFill>
              </a:rPr>
              <a:t> </a:t>
            </a:r>
            <a:r>
              <a:rPr lang="el-GR" dirty="0" smtClean="0"/>
              <a:t>μέχρι και για την είσοδο των θεατών στο στάδιο ή ακόμα και στις τουαλέτες, με τρόπο ώστε να μην υπάρχουν μεγάλες ουρές.</a:t>
            </a:r>
          </a:p>
          <a:p>
            <a:r>
              <a:rPr lang="el-GR" dirty="0" smtClean="0"/>
              <a:t>τα κύρια οφέλη των </a:t>
            </a:r>
            <a:r>
              <a:rPr lang="el-GR" dirty="0" err="1" smtClean="0"/>
              <a:t>Smart</a:t>
            </a:r>
            <a:r>
              <a:rPr lang="el-GR" dirty="0" smtClean="0"/>
              <a:t> </a:t>
            </a:r>
            <a:r>
              <a:rPr lang="el-GR" dirty="0" err="1" smtClean="0"/>
              <a:t>Stadiums</a:t>
            </a:r>
            <a:r>
              <a:rPr lang="el-GR" dirty="0" smtClean="0"/>
              <a:t> αφοράν τα κέρδη του οργανισμού τους, την βελτιωμένη εμπειρία των φιλάθλων και την ασφάλεια.</a:t>
            </a:r>
          </a:p>
          <a:p>
            <a:r>
              <a:rPr lang="el-GR" dirty="0" smtClean="0"/>
              <a:t>Όμοια με τον τρόπο που μπορεί ένας θεατής να </a:t>
            </a:r>
            <a:r>
              <a:rPr lang="el-GR" dirty="0" smtClean="0">
                <a:solidFill>
                  <a:schemeClr val="accent6">
                    <a:lumMod val="40000"/>
                    <a:lumOff val="60000"/>
                  </a:schemeClr>
                </a:solidFill>
              </a:rPr>
              <a:t>παραγγείλει </a:t>
            </a:r>
            <a:r>
              <a:rPr lang="el-GR" dirty="0" smtClean="0"/>
              <a:t>κάτι από το σπίτι του μέσω διαδικτύου, έτσι θα πρέπει να μπορεί και στο στάδιο. </a:t>
            </a:r>
          </a:p>
          <a:p>
            <a:r>
              <a:rPr lang="el-GR" dirty="0" smtClean="0"/>
              <a:t>Μέσω των </a:t>
            </a:r>
            <a:r>
              <a:rPr lang="el-GR" dirty="0" err="1" smtClean="0"/>
              <a:t>διαδραστικών</a:t>
            </a:r>
            <a:r>
              <a:rPr lang="el-GR" dirty="0" smtClean="0"/>
              <a:t> θέσεων μπορεί να πραγματοποιήσει ο κάθε θεατής αγορά φαγητού ή ποτού από αυτές, και να επιλέξει αν θέλει να τα </a:t>
            </a:r>
            <a:r>
              <a:rPr lang="el-GR" dirty="0" smtClean="0">
                <a:solidFill>
                  <a:schemeClr val="accent6">
                    <a:lumMod val="40000"/>
                    <a:lumOff val="60000"/>
                  </a:schemeClr>
                </a:solidFill>
              </a:rPr>
              <a:t>παραλάβει ο ίδιος </a:t>
            </a:r>
            <a:r>
              <a:rPr lang="el-GR" dirty="0" smtClean="0"/>
              <a:t>ή να του τα παραδώσει </a:t>
            </a:r>
            <a:r>
              <a:rPr lang="el-GR" dirty="0" smtClean="0">
                <a:solidFill>
                  <a:schemeClr val="accent6">
                    <a:lumMod val="40000"/>
                    <a:lumOff val="60000"/>
                  </a:schemeClr>
                </a:solidFill>
              </a:rPr>
              <a:t>το προσωπικό</a:t>
            </a:r>
            <a:endParaRPr lang="el-GR" dirty="0">
              <a:solidFill>
                <a:schemeClr val="accent6">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Διάγραμμα ροής: Διάτρητη κάρτα"/>
          <p:cNvSpPr/>
          <p:nvPr/>
        </p:nvSpPr>
        <p:spPr>
          <a:xfrm>
            <a:off x="611560" y="332656"/>
            <a:ext cx="8136904" cy="5904656"/>
          </a:xfrm>
          <a:prstGeom prst="flowChartPunchedCard">
            <a:avLst/>
          </a:prstGeom>
        </p:spPr>
        <p:style>
          <a:lnRef idx="1">
            <a:schemeClr val="accent2"/>
          </a:lnRef>
          <a:fillRef idx="2">
            <a:schemeClr val="accent2"/>
          </a:fillRef>
          <a:effectRef idx="1">
            <a:schemeClr val="accent2"/>
          </a:effectRef>
          <a:fontRef idx="minor">
            <a:schemeClr val="dk1"/>
          </a:fontRef>
        </p:style>
        <p:txBody>
          <a:bodyPr rtlCol="0" anchor="ctr"/>
          <a:lstStyle/>
          <a:p>
            <a:r>
              <a:rPr lang="el-GR" sz="2000" dirty="0"/>
              <a:t>Πολύ σημαντικό για τους θεατές είναι επίσης οι </a:t>
            </a:r>
            <a:r>
              <a:rPr lang="el-GR" sz="2000" b="1" dirty="0"/>
              <a:t>συνθήκες τους περιβάλλοντός </a:t>
            </a:r>
            <a:r>
              <a:rPr lang="el-GR" sz="2000" dirty="0"/>
              <a:t>τους, </a:t>
            </a:r>
            <a:r>
              <a:rPr lang="el-GR" sz="2000" dirty="0" smtClean="0"/>
              <a:t>όσο αφορά την θερμοκρασία για παράδειγμα ή τον φωτισμό. Μέσω αυτοματοποίησης αυτών</a:t>
            </a:r>
            <a:r>
              <a:rPr lang="el-GR" sz="2000" dirty="0"/>
              <a:t>, μπορούν να διατηρηθούν οι ιδανικές συνθήκες μέσα στο στάδιο χωρίς να </a:t>
            </a:r>
            <a:r>
              <a:rPr lang="el-GR" sz="2000" dirty="0" smtClean="0"/>
              <a:t>γίνεται κάποια </a:t>
            </a:r>
            <a:r>
              <a:rPr lang="el-GR" sz="2000" dirty="0"/>
              <a:t>σπατάλη αφού ελέγχονται συνεχώς από ειδικούς αισθητήρες. </a:t>
            </a:r>
            <a:endParaRPr lang="el-GR" sz="2000" dirty="0" smtClean="0"/>
          </a:p>
          <a:p>
            <a:r>
              <a:rPr lang="el-GR" sz="2000" dirty="0" smtClean="0"/>
              <a:t>Ακόμα ένα οικονομικό </a:t>
            </a:r>
            <a:r>
              <a:rPr lang="el-GR" sz="2000" dirty="0"/>
              <a:t>πλεονέκτημα των </a:t>
            </a:r>
            <a:r>
              <a:rPr lang="el-GR" sz="2000" dirty="0" err="1"/>
              <a:t>Smart</a:t>
            </a:r>
            <a:r>
              <a:rPr lang="el-GR" sz="2000" dirty="0"/>
              <a:t> </a:t>
            </a:r>
            <a:r>
              <a:rPr lang="el-GR" sz="2000" dirty="0" err="1"/>
              <a:t>Stadiums</a:t>
            </a:r>
            <a:r>
              <a:rPr lang="el-GR" sz="2000" dirty="0"/>
              <a:t> είναι ο συνεχής έλεγχος των </a:t>
            </a:r>
            <a:r>
              <a:rPr lang="el-GR" sz="2000" dirty="0" smtClean="0"/>
              <a:t>διαφόρων συσκευών </a:t>
            </a:r>
            <a:r>
              <a:rPr lang="el-GR" sz="2000" dirty="0"/>
              <a:t>γύρω από το στάδιο, με σκοπό να βγαίνει κάποιο </a:t>
            </a:r>
            <a:r>
              <a:rPr lang="el-GR" sz="2000" b="1" dirty="0"/>
              <a:t>μήνυμα ειδοποίησης</a:t>
            </a:r>
            <a:r>
              <a:rPr lang="el-GR" sz="2000" dirty="0"/>
              <a:t> </a:t>
            </a:r>
            <a:r>
              <a:rPr lang="el-GR" sz="2000" dirty="0" smtClean="0"/>
              <a:t>όταν κάποια </a:t>
            </a:r>
            <a:r>
              <a:rPr lang="el-GR" sz="2000" dirty="0"/>
              <a:t>από αυτές χρειάζεται αντικατάσταση ή μια προσωρινή παύση λειτουργίας </a:t>
            </a:r>
            <a:r>
              <a:rPr lang="el-GR" sz="2000" dirty="0" smtClean="0"/>
              <a:t>της ώστε </a:t>
            </a:r>
            <a:r>
              <a:rPr lang="el-GR" sz="2000" dirty="0"/>
              <a:t>να μην καταστραφούν. </a:t>
            </a:r>
            <a:endParaRPr lang="el-GR" sz="2000" dirty="0" smtClean="0"/>
          </a:p>
          <a:p>
            <a:r>
              <a:rPr lang="el-GR" sz="2000" dirty="0" smtClean="0"/>
              <a:t>Η </a:t>
            </a:r>
            <a:r>
              <a:rPr lang="el-GR" sz="2000" dirty="0"/>
              <a:t>ύπαρξη τεχνολογίας σε τόσο μεγάλο βαθμό γύρω από </a:t>
            </a:r>
            <a:r>
              <a:rPr lang="el-GR" sz="2000" dirty="0" smtClean="0"/>
              <a:t>το στάδιο </a:t>
            </a:r>
            <a:r>
              <a:rPr lang="el-GR" sz="2000" dirty="0"/>
              <a:t>φέρνει από μόνη της </a:t>
            </a:r>
            <a:r>
              <a:rPr lang="el-GR" sz="2000" b="1" dirty="0"/>
              <a:t>χορηγούς και διαφημιστές </a:t>
            </a:r>
            <a:r>
              <a:rPr lang="el-GR" sz="2000" dirty="0"/>
              <a:t>που πλέον βρίσκουν </a:t>
            </a:r>
            <a:r>
              <a:rPr lang="el-GR" sz="2000" dirty="0" smtClean="0"/>
              <a:t>νέους τρόπους </a:t>
            </a:r>
            <a:r>
              <a:rPr lang="el-GR" sz="2000" dirty="0"/>
              <a:t>να τραβήξουν το ενδιαφέρον των θεατών, από τις μεγάλες οθόνες μέχρι </a:t>
            </a:r>
            <a:r>
              <a:rPr lang="el-GR" sz="2000" dirty="0" smtClean="0"/>
              <a:t>τα κινητά </a:t>
            </a:r>
            <a:r>
              <a:rPr lang="el-GR" sz="2000" dirty="0"/>
              <a:t>των θεατών.</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88640"/>
            <a:ext cx="8229600" cy="4572000"/>
          </a:xfrm>
        </p:spPr>
        <p:txBody>
          <a:bodyPr>
            <a:normAutofit lnSpcReduction="10000"/>
          </a:bodyPr>
          <a:lstStyle/>
          <a:p>
            <a:r>
              <a:rPr lang="el-GR" dirty="0" smtClean="0"/>
              <a:t>Στον τομέα της ασφάλειας, τα </a:t>
            </a:r>
            <a:r>
              <a:rPr lang="el-GR" dirty="0" err="1" smtClean="0"/>
              <a:t>Smart</a:t>
            </a:r>
            <a:r>
              <a:rPr lang="el-GR" dirty="0" smtClean="0"/>
              <a:t> </a:t>
            </a:r>
            <a:r>
              <a:rPr lang="el-GR" dirty="0" err="1" smtClean="0"/>
              <a:t>Stadiums</a:t>
            </a:r>
            <a:r>
              <a:rPr lang="el-GR" dirty="0" smtClean="0"/>
              <a:t> είναι εξοπλισμένα με όλα τα απαραίτητα εργαλεία. </a:t>
            </a:r>
          </a:p>
          <a:p>
            <a:r>
              <a:rPr lang="el-GR" dirty="0" smtClean="0"/>
              <a:t>Από οπτικοακουστικό υλικό στους χώρους μέχρι στρατηγικές </a:t>
            </a:r>
            <a:r>
              <a:rPr lang="el-GR" dirty="0" smtClean="0">
                <a:solidFill>
                  <a:schemeClr val="accent6">
                    <a:lumMod val="40000"/>
                    <a:lumOff val="60000"/>
                  </a:schemeClr>
                </a:solidFill>
              </a:rPr>
              <a:t>εκκένωσης</a:t>
            </a:r>
            <a:r>
              <a:rPr lang="el-GR" dirty="0" smtClean="0"/>
              <a:t> του χώρου σε περίπτωση κινδύνου ή ειδικής ειδοποίησης από τους αισθητήρες, βοηθάνε όλα μαζί να δράσει άμεσα το προσωπικό και να πραγματοποιηθεί επικοινωνία με την </a:t>
            </a:r>
            <a:r>
              <a:rPr lang="el-GR" dirty="0" smtClean="0">
                <a:solidFill>
                  <a:schemeClr val="accent6">
                    <a:lumMod val="40000"/>
                    <a:lumOff val="60000"/>
                  </a:schemeClr>
                </a:solidFill>
              </a:rPr>
              <a:t>αστυνομία</a:t>
            </a:r>
            <a:r>
              <a:rPr lang="el-GR" dirty="0" smtClean="0"/>
              <a:t> ή όποιο σώμα απαιτείται. Ακόμα και σε περιπτώσεις που κάποια οικογένεια ή παρέα </a:t>
            </a:r>
            <a:r>
              <a:rPr lang="el-GR" dirty="0" smtClean="0">
                <a:solidFill>
                  <a:schemeClr val="accent6">
                    <a:lumMod val="40000"/>
                    <a:lumOff val="60000"/>
                  </a:schemeClr>
                </a:solidFill>
              </a:rPr>
              <a:t>ψάχνει ένα μέλος </a:t>
            </a:r>
            <a:r>
              <a:rPr lang="el-GR" dirty="0" smtClean="0"/>
              <a:t>της, ειδικά αν πρόκειται για ανήλικο, η δυνατότητα προβολής φωτογραφίας του σε όλο το γήπεδο επισπεύδει την διαδικασία</a:t>
            </a:r>
            <a:endParaRPr lang="el-GR" dirty="0"/>
          </a:p>
        </p:txBody>
      </p:sp>
      <p:pic>
        <p:nvPicPr>
          <p:cNvPr id="8194" name="Picture 2"/>
          <p:cNvPicPr>
            <a:picLocks noChangeAspect="1" noChangeArrowheads="1"/>
          </p:cNvPicPr>
          <p:nvPr/>
        </p:nvPicPr>
        <p:blipFill>
          <a:blip r:embed="rId2" cstate="print"/>
          <a:srcRect/>
          <a:stretch>
            <a:fillRect/>
          </a:stretch>
        </p:blipFill>
        <p:spPr bwMode="auto">
          <a:xfrm>
            <a:off x="2483768" y="4258895"/>
            <a:ext cx="6660232" cy="25991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907704" y="0"/>
            <a:ext cx="6349380" cy="3557281"/>
          </a:xfrm>
          <a:prstGeom prst="rect">
            <a:avLst/>
          </a:prstGeom>
          <a:noFill/>
          <a:ln w="9525">
            <a:noFill/>
            <a:miter lim="800000"/>
            <a:headEnd/>
            <a:tailEnd/>
          </a:ln>
        </p:spPr>
      </p:pic>
      <p:sp>
        <p:nvSpPr>
          <p:cNvPr id="5" name="4 - TextBox"/>
          <p:cNvSpPr txBox="1"/>
          <p:nvPr/>
        </p:nvSpPr>
        <p:spPr>
          <a:xfrm>
            <a:off x="0" y="3645024"/>
            <a:ext cx="9144000" cy="2585323"/>
          </a:xfrm>
          <a:prstGeom prst="rect">
            <a:avLst/>
          </a:prstGeom>
          <a:noFill/>
        </p:spPr>
        <p:txBody>
          <a:bodyPr wrap="square" rtlCol="0">
            <a:spAutoFit/>
          </a:bodyPr>
          <a:lstStyle/>
          <a:p>
            <a:r>
              <a:rPr lang="el-GR" dirty="0"/>
              <a:t>παρατηρούμε τη μορφή του σταδίου στο οποίο </a:t>
            </a:r>
            <a:r>
              <a:rPr lang="el-GR" dirty="0" smtClean="0"/>
              <a:t>ολοκληρώνεται το </a:t>
            </a:r>
            <a:r>
              <a:rPr lang="el-GR" dirty="0"/>
              <a:t>αμερικάνικο πρωτάθλημα καλαθοσφαίρισης του </a:t>
            </a:r>
            <a:r>
              <a:rPr lang="el-GR" dirty="0">
                <a:solidFill>
                  <a:schemeClr val="accent6">
                    <a:lumMod val="40000"/>
                    <a:lumOff val="60000"/>
                  </a:schemeClr>
                </a:solidFill>
              </a:rPr>
              <a:t>NBA εν έτη 2020</a:t>
            </a:r>
            <a:r>
              <a:rPr lang="el-GR" dirty="0" smtClean="0"/>
              <a:t>. Η </a:t>
            </a:r>
            <a:r>
              <a:rPr lang="el-GR" dirty="0"/>
              <a:t>είσοδος στο </a:t>
            </a:r>
            <a:r>
              <a:rPr lang="el-GR" dirty="0" smtClean="0"/>
              <a:t>κοινό έχει </a:t>
            </a:r>
            <a:r>
              <a:rPr lang="el-GR" dirty="0"/>
              <a:t>απαγορευτεί, ωστόσο προκειμένου να φέρουν τον θεατή κοντά στον αθλητή </a:t>
            </a:r>
            <a:r>
              <a:rPr lang="el-GR" dirty="0" smtClean="0"/>
              <a:t>σε συνεργασία </a:t>
            </a:r>
            <a:r>
              <a:rPr lang="el-GR" dirty="0"/>
              <a:t>με τη Microsoft τοποθετούνται στον αγώνα οθόνες με 17 πόδια ύψος, </a:t>
            </a:r>
            <a:r>
              <a:rPr lang="el-GR" dirty="0" smtClean="0"/>
              <a:t>σε τρείς </a:t>
            </a:r>
            <a:r>
              <a:rPr lang="el-GR" dirty="0"/>
              <a:t>πλευρές της αρένας, όπου αναπαρίστανται οι θεατές που βλέπουν των αγώνα </a:t>
            </a:r>
            <a:r>
              <a:rPr lang="el-GR" dirty="0" smtClean="0"/>
              <a:t>από το </a:t>
            </a:r>
            <a:r>
              <a:rPr lang="el-GR" dirty="0"/>
              <a:t>σπίτι τους. Επιπλέον τους παρέχεται η δυνατότητα να πανηγυρίσουν για την </a:t>
            </a:r>
            <a:r>
              <a:rPr lang="el-GR" dirty="0" smtClean="0"/>
              <a:t>ομάδα τους </a:t>
            </a:r>
            <a:r>
              <a:rPr lang="el-GR" dirty="0"/>
              <a:t>(</a:t>
            </a:r>
            <a:r>
              <a:rPr lang="el-GR" dirty="0" err="1"/>
              <a:t>cheering</a:t>
            </a:r>
            <a:r>
              <a:rPr lang="el-GR" dirty="0"/>
              <a:t> </a:t>
            </a:r>
            <a:r>
              <a:rPr lang="el-GR" dirty="0" err="1"/>
              <a:t>technology</a:t>
            </a:r>
            <a:r>
              <a:rPr lang="el-GR" dirty="0"/>
              <a:t> ).Ενώ φαίνεται ότι όλες αυτές οι ενέργειες </a:t>
            </a:r>
            <a:r>
              <a:rPr lang="el-GR" dirty="0" err="1"/>
              <a:t>στοχοποιούν</a:t>
            </a:r>
            <a:r>
              <a:rPr lang="el-GR" dirty="0"/>
              <a:t> </a:t>
            </a:r>
            <a:r>
              <a:rPr lang="el-GR" dirty="0" smtClean="0"/>
              <a:t>τον θεατή </a:t>
            </a:r>
            <a:r>
              <a:rPr lang="el-GR" dirty="0"/>
              <a:t>,θα πρέπει να υπογραμμίσουμε ότι ένας από τους λόγους που γίνεται αυτό είναι </a:t>
            </a:r>
            <a:r>
              <a:rPr lang="el-GR" dirty="0" smtClean="0"/>
              <a:t>η προσομοίωση </a:t>
            </a:r>
            <a:r>
              <a:rPr lang="el-GR" dirty="0"/>
              <a:t>του πλεονεκτήματος έδρας που έχει η κάθε ομάδα στους αγώνες </a:t>
            </a:r>
            <a:r>
              <a:rPr lang="el-GR" dirty="0" smtClean="0"/>
              <a:t>εκτός πανδημίας</a:t>
            </a:r>
            <a:r>
              <a:rPr lang="el-GR"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916832"/>
            <a:ext cx="8229600" cy="1219200"/>
          </a:xfrm>
        </p:spPr>
        <p:txBody>
          <a:bodyPr>
            <a:normAutofit fontScale="90000"/>
          </a:bodyPr>
          <a:lstStyle/>
          <a:p>
            <a:pPr algn="ctr"/>
            <a:r>
              <a:rPr lang="el-GR" b="1" dirty="0" smtClean="0"/>
              <a:t>Η βιντεογραφία για την ανάλυση, εποπτεία των αγώνων και</a:t>
            </a:r>
            <a:br>
              <a:rPr lang="el-GR" b="1" dirty="0" smtClean="0"/>
            </a:br>
            <a:r>
              <a:rPr lang="el-GR" b="1" dirty="0" smtClean="0"/>
              <a:t>της ανθρώπινης κίνησης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normAutofit fontScale="92500" lnSpcReduction="20000"/>
          </a:bodyPr>
          <a:lstStyle/>
          <a:p>
            <a:r>
              <a:rPr lang="el-GR" dirty="0" smtClean="0"/>
              <a:t>Η πιο κλασσική μέθοδος </a:t>
            </a:r>
            <a:r>
              <a:rPr lang="el-GR" dirty="0" smtClean="0">
                <a:solidFill>
                  <a:schemeClr val="accent6">
                    <a:lumMod val="40000"/>
                    <a:lumOff val="60000"/>
                  </a:schemeClr>
                </a:solidFill>
              </a:rPr>
              <a:t>καταγραφής μοτίβων κινήσεων </a:t>
            </a:r>
            <a:r>
              <a:rPr lang="el-GR" dirty="0" smtClean="0"/>
              <a:t>είναι η </a:t>
            </a:r>
            <a:r>
              <a:rPr lang="el-GR" dirty="0" err="1" smtClean="0"/>
              <a:t>βιντεογραφία</a:t>
            </a:r>
            <a:r>
              <a:rPr lang="el-GR" dirty="0" smtClean="0"/>
              <a:t>.</a:t>
            </a:r>
          </a:p>
          <a:p>
            <a:r>
              <a:rPr lang="el-GR" dirty="0" smtClean="0"/>
              <a:t> Η </a:t>
            </a:r>
            <a:r>
              <a:rPr lang="el-GR" dirty="0" err="1" smtClean="0"/>
              <a:t>βιντεογραφία</a:t>
            </a:r>
            <a:r>
              <a:rPr lang="el-GR" dirty="0" smtClean="0"/>
              <a:t>, που ουσιαστικά είναι η ανάλυση βίντεο, στον χώρο των αθλημάτων έχει μια ιδιαίτερη σημασία και εκτός από τα μοτίβα κινήσεων γίνεται μελέτη πάνω </a:t>
            </a:r>
            <a:r>
              <a:rPr lang="el-GR" dirty="0" smtClean="0">
                <a:solidFill>
                  <a:schemeClr val="accent6">
                    <a:lumMod val="40000"/>
                    <a:lumOff val="60000"/>
                  </a:schemeClr>
                </a:solidFill>
              </a:rPr>
              <a:t>στις τακτικές </a:t>
            </a:r>
            <a:r>
              <a:rPr lang="el-GR" dirty="0" smtClean="0"/>
              <a:t>που εφαρμόζονται, στον </a:t>
            </a:r>
            <a:r>
              <a:rPr lang="el-GR" dirty="0" smtClean="0">
                <a:solidFill>
                  <a:schemeClr val="accent6">
                    <a:lumMod val="40000"/>
                    <a:lumOff val="60000"/>
                  </a:schemeClr>
                </a:solidFill>
              </a:rPr>
              <a:t>εξοπλισμό</a:t>
            </a:r>
            <a:r>
              <a:rPr lang="el-GR" dirty="0" smtClean="0"/>
              <a:t>, στην </a:t>
            </a:r>
            <a:r>
              <a:rPr lang="el-GR" dirty="0" smtClean="0">
                <a:solidFill>
                  <a:schemeClr val="accent6">
                    <a:lumMod val="40000"/>
                    <a:lumOff val="60000"/>
                  </a:schemeClr>
                </a:solidFill>
              </a:rPr>
              <a:t>επεξεργασία δεδομένων </a:t>
            </a:r>
            <a:r>
              <a:rPr lang="el-GR" dirty="0" smtClean="0"/>
              <a:t>και άλλα. </a:t>
            </a:r>
          </a:p>
          <a:p>
            <a:r>
              <a:rPr lang="el-GR" dirty="0" smtClean="0"/>
              <a:t>Με την εξέλιξη των υπολογιστικών συστημάτων σε σχέση με την αποθήκευση και έλεγχο των δεδομένων η μελέτη των κινήσεων έχει γίνει πιο απλή υπόθεση. Αυτή η μελέτη μπορεί να πραγματοποιηθεί μέσω βασικών μαθηματικών δεξιοτήτων, όπως αυτών που αφορούν την κίνηση βλήματος, ή τον τρόπο περιστροφής του σώματος ενός αθλητή με τον οποίο παράγονται γραμμικές ταχύτητες και επιταχύνσεις.</a:t>
            </a:r>
            <a:endParaRPr lang="el-GR" dirty="0"/>
          </a:p>
        </p:txBody>
      </p:sp>
      <p:sp>
        <p:nvSpPr>
          <p:cNvPr id="3" name="2 - Τίτλος"/>
          <p:cNvSpPr>
            <a:spLocks noGrp="1"/>
          </p:cNvSpPr>
          <p:nvPr>
            <p:ph type="title"/>
          </p:nvPr>
        </p:nvSpPr>
        <p:spPr/>
        <p:txBody>
          <a:bodyPr/>
          <a:lstStyle/>
          <a:p>
            <a:r>
              <a:rPr lang="el-GR" dirty="0" err="1" smtClean="0"/>
              <a:t>βιντεογραφία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539552" y="1340768"/>
            <a:ext cx="8229600" cy="4572000"/>
          </a:xfrm>
        </p:spPr>
        <p:txBody>
          <a:bodyPr>
            <a:normAutofit fontScale="92500" lnSpcReduction="20000"/>
          </a:bodyPr>
          <a:lstStyle/>
          <a:p>
            <a:r>
              <a:rPr lang="el-GR" dirty="0" err="1" smtClean="0">
                <a:solidFill>
                  <a:schemeClr val="accent6">
                    <a:lumMod val="40000"/>
                    <a:lumOff val="60000"/>
                  </a:schemeClr>
                </a:solidFill>
              </a:rPr>
              <a:t>Inertial</a:t>
            </a:r>
            <a:r>
              <a:rPr lang="el-GR" dirty="0" smtClean="0">
                <a:solidFill>
                  <a:schemeClr val="accent6">
                    <a:lumMod val="40000"/>
                    <a:lumOff val="60000"/>
                  </a:schemeClr>
                </a:solidFill>
              </a:rPr>
              <a:t> </a:t>
            </a:r>
            <a:r>
              <a:rPr lang="el-GR" dirty="0" err="1" smtClean="0">
                <a:solidFill>
                  <a:schemeClr val="accent6">
                    <a:lumMod val="40000"/>
                    <a:lumOff val="60000"/>
                  </a:schemeClr>
                </a:solidFill>
              </a:rPr>
              <a:t>Sensors</a:t>
            </a:r>
            <a:r>
              <a:rPr lang="el-GR" dirty="0" smtClean="0"/>
              <a:t>: Οι αισθητήρες αδράνειας χρησιμοποιούνται προκειμένου να γίνει καταγραφή των παραμέτρων κίνησης κατά την άσκηση. </a:t>
            </a:r>
          </a:p>
          <a:p>
            <a:r>
              <a:rPr lang="el-GR" dirty="0" smtClean="0"/>
              <a:t>Οι συσκευές αυτές αποτελούνται από γυροσκόπιο για την καταγραφή της περιστροφής, </a:t>
            </a:r>
            <a:r>
              <a:rPr lang="el-GR" dirty="0" err="1" smtClean="0"/>
              <a:t>επιταχυνσιόμετρο</a:t>
            </a:r>
            <a:r>
              <a:rPr lang="el-GR" dirty="0" smtClean="0"/>
              <a:t> για την καταγραφή της δύναμης και της επιτάχυνσης, μαγνητόμετρο για τον καθορισμό του προσανατολισμού του σώματος. </a:t>
            </a:r>
          </a:p>
          <a:p>
            <a:r>
              <a:rPr lang="el-GR" dirty="0" smtClean="0"/>
              <a:t>Συχνά η λειτουργία αυτών των συσκευών συνδυάζεται με αλγορίθμους μηχανικής μάθησης ώστε το σύστημα να εξοικειωθεί με τις ποικίλες κινήσεις που μπορεί να κάνει ένας αθλητής και να τις κατηγοριοποιήσει . </a:t>
            </a:r>
          </a:p>
          <a:p>
            <a:r>
              <a:rPr lang="el-GR" dirty="0" smtClean="0"/>
              <a:t>Συνήθως τοποθετούνται πάνω από τον </a:t>
            </a:r>
            <a:r>
              <a:rPr lang="el-GR" dirty="0" smtClean="0">
                <a:solidFill>
                  <a:schemeClr val="accent6">
                    <a:lumMod val="40000"/>
                    <a:lumOff val="60000"/>
                  </a:schemeClr>
                </a:solidFill>
              </a:rPr>
              <a:t>αστράγαλο</a:t>
            </a:r>
            <a:r>
              <a:rPr lang="el-GR" dirty="0" smtClean="0"/>
              <a:t>.</a:t>
            </a:r>
            <a:endParaRPr lang="el-GR" dirty="0"/>
          </a:p>
        </p:txBody>
      </p:sp>
      <p:sp>
        <p:nvSpPr>
          <p:cNvPr id="4" name="3 - Τίτλος"/>
          <p:cNvSpPr>
            <a:spLocks noGrp="1"/>
          </p:cNvSpPr>
          <p:nvPr>
            <p:ph type="title"/>
          </p:nvPr>
        </p:nvSpPr>
        <p:spPr/>
        <p:txBody>
          <a:bodyPr>
            <a:normAutofit fontScale="90000"/>
          </a:bodyPr>
          <a:lstStyle/>
          <a:p>
            <a:pPr algn="ctr"/>
            <a:r>
              <a:rPr lang="el-GR" b="1" dirty="0" smtClean="0"/>
              <a:t>Ευρέως χρησιμοποιούμενες φορετές συσκευές</a:t>
            </a:r>
            <a:endParaRPr lang="el-GR" dirty="0"/>
          </a:p>
        </p:txBody>
      </p:sp>
      <p:pic>
        <p:nvPicPr>
          <p:cNvPr id="7170" name="Picture 2"/>
          <p:cNvPicPr>
            <a:picLocks noChangeAspect="1" noChangeArrowheads="1"/>
          </p:cNvPicPr>
          <p:nvPr/>
        </p:nvPicPr>
        <p:blipFill>
          <a:blip r:embed="rId2" cstate="print"/>
          <a:srcRect/>
          <a:stretch>
            <a:fillRect/>
          </a:stretch>
        </p:blipFill>
        <p:spPr bwMode="auto">
          <a:xfrm>
            <a:off x="6660232" y="5440773"/>
            <a:ext cx="2483768" cy="141722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92500" lnSpcReduction="20000"/>
          </a:bodyPr>
          <a:lstStyle/>
          <a:p>
            <a:r>
              <a:rPr lang="el-GR" dirty="0" smtClean="0"/>
              <a:t>Υπάρχουν δύο κύριο τρόποι με τους οποίους γίνονται πειραματισμοί γύρω από την </a:t>
            </a:r>
            <a:r>
              <a:rPr lang="el-GR" dirty="0" smtClean="0">
                <a:solidFill>
                  <a:schemeClr val="accent6">
                    <a:lumMod val="40000"/>
                    <a:lumOff val="60000"/>
                  </a:schemeClr>
                </a:solidFill>
              </a:rPr>
              <a:t>ποσοτική ανάλυση της κίνησης στον αθλητισμό</a:t>
            </a:r>
            <a:r>
              <a:rPr lang="el-GR" dirty="0" smtClean="0"/>
              <a:t>.</a:t>
            </a:r>
          </a:p>
          <a:p>
            <a:r>
              <a:rPr lang="el-GR" dirty="0" smtClean="0"/>
              <a:t> Ο 1</a:t>
            </a:r>
            <a:r>
              <a:rPr lang="el-GR" baseline="30000" dirty="0" smtClean="0"/>
              <a:t>ος</a:t>
            </a:r>
            <a:r>
              <a:rPr lang="el-GR" dirty="0" smtClean="0"/>
              <a:t>  αφορά την </a:t>
            </a:r>
            <a:r>
              <a:rPr lang="el-GR" dirty="0" smtClean="0">
                <a:solidFill>
                  <a:schemeClr val="accent5">
                    <a:lumMod val="60000"/>
                    <a:lumOff val="40000"/>
                  </a:schemeClr>
                </a:solidFill>
              </a:rPr>
              <a:t>σύγκριση</a:t>
            </a:r>
            <a:r>
              <a:rPr lang="el-GR" dirty="0" smtClean="0"/>
              <a:t> </a:t>
            </a:r>
            <a:r>
              <a:rPr lang="el-GR" dirty="0" smtClean="0">
                <a:solidFill>
                  <a:schemeClr val="accent5">
                    <a:lumMod val="60000"/>
                    <a:lumOff val="40000"/>
                  </a:schemeClr>
                </a:solidFill>
              </a:rPr>
              <a:t>διαφορετικών μεθόδων </a:t>
            </a:r>
            <a:r>
              <a:rPr lang="el-GR" dirty="0" smtClean="0"/>
              <a:t>που εφαρμόζονται στην ίδια κίνηση, για παράδειγμα η μελέτη των τεχνικών που εφαρμόζουν δύο διαφορετικοί συμμετέχοντες σε ένα αγώνισμα.</a:t>
            </a:r>
          </a:p>
          <a:p>
            <a:r>
              <a:rPr lang="el-GR" dirty="0" smtClean="0"/>
              <a:t> Ο 2</a:t>
            </a:r>
            <a:r>
              <a:rPr lang="el-GR" baseline="30000" dirty="0" smtClean="0"/>
              <a:t>ος</a:t>
            </a:r>
            <a:r>
              <a:rPr lang="el-GR" dirty="0" smtClean="0"/>
              <a:t>  αφορά την </a:t>
            </a:r>
            <a:r>
              <a:rPr lang="el-GR" dirty="0" smtClean="0">
                <a:solidFill>
                  <a:schemeClr val="accent5">
                    <a:lumMod val="60000"/>
                    <a:lumOff val="40000"/>
                  </a:schemeClr>
                </a:solidFill>
              </a:rPr>
              <a:t>μακροπρόθεσμη παρακολούθηση του αθλητή </a:t>
            </a:r>
            <a:r>
              <a:rPr lang="el-GR" dirty="0" smtClean="0"/>
              <a:t>με σκοπό την βελτίωση της τεχνικής ή μεθόδου του πάνω σε μια κίνηση. </a:t>
            </a:r>
          </a:p>
          <a:p>
            <a:r>
              <a:rPr lang="el-GR" dirty="0" smtClean="0"/>
              <a:t>Κάθε φορά που εκτελείται η επιθυμητή κίνηση καταγράφονται τα δεδομένα εκτέλεσής της μέχρι να κατανοηθεί ο τρόπος που εκτελείται πιο αποτελεσματικά.</a:t>
            </a:r>
            <a:endParaRPr lang="el-GR" dirty="0"/>
          </a:p>
        </p:txBody>
      </p:sp>
      <p:sp>
        <p:nvSpPr>
          <p:cNvPr id="3" name="2 - Τίτλος"/>
          <p:cNvSpPr>
            <a:spLocks noGrp="1"/>
          </p:cNvSpPr>
          <p:nvPr>
            <p:ph type="title"/>
          </p:nvPr>
        </p:nvSpPr>
        <p:spPr/>
        <p:txBody>
          <a:bodyPr>
            <a:normAutofit/>
          </a:bodyPr>
          <a:lstStyle/>
          <a:p>
            <a:r>
              <a:rPr lang="el-GR" dirty="0" smtClean="0">
                <a:solidFill>
                  <a:schemeClr val="accent6">
                    <a:lumMod val="40000"/>
                    <a:lumOff val="60000"/>
                  </a:schemeClr>
                </a:solidFill>
              </a:rPr>
              <a:t>ποσοτική ανάλυση της κίνησης</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lnSpcReduction="10000"/>
          </a:bodyPr>
          <a:lstStyle/>
          <a:p>
            <a:r>
              <a:rPr lang="el-GR" dirty="0" smtClean="0"/>
              <a:t>μπορεί να γίνει καταγραφή και </a:t>
            </a:r>
            <a:r>
              <a:rPr lang="el-GR" dirty="0" smtClean="0">
                <a:solidFill>
                  <a:schemeClr val="accent5">
                    <a:lumMod val="60000"/>
                    <a:lumOff val="40000"/>
                  </a:schemeClr>
                </a:solidFill>
              </a:rPr>
              <a:t>εν ώρα αγωνισμάτων</a:t>
            </a:r>
            <a:r>
              <a:rPr lang="el-GR" dirty="0" smtClean="0"/>
              <a:t>, και όχι κάτω από ειδικές συνθήκες και στησίματα εξοπλισμού. </a:t>
            </a:r>
          </a:p>
          <a:p>
            <a:r>
              <a:rPr lang="el-GR" dirty="0" smtClean="0"/>
              <a:t>όλα γίνονται </a:t>
            </a:r>
            <a:r>
              <a:rPr lang="el-GR" dirty="0" smtClean="0">
                <a:solidFill>
                  <a:schemeClr val="accent5">
                    <a:lumMod val="60000"/>
                    <a:lumOff val="40000"/>
                  </a:schemeClr>
                </a:solidFill>
              </a:rPr>
              <a:t>χωρίς να αποσπάται ο αθλητής</a:t>
            </a:r>
            <a:r>
              <a:rPr lang="el-GR" dirty="0" smtClean="0"/>
              <a:t>, κάτι που θα επηρέαζε την απόδοσή του. </a:t>
            </a:r>
          </a:p>
          <a:p>
            <a:r>
              <a:rPr lang="el-GR" dirty="0" smtClean="0"/>
              <a:t>Για την πραγματοποίηση της ποσοτικής ανάλυσης των κινήσεων απαιτείται η ψηφιοποίηση πολλών δεδομένων. </a:t>
            </a:r>
          </a:p>
          <a:p>
            <a:r>
              <a:rPr lang="el-GR" dirty="0" smtClean="0"/>
              <a:t>Για το παραπάνω απαιτείται ο προσδιορισμός συγκεκριμένων σημείων του σώματος για να εκτιμηθούν οι </a:t>
            </a:r>
            <a:r>
              <a:rPr lang="el-GR" dirty="0" smtClean="0">
                <a:solidFill>
                  <a:schemeClr val="accent5">
                    <a:lumMod val="60000"/>
                    <a:lumOff val="40000"/>
                  </a:schemeClr>
                </a:solidFill>
              </a:rPr>
              <a:t>αρθρώσεις περιστροφής</a:t>
            </a:r>
            <a:r>
              <a:rPr lang="el-GR" dirty="0" smtClean="0"/>
              <a:t>.</a:t>
            </a:r>
            <a:endParaRPr lang="el-GR" dirty="0"/>
          </a:p>
        </p:txBody>
      </p:sp>
      <p:sp>
        <p:nvSpPr>
          <p:cNvPr id="3" name="2 - Τίτλος"/>
          <p:cNvSpPr>
            <a:spLocks noGrp="1"/>
          </p:cNvSpPr>
          <p:nvPr>
            <p:ph type="title"/>
          </p:nvPr>
        </p:nvSpPr>
        <p:spPr/>
        <p:txBody>
          <a:bodyPr/>
          <a:lstStyle/>
          <a:p>
            <a:r>
              <a:rPr lang="el-GR" dirty="0" smtClean="0"/>
              <a:t>πλεονέκτημα της </a:t>
            </a:r>
            <a:r>
              <a:rPr lang="el-GR" dirty="0" err="1" smtClean="0"/>
              <a:t>βιντεογραφίας</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ύλεμα μίας γωνίας ορθογωνίου"/>
          <p:cNvSpPr/>
          <p:nvPr/>
        </p:nvSpPr>
        <p:spPr>
          <a:xfrm>
            <a:off x="899592" y="548680"/>
            <a:ext cx="7416824" cy="5760640"/>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l-GR" sz="2000" dirty="0"/>
              <a:t>Αφού πραγματοποιηθεί η παραπάνω διαδικασία και </a:t>
            </a:r>
            <a:r>
              <a:rPr lang="el-GR" sz="2000" b="1" dirty="0"/>
              <a:t>ψηφιοποιηθεί </a:t>
            </a:r>
            <a:r>
              <a:rPr lang="el-GR" sz="2000" dirty="0"/>
              <a:t>ένα </a:t>
            </a:r>
            <a:r>
              <a:rPr lang="el-GR" sz="2000" dirty="0" smtClean="0"/>
              <a:t>μοτίβο κινήσεων</a:t>
            </a:r>
            <a:r>
              <a:rPr lang="el-GR" sz="2000" dirty="0"/>
              <a:t>, οι </a:t>
            </a:r>
            <a:r>
              <a:rPr lang="el-GR" sz="2000" b="1" dirty="0"/>
              <a:t>γραμμικές και γωνιακές τοποθετήσεις </a:t>
            </a:r>
            <a:r>
              <a:rPr lang="el-GR" sz="2000" dirty="0"/>
              <a:t>του σώματος μπορούν </a:t>
            </a:r>
            <a:r>
              <a:rPr lang="el-GR" sz="2000" dirty="0" smtClean="0"/>
              <a:t>να παρουσιαστούν </a:t>
            </a:r>
            <a:r>
              <a:rPr lang="el-GR" sz="2000" dirty="0"/>
              <a:t>ως </a:t>
            </a:r>
            <a:r>
              <a:rPr lang="el-GR" sz="2000" b="1" dirty="0"/>
              <a:t>συνάρτηση του χρόνου</a:t>
            </a:r>
            <a:r>
              <a:rPr lang="el-GR" sz="2000" dirty="0" smtClean="0"/>
              <a:t>.</a:t>
            </a:r>
          </a:p>
          <a:p>
            <a:r>
              <a:rPr lang="el-GR" sz="2000" dirty="0" smtClean="0"/>
              <a:t> </a:t>
            </a:r>
            <a:r>
              <a:rPr lang="el-GR" sz="2000" dirty="0"/>
              <a:t>Από τα ίδια δεδομένα προκύπτουν </a:t>
            </a:r>
            <a:r>
              <a:rPr lang="el-GR" sz="2000" dirty="0" smtClean="0"/>
              <a:t>οι </a:t>
            </a:r>
            <a:r>
              <a:rPr lang="el-GR" sz="2000" b="1" dirty="0" smtClean="0"/>
              <a:t>ταχύτητες </a:t>
            </a:r>
            <a:r>
              <a:rPr lang="el-GR" sz="2000" dirty="0"/>
              <a:t>και οι </a:t>
            </a:r>
            <a:r>
              <a:rPr lang="el-GR" sz="2000" b="1" dirty="0"/>
              <a:t>επιταχύνσεις</a:t>
            </a:r>
            <a:r>
              <a:rPr lang="el-GR" sz="2000" dirty="0"/>
              <a:t>. </a:t>
            </a:r>
            <a:endParaRPr lang="el-GR" sz="2000" dirty="0" smtClean="0"/>
          </a:p>
          <a:p>
            <a:endParaRPr lang="el-GR" sz="2000" dirty="0"/>
          </a:p>
          <a:p>
            <a:r>
              <a:rPr lang="el-GR" sz="2000" dirty="0" smtClean="0"/>
              <a:t>μπορούν </a:t>
            </a:r>
            <a:r>
              <a:rPr lang="el-GR" sz="2000" dirty="0"/>
              <a:t>να αναπτυχθούν διαγράμματα </a:t>
            </a:r>
            <a:r>
              <a:rPr lang="el-GR" sz="2000" dirty="0" smtClean="0"/>
              <a:t>γωνίας ανά </a:t>
            </a:r>
            <a:r>
              <a:rPr lang="el-GR" sz="2000" dirty="0"/>
              <a:t>γωνία ή επίπεδα φάσεων, τα οποία οι ποσοτικοί αναλυτές συχνά θέλουν να</a:t>
            </a:r>
          </a:p>
          <a:p>
            <a:r>
              <a:rPr lang="el-GR" sz="2000" dirty="0" err="1"/>
              <a:t>ποσοτικοποιήσουν</a:t>
            </a:r>
            <a:r>
              <a:rPr lang="el-GR" sz="2000" dirty="0"/>
              <a:t>. </a:t>
            </a:r>
            <a:endParaRPr lang="el-GR" sz="2000" dirty="0" smtClean="0"/>
          </a:p>
          <a:p>
            <a:r>
              <a:rPr lang="el-GR" sz="2000" dirty="0" smtClean="0"/>
              <a:t>Τέλος</a:t>
            </a:r>
            <a:r>
              <a:rPr lang="el-GR" sz="2000" dirty="0"/>
              <a:t>, πρέπει να αναφερθεί ότι οι ποσοτικοί αναλυτές ασχολούνται</a:t>
            </a:r>
          </a:p>
          <a:p>
            <a:r>
              <a:rPr lang="el-GR" sz="2000" dirty="0"/>
              <a:t>και με την "κινητική" ("</a:t>
            </a:r>
            <a:r>
              <a:rPr lang="el-GR" sz="2000" dirty="0" err="1"/>
              <a:t>kinetics</a:t>
            </a:r>
            <a:r>
              <a:rPr lang="el-GR" sz="2000" dirty="0"/>
              <a:t>") των κινήσεων, δηλαδή τις δυνάμεις, τις ροπές και άλλα</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Video On Demand στον αθλητισμό</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p:txBody>
          <a:bodyPr>
            <a:normAutofit fontScale="92500" lnSpcReduction="10000"/>
          </a:bodyPr>
          <a:lstStyle/>
          <a:p>
            <a:r>
              <a:rPr lang="el-GR" dirty="0" smtClean="0"/>
              <a:t>Το </a:t>
            </a:r>
            <a:r>
              <a:rPr lang="el-GR" dirty="0" err="1" smtClean="0"/>
              <a:t>Video</a:t>
            </a:r>
            <a:r>
              <a:rPr lang="el-GR" dirty="0" smtClean="0"/>
              <a:t> </a:t>
            </a:r>
            <a:r>
              <a:rPr lang="el-GR" dirty="0" err="1" smtClean="0"/>
              <a:t>on</a:t>
            </a:r>
            <a:r>
              <a:rPr lang="el-GR" dirty="0" smtClean="0"/>
              <a:t> </a:t>
            </a:r>
            <a:r>
              <a:rPr lang="el-GR" dirty="0" err="1" smtClean="0"/>
              <a:t>Demand</a:t>
            </a:r>
            <a:r>
              <a:rPr lang="el-GR" dirty="0" smtClean="0"/>
              <a:t> (</a:t>
            </a:r>
            <a:r>
              <a:rPr lang="el-GR" dirty="0" err="1" smtClean="0"/>
              <a:t>VoD</a:t>
            </a:r>
            <a:r>
              <a:rPr lang="el-GR" dirty="0" smtClean="0"/>
              <a:t>) πρόκειται για μια υπηρεσία με την οποία μπορούν οι χρήστες να έχουν με ευκολία και ταχύτητα πρόσβαση σε ένα μεγάλο σύνολο από αρχεία βίντεο, τα οποία μπορούν να μεταφερθούν και να αναπαραχθούν τοπικά μέσω μιας δικτυακής πλατφόρμας. </a:t>
            </a:r>
          </a:p>
          <a:p>
            <a:r>
              <a:rPr lang="el-GR" dirty="0" smtClean="0"/>
              <a:t>Παρέχονται ένα σύνολο από λειτουργίες ελέγχου βίντεο όπως είναι η παύση (</a:t>
            </a:r>
            <a:r>
              <a:rPr lang="el-GR" dirty="0" err="1" smtClean="0"/>
              <a:t>pause</a:t>
            </a:r>
            <a:r>
              <a:rPr lang="el-GR" dirty="0" smtClean="0"/>
              <a:t>), μετάβαση σε προηγούμενο ή επόμενο πλαίσιο (</a:t>
            </a:r>
            <a:r>
              <a:rPr lang="el-GR" dirty="0" err="1" smtClean="0"/>
              <a:t>previous</a:t>
            </a:r>
            <a:r>
              <a:rPr lang="el-GR" dirty="0" smtClean="0"/>
              <a:t>/</a:t>
            </a:r>
            <a:r>
              <a:rPr lang="el-GR" dirty="0" err="1" smtClean="0"/>
              <a:t>future</a:t>
            </a:r>
            <a:r>
              <a:rPr lang="el-GR" dirty="0" smtClean="0"/>
              <a:t> </a:t>
            </a:r>
            <a:r>
              <a:rPr lang="el-GR" dirty="0" err="1" smtClean="0"/>
              <a:t>frame</a:t>
            </a:r>
            <a:r>
              <a:rPr lang="el-GR" dirty="0" smtClean="0"/>
              <a:t> </a:t>
            </a:r>
            <a:r>
              <a:rPr lang="el-GR" dirty="0" err="1" smtClean="0"/>
              <a:t>jumping</a:t>
            </a:r>
            <a:r>
              <a:rPr lang="el-GR" dirty="0" smtClean="0"/>
              <a:t>), γρήγορη κίνηση προς τα εμπρός (</a:t>
            </a:r>
            <a:r>
              <a:rPr lang="el-GR" dirty="0" err="1" smtClean="0"/>
              <a:t>fast</a:t>
            </a:r>
            <a:r>
              <a:rPr lang="el-GR" dirty="0" smtClean="0"/>
              <a:t> </a:t>
            </a:r>
            <a:r>
              <a:rPr lang="el-GR" dirty="0" err="1" smtClean="0"/>
              <a:t>forward</a:t>
            </a:r>
            <a:r>
              <a:rPr lang="el-GR" dirty="0" smtClean="0"/>
              <a:t>), γρήγορη επαναφορά (</a:t>
            </a:r>
            <a:r>
              <a:rPr lang="el-GR" dirty="0" err="1" smtClean="0"/>
              <a:t>fast</a:t>
            </a:r>
            <a:r>
              <a:rPr lang="el-GR" dirty="0" smtClean="0"/>
              <a:t> </a:t>
            </a:r>
            <a:r>
              <a:rPr lang="el-GR" dirty="0" err="1" smtClean="0"/>
              <a:t>rewind</a:t>
            </a:r>
            <a:r>
              <a:rPr lang="el-GR" dirty="0" smtClean="0"/>
              <a:t>) και άλλες. </a:t>
            </a:r>
          </a:p>
          <a:p>
            <a:r>
              <a:rPr lang="el-GR" dirty="0" smtClean="0"/>
              <a:t>Το </a:t>
            </a:r>
            <a:r>
              <a:rPr lang="el-GR" dirty="0" err="1" smtClean="0"/>
              <a:t>Video</a:t>
            </a:r>
            <a:r>
              <a:rPr lang="el-GR" dirty="0" smtClean="0"/>
              <a:t> </a:t>
            </a:r>
            <a:r>
              <a:rPr lang="el-GR" dirty="0" err="1" smtClean="0"/>
              <a:t>on</a:t>
            </a:r>
            <a:r>
              <a:rPr lang="el-GR" dirty="0" smtClean="0"/>
              <a:t> </a:t>
            </a:r>
            <a:r>
              <a:rPr lang="el-GR" dirty="0" err="1" smtClean="0"/>
              <a:t>Demand</a:t>
            </a:r>
            <a:r>
              <a:rPr lang="el-GR" dirty="0" smtClean="0"/>
              <a:t> εμφανίζεται σε διάφορους τομείς, όπως και στον αθλητισμό.</a:t>
            </a:r>
            <a:endParaRPr lang="el-GR" dirty="0"/>
          </a:p>
        </p:txBody>
      </p:sp>
      <p:sp>
        <p:nvSpPr>
          <p:cNvPr id="3" name="2 - Τίτλος"/>
          <p:cNvSpPr>
            <a:spLocks noGrp="1"/>
          </p:cNvSpPr>
          <p:nvPr>
            <p:ph type="title"/>
          </p:nvPr>
        </p:nvSpPr>
        <p:spPr/>
        <p:txBody>
          <a:bodyPr/>
          <a:lstStyle/>
          <a:p>
            <a:r>
              <a:rPr lang="el-GR" dirty="0" smtClean="0"/>
              <a:t>οπτικοακουστικό υλικό</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a:r>
              <a:rPr lang="pt-BR" b="1" dirty="0" smtClean="0"/>
              <a:t>Εποπτεία μέσω Video Assistant Referee</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57200" y="980728"/>
            <a:ext cx="8229600" cy="5115272"/>
          </a:xfrm>
        </p:spPr>
        <p:txBody>
          <a:bodyPr>
            <a:normAutofit fontScale="92500" lnSpcReduction="20000"/>
          </a:bodyPr>
          <a:lstStyle/>
          <a:p>
            <a:r>
              <a:rPr lang="el-GR" dirty="0" smtClean="0"/>
              <a:t>δεν είναι λίγες οι φορές που έχουν παρατηρηθεί λάθη στις αποφάσεις των διαιτητών ή έχουν δημιουργηθεί εξαιρετικά αμφισβητούμενες φάσεις στις οποίες η ανθρώπινη αντίληψη από μόνη της δεν αρκεί </a:t>
            </a:r>
          </a:p>
          <a:p>
            <a:r>
              <a:rPr lang="el-GR" dirty="0" smtClean="0"/>
              <a:t>Γεγονότα σαν αυτά προκαλούν δυσανασχέτηση στο φίλαθλο, απογοήτευση για τον αθλητή και υπονομεύουν την αξιοκρατική διαδικασία ανταγωνισμού που επιδιώκεται να επικρατεί στα αθλήματα. </a:t>
            </a:r>
          </a:p>
          <a:p>
            <a:r>
              <a:rPr lang="el-GR" dirty="0" smtClean="0"/>
              <a:t>Προκειμένου τέτοια περιστατικά να αποφευχθούν χρησιμοποιούνται πλέον τεχνικά μέσα ,όπως κάμερες και αισθητήρες που καταγράφουν κάθε επίμαχο σημείο του αγών, προκειμένου οι αμφισβητούμενες φάσεις να αναλυθούν καλύτερα.</a:t>
            </a:r>
          </a:p>
          <a:p>
            <a:r>
              <a:rPr lang="el-GR" dirty="0" smtClean="0"/>
              <a:t> Το υλικό που χρησιμοποιείται για τέτοιους σκοπούς ποικίλει ανάλογα με τη φύση του αθλήματος .</a:t>
            </a: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a:bodyPr>
          <a:lstStyle/>
          <a:p>
            <a:r>
              <a:rPr lang="el-GR" dirty="0" smtClean="0"/>
              <a:t>Τυπικά παραδείγματα είναι η χρήση του </a:t>
            </a:r>
            <a:r>
              <a:rPr lang="el-GR" dirty="0" smtClean="0">
                <a:solidFill>
                  <a:schemeClr val="accent5">
                    <a:lumMod val="60000"/>
                    <a:lumOff val="40000"/>
                  </a:schemeClr>
                </a:solidFill>
              </a:rPr>
              <a:t>VAR</a:t>
            </a:r>
            <a:r>
              <a:rPr lang="el-GR" dirty="0" smtClean="0"/>
              <a:t> (</a:t>
            </a:r>
            <a:r>
              <a:rPr lang="el-GR" dirty="0" err="1" smtClean="0"/>
              <a:t>Video</a:t>
            </a:r>
            <a:r>
              <a:rPr lang="el-GR" dirty="0" smtClean="0"/>
              <a:t> </a:t>
            </a:r>
            <a:r>
              <a:rPr lang="el-GR" dirty="0" err="1" smtClean="0"/>
              <a:t>Assistant</a:t>
            </a:r>
            <a:r>
              <a:rPr lang="el-GR" dirty="0" smtClean="0"/>
              <a:t> </a:t>
            </a:r>
            <a:r>
              <a:rPr lang="el-GR" dirty="0" err="1" smtClean="0"/>
              <a:t>Referee</a:t>
            </a:r>
            <a:r>
              <a:rPr lang="el-GR" dirty="0" smtClean="0"/>
              <a:t>) που καθιέρωσε η FIFA στο ποδόσφαιρο,</a:t>
            </a:r>
          </a:p>
          <a:p>
            <a:r>
              <a:rPr lang="el-GR" dirty="0" smtClean="0"/>
              <a:t>οι τεχνολογίες της </a:t>
            </a:r>
            <a:r>
              <a:rPr lang="el-GR" dirty="0" err="1" smtClean="0">
                <a:solidFill>
                  <a:schemeClr val="accent5">
                    <a:lumMod val="60000"/>
                    <a:lumOff val="40000"/>
                  </a:schemeClr>
                </a:solidFill>
              </a:rPr>
              <a:t>Hawk</a:t>
            </a:r>
            <a:r>
              <a:rPr lang="el-GR" dirty="0" smtClean="0">
                <a:solidFill>
                  <a:schemeClr val="accent5">
                    <a:lumMod val="60000"/>
                    <a:lumOff val="40000"/>
                  </a:schemeClr>
                </a:solidFill>
              </a:rPr>
              <a:t> </a:t>
            </a:r>
            <a:r>
              <a:rPr lang="el-GR" dirty="0" err="1" smtClean="0">
                <a:solidFill>
                  <a:schemeClr val="accent5">
                    <a:lumMod val="60000"/>
                    <a:lumOff val="40000"/>
                  </a:schemeClr>
                </a:solidFill>
              </a:rPr>
              <a:t>Eye</a:t>
            </a:r>
            <a:r>
              <a:rPr lang="el-GR" dirty="0" smtClean="0">
                <a:solidFill>
                  <a:schemeClr val="accent5">
                    <a:lumMod val="60000"/>
                    <a:lumOff val="40000"/>
                  </a:schemeClr>
                </a:solidFill>
              </a:rPr>
              <a:t> </a:t>
            </a:r>
            <a:r>
              <a:rPr lang="el-GR" dirty="0" err="1" smtClean="0">
                <a:solidFill>
                  <a:schemeClr val="accent5">
                    <a:lumMod val="60000"/>
                    <a:lumOff val="40000"/>
                  </a:schemeClr>
                </a:solidFill>
              </a:rPr>
              <a:t>Innovations</a:t>
            </a:r>
            <a:r>
              <a:rPr lang="el-GR" dirty="0" smtClean="0">
                <a:solidFill>
                  <a:schemeClr val="accent5">
                    <a:lumMod val="60000"/>
                    <a:lumOff val="40000"/>
                  </a:schemeClr>
                </a:solidFill>
              </a:rPr>
              <a:t> </a:t>
            </a:r>
            <a:r>
              <a:rPr lang="el-GR" dirty="0" smtClean="0"/>
              <a:t>με τις οποίες λειτουργεί ο VAR και βρίσκουν εφαρμογή σε άλλα αθλήματα, καθώς και </a:t>
            </a:r>
          </a:p>
          <a:p>
            <a:r>
              <a:rPr lang="el-GR" dirty="0" smtClean="0"/>
              <a:t>το </a:t>
            </a:r>
            <a:r>
              <a:rPr lang="el-GR" dirty="0" err="1" smtClean="0">
                <a:solidFill>
                  <a:schemeClr val="accent5">
                    <a:lumMod val="60000"/>
                    <a:lumOff val="40000"/>
                  </a:schemeClr>
                </a:solidFill>
              </a:rPr>
              <a:t>Photo</a:t>
            </a:r>
            <a:r>
              <a:rPr lang="el-GR" dirty="0" smtClean="0">
                <a:solidFill>
                  <a:schemeClr val="accent5">
                    <a:lumMod val="60000"/>
                    <a:lumOff val="40000"/>
                  </a:schemeClr>
                </a:solidFill>
              </a:rPr>
              <a:t> </a:t>
            </a:r>
            <a:r>
              <a:rPr lang="el-GR" dirty="0" err="1" smtClean="0">
                <a:solidFill>
                  <a:schemeClr val="accent5">
                    <a:lumMod val="60000"/>
                    <a:lumOff val="40000"/>
                  </a:schemeClr>
                </a:solidFill>
              </a:rPr>
              <a:t>Finish</a:t>
            </a:r>
            <a:r>
              <a:rPr lang="el-GR" dirty="0" smtClean="0">
                <a:solidFill>
                  <a:schemeClr val="accent5">
                    <a:lumMod val="60000"/>
                    <a:lumOff val="40000"/>
                  </a:schemeClr>
                </a:solidFill>
              </a:rPr>
              <a:t> </a:t>
            </a:r>
            <a:r>
              <a:rPr lang="el-GR" dirty="0" smtClean="0"/>
              <a:t>στους αγώνες ταχύτητας.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88640"/>
            <a:ext cx="8517632" cy="4572000"/>
          </a:xfrm>
        </p:spPr>
        <p:txBody>
          <a:bodyPr>
            <a:normAutofit fontScale="85000" lnSpcReduction="20000"/>
          </a:bodyPr>
          <a:lstStyle/>
          <a:p>
            <a:r>
              <a:rPr lang="el-GR" dirty="0" smtClean="0"/>
              <a:t>Η ομάδα που ελέγχει το βιντεοσκοπούμενο υλικό αποτελείται από έναν κύριο διαιτητή(</a:t>
            </a:r>
            <a:r>
              <a:rPr lang="el-GR" dirty="0" smtClean="0">
                <a:solidFill>
                  <a:schemeClr val="accent5">
                    <a:lumMod val="60000"/>
                    <a:lumOff val="40000"/>
                  </a:schemeClr>
                </a:solidFill>
              </a:rPr>
              <a:t>VAR</a:t>
            </a:r>
            <a:r>
              <a:rPr lang="el-GR" dirty="0" smtClean="0"/>
              <a:t>) και 3 βοηθούς(</a:t>
            </a:r>
            <a:r>
              <a:rPr lang="el-GR" dirty="0" smtClean="0">
                <a:solidFill>
                  <a:schemeClr val="accent5">
                    <a:lumMod val="60000"/>
                    <a:lumOff val="40000"/>
                  </a:schemeClr>
                </a:solidFill>
              </a:rPr>
              <a:t>AVAR1,AVAR2,AVAR3</a:t>
            </a:r>
            <a:r>
              <a:rPr lang="el-GR" dirty="0" smtClean="0"/>
              <a:t>).</a:t>
            </a:r>
          </a:p>
          <a:p>
            <a:r>
              <a:rPr lang="el-GR" dirty="0" smtClean="0"/>
              <a:t>Ο VAR παρακολουθεί των αγώνα από </a:t>
            </a:r>
            <a:r>
              <a:rPr lang="el-GR" dirty="0" smtClean="0">
                <a:solidFill>
                  <a:srgbClr val="FFFF00"/>
                </a:solidFill>
              </a:rPr>
              <a:t>τη κύρια κάμερα </a:t>
            </a:r>
            <a:r>
              <a:rPr lang="el-GR" dirty="0" smtClean="0"/>
              <a:t>σε μια οθόνη, ενώ για την επανάληψη συγκεκριμένων περιστατικών χρησιμοποιείται μια οθόνη χωρισμένη σε τέσσερα μέρη. </a:t>
            </a:r>
          </a:p>
          <a:p>
            <a:r>
              <a:rPr lang="el-GR" dirty="0" smtClean="0"/>
              <a:t>Ο VAR καθοδηγεί την ομάδα που αποτελείται από αυτόν και τους βοηθούς ενώ ταυτόχρονα επικοινωνεί με τον διαιτητή που βρίσκεται στο γήπεδο.</a:t>
            </a:r>
          </a:p>
          <a:p>
            <a:r>
              <a:rPr lang="el-GR" dirty="0" smtClean="0"/>
              <a:t>O </a:t>
            </a:r>
            <a:r>
              <a:rPr lang="el-GR" dirty="0" smtClean="0">
                <a:solidFill>
                  <a:srgbClr val="FFFF00"/>
                </a:solidFill>
              </a:rPr>
              <a:t>AVAR1</a:t>
            </a:r>
            <a:r>
              <a:rPr lang="el-GR" dirty="0" smtClean="0"/>
              <a:t> συγκεντρώνεται στη κύρια οθόνη και ενημερώνει τον </a:t>
            </a:r>
            <a:r>
              <a:rPr lang="el-GR" dirty="0" smtClean="0">
                <a:solidFill>
                  <a:srgbClr val="FFFF00"/>
                </a:solidFill>
              </a:rPr>
              <a:t>διαιτητή</a:t>
            </a:r>
            <a:r>
              <a:rPr lang="el-GR" dirty="0" smtClean="0"/>
              <a:t> για τυχόν περιστατικά. </a:t>
            </a:r>
          </a:p>
          <a:p>
            <a:r>
              <a:rPr lang="el-GR" dirty="0" smtClean="0"/>
              <a:t>Ο </a:t>
            </a:r>
            <a:r>
              <a:rPr lang="el-GR" dirty="0" smtClean="0">
                <a:solidFill>
                  <a:srgbClr val="FFFF00"/>
                </a:solidFill>
              </a:rPr>
              <a:t>AVAR3</a:t>
            </a:r>
            <a:r>
              <a:rPr lang="el-GR" dirty="0" smtClean="0"/>
              <a:t> παρακολουθεί την </a:t>
            </a:r>
            <a:r>
              <a:rPr lang="el-GR" dirty="0" smtClean="0">
                <a:solidFill>
                  <a:srgbClr val="FFFF00"/>
                </a:solidFill>
              </a:rPr>
              <a:t>ροή </a:t>
            </a:r>
            <a:r>
              <a:rPr lang="el-GR" dirty="0" smtClean="0"/>
              <a:t>του τηλεοπτικού προγράμματος και βοηθάει τον VAR στην αξιολόγηση περιστατικών. </a:t>
            </a:r>
          </a:p>
          <a:p>
            <a:r>
              <a:rPr lang="el-GR" dirty="0" smtClean="0"/>
              <a:t>Ο </a:t>
            </a:r>
            <a:r>
              <a:rPr lang="el-GR" dirty="0" smtClean="0">
                <a:solidFill>
                  <a:srgbClr val="FFFF00"/>
                </a:solidFill>
              </a:rPr>
              <a:t>AVAR2</a:t>
            </a:r>
            <a:r>
              <a:rPr lang="el-GR" dirty="0" smtClean="0"/>
              <a:t> αφοσιώνεται στον έλεγχο τον </a:t>
            </a:r>
            <a:r>
              <a:rPr lang="el-GR" dirty="0" err="1" smtClean="0">
                <a:solidFill>
                  <a:srgbClr val="FFFF00"/>
                </a:solidFill>
              </a:rPr>
              <a:t>Offside</a:t>
            </a:r>
            <a:r>
              <a:rPr lang="el-GR" dirty="0" smtClean="0"/>
              <a:t> περιπτώσεων προκειμένου να επιταχύνει τον έλεγχο του VAR όταν χρειαστεί.</a:t>
            </a:r>
            <a:endParaRPr lang="el-GR" dirty="0"/>
          </a:p>
        </p:txBody>
      </p:sp>
      <p:pic>
        <p:nvPicPr>
          <p:cNvPr id="10242" name="Picture 2"/>
          <p:cNvPicPr>
            <a:picLocks noChangeAspect="1" noChangeArrowheads="1"/>
          </p:cNvPicPr>
          <p:nvPr/>
        </p:nvPicPr>
        <p:blipFill>
          <a:blip r:embed="rId2" cstate="print"/>
          <a:srcRect/>
          <a:stretch>
            <a:fillRect/>
          </a:stretch>
        </p:blipFill>
        <p:spPr bwMode="auto">
          <a:xfrm>
            <a:off x="1691680" y="4433325"/>
            <a:ext cx="4824536" cy="24246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052736"/>
            <a:ext cx="8229600" cy="4572000"/>
          </a:xfrm>
        </p:spPr>
        <p:txBody>
          <a:bodyPr/>
          <a:lstStyle/>
          <a:p>
            <a:r>
              <a:rPr lang="el-GR" dirty="0" smtClean="0"/>
              <a:t>Οι </a:t>
            </a:r>
            <a:r>
              <a:rPr lang="el-GR" dirty="0" smtClean="0">
                <a:solidFill>
                  <a:srgbClr val="FFFF00"/>
                </a:solidFill>
              </a:rPr>
              <a:t>εικονικές γραμμές </a:t>
            </a:r>
            <a:r>
              <a:rPr lang="el-GR" dirty="0" err="1" smtClean="0">
                <a:solidFill>
                  <a:srgbClr val="FFFF00"/>
                </a:solidFill>
              </a:rPr>
              <a:t>offside</a:t>
            </a:r>
            <a:r>
              <a:rPr lang="el-GR" dirty="0" smtClean="0">
                <a:solidFill>
                  <a:srgbClr val="FFFF00"/>
                </a:solidFill>
              </a:rPr>
              <a:t> </a:t>
            </a:r>
            <a:r>
              <a:rPr lang="el-GR" dirty="0" smtClean="0"/>
              <a:t>που παρουσιάζονται στην παραπάνω εικόνα παράγονται με υπολογιστικές διαδικασίες μέσω ειδικού λογισμικού, λαμβάνοντας υπόψη συγχρονισμένες οπτικές γωνίες βιντεοσκόπησης, τη καμπυλότητα του εδάφους ,τη παραμόρφωση του φακού καθώς και άλλες μεταβλητές.</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188640"/>
            <a:ext cx="8229600" cy="4572000"/>
          </a:xfrm>
        </p:spPr>
        <p:txBody>
          <a:bodyPr>
            <a:normAutofit lnSpcReduction="10000"/>
          </a:bodyPr>
          <a:lstStyle/>
          <a:p>
            <a:r>
              <a:rPr lang="el-GR" dirty="0" smtClean="0">
                <a:solidFill>
                  <a:schemeClr val="accent6">
                    <a:lumMod val="40000"/>
                    <a:lumOff val="60000"/>
                  </a:schemeClr>
                </a:solidFill>
              </a:rPr>
              <a:t>GPS </a:t>
            </a:r>
            <a:r>
              <a:rPr lang="el-GR" dirty="0" err="1" smtClean="0">
                <a:solidFill>
                  <a:schemeClr val="accent6">
                    <a:lumMod val="40000"/>
                    <a:lumOff val="60000"/>
                  </a:schemeClr>
                </a:solidFill>
              </a:rPr>
              <a:t>wearables</a:t>
            </a:r>
            <a:r>
              <a:rPr lang="el-GR" dirty="0" smtClean="0"/>
              <a:t>: Οι συσκευές με συστήματα καταγραφής της ακριβής θέσης εφαρμόζονται στους αθλητές ως ένα ελαστικό ένδυμα που δένει πίσω από τον αυχένα και στο θώρακα. </a:t>
            </a:r>
          </a:p>
          <a:p>
            <a:r>
              <a:rPr lang="el-GR" dirty="0" smtClean="0"/>
              <a:t>Παρέχουν επικοινωνία με δορυφόρους για να καταγράψουν τις αλλαγές της θέσης του ασκούμενου με το πέρας του χρόνου αντλώντας έτσι δεδομένα που αφορούν την ταχύτητα την επιτάχυνση και την απόσταση που καλύπτεται. </a:t>
            </a:r>
          </a:p>
          <a:p>
            <a:r>
              <a:rPr lang="el-GR" dirty="0" smtClean="0"/>
              <a:t>Για την άντληση πιο ακριβή δεδομένων για τις ενέργειες του αθλητή πολλές εταιρείες ενσωματώνουν </a:t>
            </a:r>
            <a:r>
              <a:rPr lang="el-GR" dirty="0" err="1" smtClean="0"/>
              <a:t>επιταχυνσιόμετρα</a:t>
            </a:r>
            <a:r>
              <a:rPr lang="el-GR" dirty="0" smtClean="0"/>
              <a:t>.</a:t>
            </a:r>
            <a:endParaRPr lang="el-GR" dirty="0"/>
          </a:p>
        </p:txBody>
      </p:sp>
      <p:pic>
        <p:nvPicPr>
          <p:cNvPr id="6146" name="Picture 2"/>
          <p:cNvPicPr>
            <a:picLocks noChangeAspect="1" noChangeArrowheads="1"/>
          </p:cNvPicPr>
          <p:nvPr/>
        </p:nvPicPr>
        <p:blipFill>
          <a:blip r:embed="rId2" cstate="print"/>
          <a:srcRect/>
          <a:stretch>
            <a:fillRect/>
          </a:stretch>
        </p:blipFill>
        <p:spPr bwMode="auto">
          <a:xfrm>
            <a:off x="5327576" y="4307022"/>
            <a:ext cx="3816424" cy="2550978"/>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11560" y="980728"/>
            <a:ext cx="8229600" cy="4572000"/>
          </a:xfrm>
        </p:spPr>
        <p:txBody>
          <a:bodyPr>
            <a:normAutofit fontScale="92500" lnSpcReduction="20000"/>
          </a:bodyPr>
          <a:lstStyle/>
          <a:p>
            <a:r>
              <a:rPr lang="el-GR" dirty="0" smtClean="0"/>
              <a:t>Προκειμένου το βιντεοσκοπημένο αυτό υλικό να φτάνει στην ομάδα του VAR χρησιμοποιούνται 33 κάμερες,6 εκ των οποίων είναι </a:t>
            </a:r>
            <a:r>
              <a:rPr lang="el-GR" dirty="0" err="1" smtClean="0"/>
              <a:t>super</a:t>
            </a:r>
            <a:r>
              <a:rPr lang="el-GR" dirty="0" smtClean="0"/>
              <a:t> </a:t>
            </a:r>
            <a:r>
              <a:rPr lang="el-GR" dirty="0" err="1" smtClean="0"/>
              <a:t>slow</a:t>
            </a:r>
            <a:r>
              <a:rPr lang="el-GR" dirty="0" smtClean="0"/>
              <a:t>-</a:t>
            </a:r>
            <a:r>
              <a:rPr lang="el-GR" dirty="0" err="1" smtClean="0"/>
              <a:t>motion</a:t>
            </a:r>
            <a:r>
              <a:rPr lang="el-GR" dirty="0" smtClean="0"/>
              <a:t> και 4 εκ των οποίων είναι </a:t>
            </a:r>
            <a:r>
              <a:rPr lang="el-GR" dirty="0" err="1" smtClean="0"/>
              <a:t>ultra</a:t>
            </a:r>
            <a:r>
              <a:rPr lang="el-GR" dirty="0" smtClean="0"/>
              <a:t> </a:t>
            </a:r>
            <a:r>
              <a:rPr lang="el-GR" dirty="0" err="1" smtClean="0"/>
              <a:t>slow</a:t>
            </a:r>
            <a:r>
              <a:rPr lang="el-GR" dirty="0" smtClean="0"/>
              <a:t>-</a:t>
            </a:r>
            <a:r>
              <a:rPr lang="el-GR" dirty="0" err="1" smtClean="0"/>
              <a:t>motion</a:t>
            </a:r>
            <a:r>
              <a:rPr lang="el-GR" dirty="0" smtClean="0"/>
              <a:t> κάμερες. </a:t>
            </a:r>
          </a:p>
          <a:p>
            <a:r>
              <a:rPr lang="el-GR" dirty="0" smtClean="0"/>
              <a:t>Το βίντεο στο </a:t>
            </a:r>
            <a:r>
              <a:rPr lang="el-GR" dirty="0" err="1" smtClean="0"/>
              <a:t>Offside</a:t>
            </a:r>
            <a:r>
              <a:rPr lang="el-GR" dirty="0" smtClean="0"/>
              <a:t> </a:t>
            </a:r>
            <a:r>
              <a:rPr lang="el-GR" dirty="0" err="1" smtClean="0"/>
              <a:t>Station</a:t>
            </a:r>
            <a:r>
              <a:rPr lang="el-GR" dirty="0" smtClean="0"/>
              <a:t> όπου βρίσκεται ο </a:t>
            </a:r>
            <a:r>
              <a:rPr lang="el-GR" dirty="0" smtClean="0">
                <a:solidFill>
                  <a:srgbClr val="FFFF00"/>
                </a:solidFill>
              </a:rPr>
              <a:t>AVAR2</a:t>
            </a:r>
            <a:r>
              <a:rPr lang="el-GR" dirty="0" smtClean="0"/>
              <a:t> καταγράφεται από 2 κάμερες που κινούνται παράλληλα με την ευθυγράμμιση του γηπέδου ,από το ένα τέρμα στο άλλο. </a:t>
            </a:r>
          </a:p>
          <a:p>
            <a:r>
              <a:rPr lang="el-GR" dirty="0" smtClean="0"/>
              <a:t>Τα </a:t>
            </a:r>
            <a:r>
              <a:rPr lang="el-GR" dirty="0" err="1" smtClean="0"/>
              <a:t>replay</a:t>
            </a:r>
            <a:r>
              <a:rPr lang="el-GR" dirty="0" smtClean="0"/>
              <a:t> σε </a:t>
            </a:r>
            <a:r>
              <a:rPr lang="el-GR" dirty="0" err="1" smtClean="0"/>
              <a:t>slow</a:t>
            </a:r>
            <a:r>
              <a:rPr lang="el-GR" dirty="0" smtClean="0"/>
              <a:t> </a:t>
            </a:r>
            <a:r>
              <a:rPr lang="el-GR" dirty="0" err="1" smtClean="0"/>
              <a:t>motion</a:t>
            </a:r>
            <a:r>
              <a:rPr lang="el-GR" dirty="0" smtClean="0"/>
              <a:t> χρησιμοποιούνται κυρίως για περιπτώσεις όπου είναι αναγκαίο να διαπιστωθεί το είδος της επαφής που υπήρξε μεταξύ δύο αντιπάλων σε μια επίμαχη φάση. </a:t>
            </a:r>
          </a:p>
          <a:p>
            <a:r>
              <a:rPr lang="el-GR" dirty="0" smtClean="0"/>
              <a:t>Οι τεχνολογίες αυτές παρέχονται κυρίως από την </a:t>
            </a:r>
            <a:r>
              <a:rPr lang="el-GR" dirty="0" err="1" smtClean="0"/>
              <a:t>Hawk</a:t>
            </a:r>
            <a:r>
              <a:rPr lang="el-GR" dirty="0" smtClean="0"/>
              <a:t> </a:t>
            </a:r>
            <a:r>
              <a:rPr lang="el-GR" dirty="0" err="1" smtClean="0"/>
              <a:t>Eye</a:t>
            </a:r>
            <a:r>
              <a:rPr lang="el-GR" dirty="0" smtClean="0"/>
              <a:t> </a:t>
            </a:r>
            <a:r>
              <a:rPr lang="el-GR" dirty="0" err="1" smtClean="0"/>
              <a:t>Innovations</a:t>
            </a:r>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179512" y="188640"/>
            <a:ext cx="8589640" cy="3960440"/>
          </a:xfrm>
        </p:spPr>
        <p:txBody>
          <a:bodyPr>
            <a:normAutofit fontScale="85000" lnSpcReduction="10000"/>
          </a:bodyPr>
          <a:lstStyle/>
          <a:p>
            <a:r>
              <a:rPr lang="el-GR" dirty="0" smtClean="0"/>
              <a:t>τοποθέτηση των ειδικών καμερών στο στάδιο. </a:t>
            </a:r>
          </a:p>
          <a:p>
            <a:r>
              <a:rPr lang="el-GR" dirty="0" smtClean="0"/>
              <a:t>Με κόκκινο χρώμα είναι οι κάμερες με </a:t>
            </a:r>
            <a:r>
              <a:rPr lang="el-GR" dirty="0" err="1" smtClean="0"/>
              <a:t>super</a:t>
            </a:r>
            <a:r>
              <a:rPr lang="el-GR" dirty="0" smtClean="0"/>
              <a:t> </a:t>
            </a:r>
            <a:r>
              <a:rPr lang="el-GR" dirty="0" err="1" smtClean="0"/>
              <a:t>slow</a:t>
            </a:r>
            <a:r>
              <a:rPr lang="el-GR" dirty="0" smtClean="0"/>
              <a:t>-</a:t>
            </a:r>
            <a:r>
              <a:rPr lang="el-GR" dirty="0" err="1" smtClean="0"/>
              <a:t>motion</a:t>
            </a:r>
            <a:r>
              <a:rPr lang="el-GR" dirty="0" smtClean="0"/>
              <a:t> βιντεοσκόπηση, με μπλε είναι οι κάμερες με </a:t>
            </a:r>
            <a:r>
              <a:rPr lang="el-GR" dirty="0" err="1" smtClean="0"/>
              <a:t>ultra</a:t>
            </a:r>
            <a:r>
              <a:rPr lang="el-GR" dirty="0" smtClean="0"/>
              <a:t> </a:t>
            </a:r>
            <a:r>
              <a:rPr lang="el-GR" dirty="0" err="1" smtClean="0"/>
              <a:t>slow</a:t>
            </a:r>
            <a:r>
              <a:rPr lang="el-GR" dirty="0" smtClean="0"/>
              <a:t>-</a:t>
            </a:r>
            <a:r>
              <a:rPr lang="el-GR" dirty="0" err="1" smtClean="0"/>
              <a:t>motion</a:t>
            </a:r>
            <a:r>
              <a:rPr lang="el-GR" dirty="0" smtClean="0"/>
              <a:t> βιντεοσκόπηση ,με μωβ είναι οι κάμερες </a:t>
            </a:r>
            <a:r>
              <a:rPr lang="el-GR" dirty="0" err="1" smtClean="0"/>
              <a:t>ultra</a:t>
            </a:r>
            <a:r>
              <a:rPr lang="el-GR" dirty="0" smtClean="0"/>
              <a:t> </a:t>
            </a:r>
            <a:r>
              <a:rPr lang="el-GR" dirty="0" err="1" smtClean="0"/>
              <a:t>high</a:t>
            </a:r>
            <a:r>
              <a:rPr lang="el-GR" dirty="0" smtClean="0"/>
              <a:t> </a:t>
            </a:r>
            <a:r>
              <a:rPr lang="el-GR" dirty="0" err="1" smtClean="0"/>
              <a:t>definition</a:t>
            </a:r>
            <a:r>
              <a:rPr lang="el-GR" dirty="0" smtClean="0"/>
              <a:t> ενώ με κίτρινο κυκλικό σχήμα απεικονίζονται οι κάμερες για το </a:t>
            </a:r>
            <a:r>
              <a:rPr lang="el-GR" dirty="0" err="1" smtClean="0"/>
              <a:t>offside</a:t>
            </a:r>
            <a:r>
              <a:rPr lang="el-GR" dirty="0" smtClean="0"/>
              <a:t>.</a:t>
            </a:r>
          </a:p>
          <a:p>
            <a:r>
              <a:rPr lang="el-GR" dirty="0" smtClean="0"/>
              <a:t>Εκτός όμως από αυτά ,η ομάδα του VAR έχει πρόσβαση σε όλο το υλικό που καταγράφεται από κάμερες που καταγράφουν τον αγώνα για την αναμετάδοση του στη τηλεόραση ή σε κάποια εφαρμογή </a:t>
            </a:r>
            <a:r>
              <a:rPr lang="el-GR" dirty="0" err="1" smtClean="0"/>
              <a:t>livestreaming</a:t>
            </a:r>
            <a:r>
              <a:rPr lang="el-GR" dirty="0" smtClean="0"/>
              <a:t>. </a:t>
            </a:r>
          </a:p>
          <a:p>
            <a:r>
              <a:rPr lang="el-GR" dirty="0" smtClean="0"/>
              <a:t>Όλο το παραπάνω υλικό είναι στη διαθεσιμότητα του διαιτητή στο γήπεδο μέσω του </a:t>
            </a:r>
            <a:r>
              <a:rPr lang="el-GR" dirty="0" err="1" smtClean="0"/>
              <a:t>Referee</a:t>
            </a:r>
            <a:r>
              <a:rPr lang="el-GR" dirty="0" smtClean="0"/>
              <a:t> </a:t>
            </a:r>
            <a:r>
              <a:rPr lang="el-GR" dirty="0" err="1" smtClean="0"/>
              <a:t>Review</a:t>
            </a:r>
            <a:r>
              <a:rPr lang="el-GR" dirty="0" smtClean="0"/>
              <a:t> </a:t>
            </a:r>
            <a:r>
              <a:rPr lang="el-GR" dirty="0" err="1" smtClean="0"/>
              <a:t>Area</a:t>
            </a:r>
            <a:r>
              <a:rPr lang="el-GR" dirty="0" smtClean="0"/>
              <a:t> ,όπου καταφεύγει σε κρίσιμες φάσεις για την προβολή του </a:t>
            </a:r>
            <a:r>
              <a:rPr lang="el-GR" dirty="0" err="1" smtClean="0"/>
              <a:t>replay</a:t>
            </a:r>
            <a:r>
              <a:rPr lang="el-GR" dirty="0" smtClean="0"/>
              <a:t>.</a:t>
            </a:r>
            <a:endParaRPr lang="el-GR" dirty="0"/>
          </a:p>
        </p:txBody>
      </p:sp>
      <p:pic>
        <p:nvPicPr>
          <p:cNvPr id="4" name="Picture 2"/>
          <p:cNvPicPr>
            <a:picLocks noChangeAspect="1" noChangeArrowheads="1"/>
          </p:cNvPicPr>
          <p:nvPr/>
        </p:nvPicPr>
        <p:blipFill>
          <a:blip r:embed="rId2" cstate="print"/>
          <a:srcRect/>
          <a:stretch>
            <a:fillRect/>
          </a:stretch>
        </p:blipFill>
        <p:spPr bwMode="auto">
          <a:xfrm>
            <a:off x="2555776" y="4093278"/>
            <a:ext cx="6408712" cy="276472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332656"/>
            <a:ext cx="8229600" cy="4572000"/>
          </a:xfrm>
        </p:spPr>
        <p:txBody>
          <a:bodyPr/>
          <a:lstStyle/>
          <a:p>
            <a:r>
              <a:rPr lang="el-GR" dirty="0" err="1" smtClean="0">
                <a:solidFill>
                  <a:schemeClr val="accent6">
                    <a:lumMod val="40000"/>
                    <a:lumOff val="60000"/>
                  </a:schemeClr>
                </a:solidFill>
              </a:rPr>
              <a:t>Heart</a:t>
            </a:r>
            <a:r>
              <a:rPr lang="el-GR" dirty="0" smtClean="0">
                <a:solidFill>
                  <a:schemeClr val="accent6">
                    <a:lumMod val="40000"/>
                    <a:lumOff val="60000"/>
                  </a:schemeClr>
                </a:solidFill>
              </a:rPr>
              <a:t> </a:t>
            </a:r>
            <a:r>
              <a:rPr lang="el-GR" dirty="0" err="1" smtClean="0">
                <a:solidFill>
                  <a:schemeClr val="accent6">
                    <a:lumMod val="40000"/>
                    <a:lumOff val="60000"/>
                  </a:schemeClr>
                </a:solidFill>
              </a:rPr>
              <a:t>rate</a:t>
            </a:r>
            <a:r>
              <a:rPr lang="el-GR" dirty="0" smtClean="0">
                <a:solidFill>
                  <a:schemeClr val="accent6">
                    <a:lumMod val="40000"/>
                    <a:lumOff val="60000"/>
                  </a:schemeClr>
                </a:solidFill>
              </a:rPr>
              <a:t> </a:t>
            </a:r>
            <a:r>
              <a:rPr lang="el-GR" dirty="0" err="1" smtClean="0">
                <a:solidFill>
                  <a:schemeClr val="accent6">
                    <a:lumMod val="40000"/>
                    <a:lumOff val="60000"/>
                  </a:schemeClr>
                </a:solidFill>
              </a:rPr>
              <a:t>monitors</a:t>
            </a:r>
            <a:r>
              <a:rPr lang="el-GR" dirty="0" smtClean="0"/>
              <a:t>: Οι συσκευές καταγραφής του παλμού της καρδιάς ήταν μια από τις πρώτες </a:t>
            </a:r>
            <a:r>
              <a:rPr lang="el-GR" dirty="0" err="1" smtClean="0"/>
              <a:t>φορετές</a:t>
            </a:r>
            <a:r>
              <a:rPr lang="el-GR" dirty="0" smtClean="0"/>
              <a:t> τεχνολογίες που βρήκαν εφαρμογή στον αθλητισμό και στη καθημερινότητα του ανθρώπου</a:t>
            </a:r>
          </a:p>
          <a:p>
            <a:r>
              <a:rPr lang="el-GR" dirty="0" smtClean="0"/>
              <a:t>Συνήθως συνδυάζονται με </a:t>
            </a:r>
            <a:r>
              <a:rPr lang="el-GR" dirty="0" err="1" smtClean="0"/>
              <a:t>wearables</a:t>
            </a:r>
            <a:r>
              <a:rPr lang="el-GR" dirty="0" smtClean="0"/>
              <a:t> όπως συσκευές με GPS για μια πιο ολοκληρωμένη εικόνα της άσκησης του αθλητή.</a:t>
            </a:r>
            <a:endParaRPr lang="el-GR" dirty="0"/>
          </a:p>
        </p:txBody>
      </p:sp>
      <p:pic>
        <p:nvPicPr>
          <p:cNvPr id="5122" name="Picture 2"/>
          <p:cNvPicPr>
            <a:picLocks noChangeAspect="1" noChangeArrowheads="1"/>
          </p:cNvPicPr>
          <p:nvPr/>
        </p:nvPicPr>
        <p:blipFill>
          <a:blip r:embed="rId2" cstate="print"/>
          <a:srcRect/>
          <a:stretch>
            <a:fillRect/>
          </a:stretch>
        </p:blipFill>
        <p:spPr bwMode="auto">
          <a:xfrm>
            <a:off x="1691680" y="3838575"/>
            <a:ext cx="5314950" cy="3019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260648"/>
            <a:ext cx="8229600" cy="4572000"/>
          </a:xfrm>
        </p:spPr>
        <p:txBody>
          <a:bodyPr/>
          <a:lstStyle/>
          <a:p>
            <a:r>
              <a:rPr lang="el-GR" dirty="0" err="1" smtClean="0">
                <a:solidFill>
                  <a:schemeClr val="accent6">
                    <a:lumMod val="40000"/>
                    <a:lumOff val="60000"/>
                  </a:schemeClr>
                </a:solidFill>
              </a:rPr>
              <a:t>Sleep</a:t>
            </a:r>
            <a:r>
              <a:rPr lang="el-GR" dirty="0" smtClean="0">
                <a:solidFill>
                  <a:schemeClr val="accent6">
                    <a:lumMod val="40000"/>
                    <a:lumOff val="60000"/>
                  </a:schemeClr>
                </a:solidFill>
              </a:rPr>
              <a:t> </a:t>
            </a:r>
            <a:r>
              <a:rPr lang="el-GR" dirty="0" err="1" smtClean="0">
                <a:solidFill>
                  <a:schemeClr val="accent6">
                    <a:lumMod val="40000"/>
                    <a:lumOff val="60000"/>
                  </a:schemeClr>
                </a:solidFill>
              </a:rPr>
              <a:t>trackers</a:t>
            </a:r>
            <a:r>
              <a:rPr lang="el-GR" dirty="0" smtClean="0"/>
              <a:t>: Οι ανιχνευτές ύπνου χρησιμοποιούνται ευρέως στις </a:t>
            </a:r>
            <a:r>
              <a:rPr lang="el-GR" dirty="0" err="1" smtClean="0"/>
              <a:t>wearable</a:t>
            </a:r>
            <a:r>
              <a:rPr lang="el-GR" dirty="0" smtClean="0"/>
              <a:t> τεχνολογίες που είναι διαθέσιμες στην αγορά, όπως το </a:t>
            </a:r>
            <a:r>
              <a:rPr lang="el-GR" dirty="0" err="1" smtClean="0"/>
              <a:t>Fitbit</a:t>
            </a:r>
            <a:r>
              <a:rPr lang="el-GR" dirty="0" smtClean="0"/>
              <a:t> και το </a:t>
            </a:r>
            <a:r>
              <a:rPr lang="el-GR" dirty="0" err="1" smtClean="0"/>
              <a:t>smartwatch</a:t>
            </a:r>
            <a:r>
              <a:rPr lang="el-GR" dirty="0" smtClean="0"/>
              <a:t> της </a:t>
            </a:r>
            <a:r>
              <a:rPr lang="el-GR" dirty="0" err="1" smtClean="0"/>
              <a:t>Apple</a:t>
            </a:r>
            <a:r>
              <a:rPr lang="el-GR" dirty="0" smtClean="0"/>
              <a:t>.</a:t>
            </a:r>
          </a:p>
          <a:p>
            <a:r>
              <a:rPr lang="el-GR" dirty="0" smtClean="0"/>
              <a:t>Χρησιμοποιούνται από επαγγελματίες και ερασιτέχνες αθλητές προκειμένου να καταγραφεί η ποιότητα του ύπνου και να διαπιστωθεί αν λαμβάνουν την απαραίτητη ξεκούραση που απαιτείται για την αποκατάσταση τους.</a:t>
            </a:r>
            <a:endParaRPr lang="el-GR" dirty="0"/>
          </a:p>
        </p:txBody>
      </p:sp>
      <p:pic>
        <p:nvPicPr>
          <p:cNvPr id="4098" name="Picture 2"/>
          <p:cNvPicPr>
            <a:picLocks noChangeAspect="1" noChangeArrowheads="1"/>
          </p:cNvPicPr>
          <p:nvPr/>
        </p:nvPicPr>
        <p:blipFill>
          <a:blip r:embed="rId2" cstate="print"/>
          <a:srcRect/>
          <a:stretch>
            <a:fillRect/>
          </a:stretch>
        </p:blipFill>
        <p:spPr bwMode="auto">
          <a:xfrm>
            <a:off x="1979713" y="4186308"/>
            <a:ext cx="4752528" cy="2671691"/>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188640"/>
            <a:ext cx="8229600" cy="5187280"/>
          </a:xfrm>
        </p:spPr>
        <p:txBody>
          <a:bodyPr/>
          <a:lstStyle/>
          <a:p>
            <a:r>
              <a:rPr lang="en-US" dirty="0" smtClean="0">
                <a:solidFill>
                  <a:schemeClr val="accent6">
                    <a:lumMod val="40000"/>
                    <a:lumOff val="60000"/>
                  </a:schemeClr>
                </a:solidFill>
              </a:rPr>
              <a:t>Wearable devices for Velocity Based Training </a:t>
            </a:r>
            <a:r>
              <a:rPr lang="en-US" dirty="0" smtClean="0"/>
              <a:t>: </a:t>
            </a:r>
            <a:r>
              <a:rPr lang="el-GR" dirty="0" smtClean="0"/>
              <a:t>Οι συσκευές αυτές ενσωματώνονται στην μπάρα για τα βάρη ή στον αθλητή ,κατά την προπόνηση άρσης βαρών. Καθώς ο αθλητής μετακινεί τη μπάρα για την εκτέλεση ασκήσεων το </a:t>
            </a:r>
            <a:r>
              <a:rPr lang="el-GR" dirty="0" err="1" smtClean="0"/>
              <a:t>wearable</a:t>
            </a:r>
            <a:r>
              <a:rPr lang="el-GR" dirty="0" smtClean="0"/>
              <a:t> καταγράφει τη ταχύτητα. Τα δεδομένα που παράγονται μεταδίδονται σε φορητές συσκευές, όπως </a:t>
            </a:r>
            <a:r>
              <a:rPr lang="el-GR" dirty="0" err="1" smtClean="0"/>
              <a:t>tablet</a:t>
            </a:r>
            <a:r>
              <a:rPr lang="el-GR" dirty="0" smtClean="0"/>
              <a:t>, προκειμένου να εξεταστούν από τον προπονητή</a:t>
            </a:r>
            <a:endParaRPr lang="el-GR" dirty="0"/>
          </a:p>
        </p:txBody>
      </p:sp>
      <p:pic>
        <p:nvPicPr>
          <p:cNvPr id="3074" name="Picture 2"/>
          <p:cNvPicPr>
            <a:picLocks noChangeAspect="1" noChangeArrowheads="1"/>
          </p:cNvPicPr>
          <p:nvPr/>
        </p:nvPicPr>
        <p:blipFill>
          <a:blip r:embed="rId2" cstate="print"/>
          <a:srcRect/>
          <a:stretch>
            <a:fillRect/>
          </a:stretch>
        </p:blipFill>
        <p:spPr bwMode="auto">
          <a:xfrm>
            <a:off x="2195736" y="3713502"/>
            <a:ext cx="4788024" cy="314449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Το ρολόι </a:t>
            </a:r>
            <a:r>
              <a:rPr lang="el-GR" dirty="0" err="1" smtClean="0"/>
              <a:t>fit</a:t>
            </a:r>
            <a:r>
              <a:rPr lang="el-GR" dirty="0" smtClean="0"/>
              <a:t> </a:t>
            </a:r>
            <a:r>
              <a:rPr lang="el-GR" dirty="0" err="1" smtClean="0"/>
              <a:t>bit</a:t>
            </a:r>
            <a:r>
              <a:rPr lang="el-GR" dirty="0" smtClean="0"/>
              <a:t> και το </a:t>
            </a:r>
            <a:r>
              <a:rPr lang="el-GR" dirty="0" err="1" smtClean="0"/>
              <a:t>smartwatch</a:t>
            </a:r>
            <a:r>
              <a:rPr lang="el-GR" dirty="0" smtClean="0"/>
              <a:t> της </a:t>
            </a:r>
            <a:r>
              <a:rPr lang="el-GR" dirty="0" err="1" smtClean="0"/>
              <a:t>apple</a:t>
            </a:r>
            <a:r>
              <a:rPr lang="el-GR" dirty="0" smtClean="0"/>
              <a:t>, τα οποία μετρούν τα βήματα, το οξυγόνο τους καρδιακούς παλμούς και πολλά άλλα , </a:t>
            </a:r>
            <a:r>
              <a:rPr lang="el-GR" dirty="0" err="1" smtClean="0"/>
              <a:t>οπτικοποιώντας</a:t>
            </a:r>
            <a:r>
              <a:rPr lang="el-GR" dirty="0" smtClean="0"/>
              <a:t> τις πληροφορίες στην </a:t>
            </a:r>
            <a:r>
              <a:rPr lang="el-GR" dirty="0" err="1" smtClean="0"/>
              <a:t>διεπαφή</a:t>
            </a:r>
            <a:r>
              <a:rPr lang="el-GR" dirty="0" smtClean="0"/>
              <a:t> χρήστη ώστε να είναι κατανοητές</a:t>
            </a:r>
            <a:endParaRPr lang="el-GR" dirty="0"/>
          </a:p>
        </p:txBody>
      </p:sp>
      <p:sp>
        <p:nvSpPr>
          <p:cNvPr id="3" name="2 - Τίτλος"/>
          <p:cNvSpPr>
            <a:spLocks noGrp="1"/>
          </p:cNvSpPr>
          <p:nvPr>
            <p:ph type="title"/>
          </p:nvPr>
        </p:nvSpPr>
        <p:spPr/>
        <p:txBody>
          <a:bodyPr>
            <a:normAutofit fontScale="90000"/>
          </a:bodyPr>
          <a:lstStyle/>
          <a:p>
            <a:r>
              <a:rPr lang="el-GR" b="1" dirty="0" smtClean="0"/>
              <a:t>Ενδεικτικές wearable συσκευές που παρέχονται στην αγορά:</a:t>
            </a:r>
            <a:endParaRPr lang="el-GR" dirty="0"/>
          </a:p>
        </p:txBody>
      </p:sp>
      <p:pic>
        <p:nvPicPr>
          <p:cNvPr id="2050" name="Picture 2"/>
          <p:cNvPicPr>
            <a:picLocks noChangeAspect="1" noChangeArrowheads="1"/>
          </p:cNvPicPr>
          <p:nvPr/>
        </p:nvPicPr>
        <p:blipFill>
          <a:blip r:embed="rId2" cstate="print"/>
          <a:srcRect/>
          <a:stretch>
            <a:fillRect/>
          </a:stretch>
        </p:blipFill>
        <p:spPr bwMode="auto">
          <a:xfrm>
            <a:off x="755576" y="4005064"/>
            <a:ext cx="4200525" cy="24860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251520" y="332656"/>
            <a:ext cx="4536504" cy="6192688"/>
          </a:xfrm>
        </p:spPr>
        <p:txBody>
          <a:bodyPr>
            <a:normAutofit fontScale="92500" lnSpcReduction="20000"/>
          </a:bodyPr>
          <a:lstStyle/>
          <a:p>
            <a:r>
              <a:rPr lang="el-GR" dirty="0" err="1" smtClean="0">
                <a:solidFill>
                  <a:schemeClr val="accent6">
                    <a:lumMod val="40000"/>
                    <a:lumOff val="60000"/>
                  </a:schemeClr>
                </a:solidFill>
              </a:rPr>
              <a:t>Zepp</a:t>
            </a:r>
            <a:r>
              <a:rPr lang="el-GR" dirty="0" smtClean="0">
                <a:solidFill>
                  <a:schemeClr val="accent6">
                    <a:lumMod val="40000"/>
                    <a:lumOff val="60000"/>
                  </a:schemeClr>
                </a:solidFill>
              </a:rPr>
              <a:t> </a:t>
            </a:r>
            <a:r>
              <a:rPr lang="el-GR" dirty="0" err="1" smtClean="0">
                <a:solidFill>
                  <a:schemeClr val="accent6">
                    <a:lumMod val="40000"/>
                    <a:lumOff val="60000"/>
                  </a:schemeClr>
                </a:solidFill>
              </a:rPr>
              <a:t>Sensors</a:t>
            </a:r>
            <a:r>
              <a:rPr lang="el-GR" dirty="0" smtClean="0">
                <a:solidFill>
                  <a:schemeClr val="accent6">
                    <a:lumMod val="40000"/>
                    <a:lumOff val="60000"/>
                  </a:schemeClr>
                </a:solidFill>
              </a:rPr>
              <a:t>:</a:t>
            </a:r>
          </a:p>
          <a:p>
            <a:r>
              <a:rPr lang="el-GR" dirty="0" smtClean="0"/>
              <a:t>Χρησιμοποιείται</a:t>
            </a:r>
            <a:r>
              <a:rPr lang="el-GR" dirty="0" smtClean="0">
                <a:solidFill>
                  <a:schemeClr val="accent6">
                    <a:lumMod val="40000"/>
                    <a:lumOff val="60000"/>
                  </a:schemeClr>
                </a:solidFill>
              </a:rPr>
              <a:t> </a:t>
            </a:r>
            <a:r>
              <a:rPr lang="el-GR" dirty="0" smtClean="0"/>
              <a:t>από άτομα που επιθυμούν να έχουν μια καλύτερη οπτική ης απόδοσης τους σε αθλήματα όπως </a:t>
            </a:r>
            <a:r>
              <a:rPr lang="el-GR" dirty="0" err="1" smtClean="0"/>
              <a:t>baseball,golf,tennis</a:t>
            </a:r>
            <a:r>
              <a:rPr lang="el-GR" dirty="0" smtClean="0"/>
              <a:t> και </a:t>
            </a:r>
            <a:r>
              <a:rPr lang="el-GR" dirty="0" err="1" smtClean="0"/>
              <a:t>softball</a:t>
            </a:r>
            <a:r>
              <a:rPr lang="el-GR" dirty="0" smtClean="0"/>
              <a:t>.</a:t>
            </a:r>
          </a:p>
          <a:p>
            <a:r>
              <a:rPr lang="el-GR" dirty="0" smtClean="0"/>
              <a:t>Η συσκευή συνδέεται με μια εφαρμογή εγκατεστημένη σε φορητή συσκευή και παρέχει πληροφορίες όπως το σημείο που χτυπήθηκε η σφαίρα ,τις περιστροφές που πήρε καθώς και τη τροχιά που ακολούθησε ο βραχίονας κατά τη κίνηση. </a:t>
            </a:r>
          </a:p>
          <a:p>
            <a:r>
              <a:rPr lang="el-GR" dirty="0" smtClean="0"/>
              <a:t>Η εφαρμογή παρέχει συμβουλές, βίντεο και στρατηγικές προκειμένου ο αθλούμενος να βελτιώσει την απόδοσή του</a:t>
            </a:r>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5094628" y="1916832"/>
            <a:ext cx="4049372" cy="374523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lstStyle/>
          <a:p>
            <a:r>
              <a:rPr lang="el-GR" dirty="0" smtClean="0"/>
              <a:t>Η συλλογή πληροφοριών μέσω των </a:t>
            </a:r>
            <a:r>
              <a:rPr lang="el-GR" dirty="0" err="1" smtClean="0"/>
              <a:t>φορετών</a:t>
            </a:r>
            <a:r>
              <a:rPr lang="el-GR" dirty="0" smtClean="0"/>
              <a:t> συσκευών και ο διαμοιρασμός αυτών σε διάφορους παράγοντες που περικλείουν το κόσμο του αθλητισμού υπάγεται στην ευρύτερη έννοια του Internet </a:t>
            </a:r>
            <a:r>
              <a:rPr lang="el-GR" dirty="0" err="1" smtClean="0"/>
              <a:t>of</a:t>
            </a:r>
            <a:r>
              <a:rPr lang="el-GR" dirty="0" smtClean="0"/>
              <a:t> </a:t>
            </a:r>
            <a:r>
              <a:rPr lang="el-GR" dirty="0" err="1" smtClean="0"/>
              <a:t>Things</a:t>
            </a:r>
            <a:endParaRPr lang="el-GR" dirty="0"/>
          </a:p>
        </p:txBody>
      </p:sp>
      <p:sp>
        <p:nvSpPr>
          <p:cNvPr id="3" name="2 - Τίτλος"/>
          <p:cNvSpPr>
            <a:spLocks noGrp="1"/>
          </p:cNvSpPr>
          <p:nvPr>
            <p:ph type="title"/>
          </p:nvPr>
        </p:nvSpPr>
        <p:spPr/>
        <p:txBody>
          <a:bodyPr/>
          <a:lstStyle/>
          <a:p>
            <a:r>
              <a:rPr lang="en-US" b="1" dirty="0" smtClean="0"/>
              <a:t>Internet of things στην άθληση</a:t>
            </a:r>
            <a:endParaRPr lang="el-G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2220</Words>
  <Application>Microsoft Office PowerPoint</Application>
  <PresentationFormat>Προβολή στην οθόνη (4:3)</PresentationFormat>
  <Paragraphs>96</Paragraphs>
  <Slides>31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Χαρτί</vt:lpstr>
      <vt:lpstr>Εφαρμογή Τεχνολογίας στον αθλητισμό</vt:lpstr>
      <vt:lpstr>Ευρέως χρησιμοποιούμενες φορετές συσκευές</vt:lpstr>
      <vt:lpstr>Διαφάνεια 3</vt:lpstr>
      <vt:lpstr>Διαφάνεια 4</vt:lpstr>
      <vt:lpstr>Διαφάνεια 5</vt:lpstr>
      <vt:lpstr>Διαφάνεια 6</vt:lpstr>
      <vt:lpstr>Ενδεικτικές wearable συσκευές που παρέχονται στην αγορά:</vt:lpstr>
      <vt:lpstr>Διαφάνεια 8</vt:lpstr>
      <vt:lpstr>Internet of things στην άθληση</vt:lpstr>
      <vt:lpstr>Διαφάνεια 10</vt:lpstr>
      <vt:lpstr>Smart Stadium</vt:lpstr>
      <vt:lpstr>Διαφάνεια 12</vt:lpstr>
      <vt:lpstr>Θεατές </vt:lpstr>
      <vt:lpstr>Διαφάνεια 14</vt:lpstr>
      <vt:lpstr>Διαφάνεια 15</vt:lpstr>
      <vt:lpstr>Διαφάνεια 16</vt:lpstr>
      <vt:lpstr>Διαφάνεια 17</vt:lpstr>
      <vt:lpstr>Η βιντεογραφία για την ανάλυση, εποπτεία των αγώνων και της ανθρώπινης κίνησης</vt:lpstr>
      <vt:lpstr>βιντεογραφία</vt:lpstr>
      <vt:lpstr>ποσοτική ανάλυση της κίνησης</vt:lpstr>
      <vt:lpstr>πλεονέκτημα της βιντεογραφίας</vt:lpstr>
      <vt:lpstr>Διαφάνεια 22</vt:lpstr>
      <vt:lpstr>Video On Demand στον αθλητισμό</vt:lpstr>
      <vt:lpstr>οπτικοακουστικό υλικό</vt:lpstr>
      <vt:lpstr>Εποπτεία μέσω Video Assistant Referee</vt:lpstr>
      <vt:lpstr>Διαφάνεια 26</vt:lpstr>
      <vt:lpstr>Διαφάνεια 27</vt:lpstr>
      <vt:lpstr>Διαφάνεια 28</vt:lpstr>
      <vt:lpstr>Διαφάνεια 29</vt:lpstr>
      <vt:lpstr>Διαφάνεια 30</vt:lpstr>
      <vt:lpstr>Διαφάνεια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Μέσα Μαζικής Επικοινωνίας </dc:title>
  <dc:creator>pin</dc:creator>
  <cp:lastModifiedBy>user11</cp:lastModifiedBy>
  <cp:revision>28</cp:revision>
  <dcterms:created xsi:type="dcterms:W3CDTF">2022-01-25T18:07:55Z</dcterms:created>
  <dcterms:modified xsi:type="dcterms:W3CDTF">2024-06-18T08:46:50Z</dcterms:modified>
</cp:coreProperties>
</file>