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9" r:id="rId9"/>
    <p:sldId id="265" r:id="rId10"/>
    <p:sldId id="266" r:id="rId11"/>
    <p:sldId id="267" r:id="rId12"/>
    <p:sldId id="268"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9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16" name="15 - Θέση αριθμού διαφάνειας"/>
          <p:cNvSpPr>
            <a:spLocks noGrp="1"/>
          </p:cNvSpPr>
          <p:nvPr>
            <p:ph type="sldNum" sz="quarter" idx="11"/>
          </p:nvPr>
        </p:nvSpPr>
        <p:spPr/>
        <p:txBody>
          <a:bodyPr/>
          <a:lstStyle/>
          <a:p>
            <a:fld id="{64B88401-42C8-4F63-8077-DCFAB49F548C}"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4" name="13 - Θέση ημερομηνίας"/>
          <p:cNvSpPr>
            <a:spLocks noGrp="1"/>
          </p:cNvSpPr>
          <p:nvPr>
            <p:ph type="dt" sz="half" idx="14"/>
          </p:nvPr>
        </p:nvSpPr>
        <p:spPr/>
        <p:txBody>
          <a:bodyPr/>
          <a:lstStyle/>
          <a:p>
            <a:fld id="{E4B16BFC-841B-4B53-968E-39BF3844D13C}" type="datetimeFigureOut">
              <a:rPr lang="el-GR" smtClean="0"/>
              <a:pPr/>
              <a:t>19/6/2024</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64B88401-42C8-4F63-8077-DCFAB49F548C}"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E4B16BFC-841B-4B53-968E-39BF3844D13C}" type="datetimeFigureOut">
              <a:rPr lang="el-GR" smtClean="0"/>
              <a:pPr/>
              <a:t>19/6/2024</a:t>
            </a:fld>
            <a:endParaRPr lang="el-GR"/>
          </a:p>
        </p:txBody>
      </p:sp>
      <p:sp>
        <p:nvSpPr>
          <p:cNvPr id="9" name="8 - Θέση αριθμού διαφάνειας"/>
          <p:cNvSpPr>
            <a:spLocks noGrp="1"/>
          </p:cNvSpPr>
          <p:nvPr>
            <p:ph type="sldNum" sz="quarter" idx="15"/>
          </p:nvPr>
        </p:nvSpPr>
        <p:spPr/>
        <p:txBody>
          <a:bodyPr/>
          <a:lstStyle/>
          <a:p>
            <a:fld id="{64B88401-42C8-4F63-8077-DCFAB49F548C}"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9" name="8 - Θέση αριθμού διαφάνειας"/>
          <p:cNvSpPr>
            <a:spLocks noGrp="1"/>
          </p:cNvSpPr>
          <p:nvPr>
            <p:ph type="sldNum" sz="quarter" idx="11"/>
          </p:nvPr>
        </p:nvSpPr>
        <p:spPr/>
        <p:txBody>
          <a:bodyPr/>
          <a:lstStyle/>
          <a:p>
            <a:fld id="{64B88401-42C8-4F63-8077-DCFAB49F548C}"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4B16BFC-841B-4B53-968E-39BF3844D13C}" type="datetimeFigureOut">
              <a:rPr lang="el-GR" smtClean="0"/>
              <a:pPr/>
              <a:t>19/6/2024</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4B88401-42C8-4F63-8077-DCFAB49F548C}"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683568" y="3645024"/>
            <a:ext cx="7924800" cy="1371600"/>
          </a:xfrm>
        </p:spPr>
        <p:txBody>
          <a:bodyPr>
            <a:normAutofit fontScale="90000"/>
          </a:bodyPr>
          <a:lstStyle/>
          <a:p>
            <a:pPr algn="ctr"/>
            <a:r>
              <a:rPr lang="el-GR" b="1" dirty="0"/>
              <a:t>Πώς η τεχνολογία ωθεί τους αθλητές στα όριά τους</a:t>
            </a:r>
            <a:endParaRPr lang="el-GR" dirty="0"/>
          </a:p>
        </p:txBody>
      </p:sp>
      <p:sp>
        <p:nvSpPr>
          <p:cNvPr id="6" name="2 - Υπότιτλος"/>
          <p:cNvSpPr txBox="1">
            <a:spLocks/>
          </p:cNvSpPr>
          <p:nvPr/>
        </p:nvSpPr>
        <p:spPr>
          <a:xfrm>
            <a:off x="4788024" y="5105400"/>
            <a:ext cx="4355976" cy="1752600"/>
          </a:xfrm>
          <a:prstGeom prst="rect">
            <a:avLst/>
          </a:prstGeom>
        </p:spPr>
        <p:txBody>
          <a:bodyPr vert="horz" anchor="t">
            <a:normAutofit/>
          </a:bodyPr>
          <a:lstStyle/>
          <a:p>
            <a:pPr marL="0" marR="0" lvl="0" indent="0" algn="ctr" defTabSz="914400" rtl="0" eaLnBrk="1" fontAlgn="auto" latinLnBrk="0" hangingPunct="1">
              <a:lnSpc>
                <a:spcPct val="100000"/>
              </a:lnSpc>
              <a:spcBef>
                <a:spcPts val="600"/>
              </a:spcBef>
              <a:spcAft>
                <a:spcPts val="0"/>
              </a:spcAft>
              <a:buClr>
                <a:schemeClr val="accent2"/>
              </a:buClr>
              <a:buSzPct val="85000"/>
              <a:buFont typeface="Wingdings 2"/>
              <a:buNone/>
              <a:tabLst/>
              <a:defRPr/>
            </a:pPr>
            <a:r>
              <a:rPr kumimoji="0" lang="el-GR" sz="2000" b="0" i="0" u="none" strike="noStrike" kern="1200" cap="none" spc="100" normalizeH="0" baseline="0" noProof="0" dirty="0" err="1">
                <a:ln>
                  <a:noFill/>
                </a:ln>
                <a:solidFill>
                  <a:schemeClr val="tx2"/>
                </a:solidFill>
                <a:effectLst/>
                <a:uLnTx/>
                <a:uFillTx/>
                <a:latin typeface="+mn-lt"/>
                <a:ea typeface="+mn-ea"/>
                <a:cs typeface="+mn-cs"/>
              </a:rPr>
              <a:t>Λιαπάκη</a:t>
            </a:r>
            <a:r>
              <a:rPr kumimoji="0" lang="el-GR" sz="2000" b="0" i="0" u="none" strike="noStrike" kern="1200" cap="none" spc="100" normalizeH="0" baseline="0" noProof="0" dirty="0">
                <a:ln>
                  <a:noFill/>
                </a:ln>
                <a:solidFill>
                  <a:schemeClr val="tx2"/>
                </a:solidFill>
                <a:effectLst/>
                <a:uLnTx/>
                <a:uFillTx/>
                <a:latin typeface="+mn-lt"/>
                <a:ea typeface="+mn-ea"/>
                <a:cs typeface="+mn-cs"/>
              </a:rPr>
              <a:t> Πηνελόπη</a:t>
            </a:r>
          </a:p>
          <a:p>
            <a:pPr marL="0" marR="0" lvl="0" indent="0" algn="ctr" defTabSz="914400" rtl="0" eaLnBrk="1" fontAlgn="auto" latinLnBrk="0" hangingPunct="1">
              <a:lnSpc>
                <a:spcPct val="100000"/>
              </a:lnSpc>
              <a:spcBef>
                <a:spcPts val="600"/>
              </a:spcBef>
              <a:spcAft>
                <a:spcPts val="0"/>
              </a:spcAft>
              <a:buClr>
                <a:schemeClr val="accent2"/>
              </a:buClr>
              <a:buSzPct val="85000"/>
              <a:buFont typeface="Wingdings 2"/>
              <a:buNone/>
              <a:tabLst/>
              <a:defRPr/>
            </a:pPr>
            <a:r>
              <a:rPr lang="el-GR" sz="2000" spc="100" dirty="0">
                <a:solidFill>
                  <a:schemeClr val="tx2"/>
                </a:solidFill>
              </a:rPr>
              <a:t>Καθηγήτρια Φυσικής Αγωγής</a:t>
            </a:r>
            <a:endParaRPr kumimoji="0" lang="el-GR" sz="2000" b="0" i="0" u="none" strike="noStrike" kern="1200" cap="none" spc="100" normalizeH="0" baseline="0" noProof="0" dirty="0">
              <a:ln>
                <a:noFill/>
              </a:ln>
              <a:solidFill>
                <a:schemeClr val="tx2"/>
              </a:solidFill>
              <a:effectLst/>
              <a:uLnTx/>
              <a:uFillTx/>
              <a:latin typeface="+mn-lt"/>
              <a:ea typeface="+mn-ea"/>
              <a:cs typeface="+mn-cs"/>
            </a:endParaRPr>
          </a:p>
        </p:txBody>
      </p:sp>
      <p:pic>
        <p:nvPicPr>
          <p:cNvPr id="1026" name="Picture 2" descr="C:\Users\user11\Desktop\02_Goal-Control.jpg"/>
          <p:cNvPicPr>
            <a:picLocks noChangeAspect="1" noChangeArrowheads="1"/>
          </p:cNvPicPr>
          <p:nvPr/>
        </p:nvPicPr>
        <p:blipFill>
          <a:blip r:embed="rId2" cstate="print"/>
          <a:srcRect/>
          <a:stretch>
            <a:fillRect/>
          </a:stretch>
        </p:blipFill>
        <p:spPr bwMode="auto">
          <a:xfrm>
            <a:off x="2051720" y="404664"/>
            <a:ext cx="5296644" cy="31842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s://www.ertnews.gr/wp-content/uploads/2022/01/220116075315-02-sports-wearable-tech-gallery-exlarge-169.jpg"/>
          <p:cNvPicPr>
            <a:picLocks noChangeAspect="1" noChangeArrowheads="1"/>
          </p:cNvPicPr>
          <p:nvPr/>
        </p:nvPicPr>
        <p:blipFill>
          <a:blip r:embed="rId2" cstate="print"/>
          <a:srcRect/>
          <a:stretch>
            <a:fillRect/>
          </a:stretch>
        </p:blipFill>
        <p:spPr bwMode="auto">
          <a:xfrm>
            <a:off x="1043608" y="0"/>
            <a:ext cx="7429500" cy="4171951"/>
          </a:xfrm>
          <a:prstGeom prst="rect">
            <a:avLst/>
          </a:prstGeom>
          <a:noFill/>
        </p:spPr>
      </p:pic>
      <p:sp>
        <p:nvSpPr>
          <p:cNvPr id="3" name="2 - TextBox"/>
          <p:cNvSpPr txBox="1"/>
          <p:nvPr/>
        </p:nvSpPr>
        <p:spPr>
          <a:xfrm>
            <a:off x="1043608" y="4581128"/>
            <a:ext cx="6624736" cy="1938992"/>
          </a:xfrm>
          <a:prstGeom prst="rect">
            <a:avLst/>
          </a:prstGeom>
          <a:noFill/>
        </p:spPr>
        <p:txBody>
          <a:bodyPr wrap="square" rtlCol="0">
            <a:spAutoFit/>
          </a:bodyPr>
          <a:lstStyle/>
          <a:p>
            <a:pPr algn="just"/>
            <a:r>
              <a:rPr lang="el-GR" sz="2000" dirty="0"/>
              <a:t>Μια τεχνολογία που εφαρμόζεται, είναι μέσω ενός «</a:t>
            </a:r>
            <a:r>
              <a:rPr lang="el-GR" sz="2000" dirty="0">
                <a:solidFill>
                  <a:srgbClr val="002060"/>
                </a:solidFill>
              </a:rPr>
              <a:t>έξυπνου γιλέκου</a:t>
            </a:r>
            <a:r>
              <a:rPr lang="el-GR" sz="2000" dirty="0"/>
              <a:t>» που φορούν οι αθλητές στη διάρκεια της προπόνησης. Ένα πολύτιμο εργαλείο για τους  προπονητές που  παρακολουθούν  και  καταγράφουν την υγεία και την απόδοση των αθλητών τους, ενώ ταυτόχρονα μειώνει σημαντικά  και το ρίσκο των τραυματισμών.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s://www.ertnews.gr/wp-content/uploads/2022/01/220116075842-05-sports-wearable-tech-gallery-exlarge-169.jpg"/>
          <p:cNvPicPr>
            <a:picLocks noChangeAspect="1" noChangeArrowheads="1"/>
          </p:cNvPicPr>
          <p:nvPr/>
        </p:nvPicPr>
        <p:blipFill>
          <a:blip r:embed="rId2" cstate="print"/>
          <a:srcRect/>
          <a:stretch>
            <a:fillRect/>
          </a:stretch>
        </p:blipFill>
        <p:spPr bwMode="auto">
          <a:xfrm>
            <a:off x="755576" y="0"/>
            <a:ext cx="7429500" cy="4171951"/>
          </a:xfrm>
          <a:prstGeom prst="rect">
            <a:avLst/>
          </a:prstGeom>
          <a:noFill/>
        </p:spPr>
      </p:pic>
      <p:sp>
        <p:nvSpPr>
          <p:cNvPr id="3" name="2 - TextBox"/>
          <p:cNvSpPr txBox="1"/>
          <p:nvPr/>
        </p:nvSpPr>
        <p:spPr>
          <a:xfrm>
            <a:off x="251520" y="4303455"/>
            <a:ext cx="8712968" cy="2554545"/>
          </a:xfrm>
          <a:prstGeom prst="rect">
            <a:avLst/>
          </a:prstGeom>
          <a:noFill/>
        </p:spPr>
        <p:txBody>
          <a:bodyPr wrap="square" rtlCol="0">
            <a:spAutoFit/>
          </a:bodyPr>
          <a:lstStyle/>
          <a:p>
            <a:r>
              <a:rPr lang="el-GR" sz="2000" dirty="0"/>
              <a:t>Μεταξύ των πιο συναρπαστικών καινοτομιών στον τομέα είναι το </a:t>
            </a:r>
            <a:r>
              <a:rPr lang="el-GR" sz="2000" dirty="0">
                <a:solidFill>
                  <a:srgbClr val="002060"/>
                </a:solidFill>
              </a:rPr>
              <a:t>TESLASUIT</a:t>
            </a:r>
            <a:r>
              <a:rPr lang="el-GR" sz="2000" dirty="0"/>
              <a:t> (δεν συνδέεται με τον κατασκευαστή του αυτοκινήτου). Πρόκειται για μια έξυπνη ολόσωμη φόρμα που καταγράφει τόσο την κίνηση όσο και τα βιομετρικά στοιχεία και παρέχει απτική ανάδραση (</a:t>
            </a:r>
            <a:r>
              <a:rPr lang="el-GR" sz="2000" dirty="0" err="1"/>
              <a:t>haptic</a:t>
            </a:r>
            <a:r>
              <a:rPr lang="el-GR" sz="2000" dirty="0"/>
              <a:t> </a:t>
            </a:r>
            <a:r>
              <a:rPr lang="el-GR" sz="2000" dirty="0" err="1"/>
              <a:t>feedback</a:t>
            </a:r>
            <a:r>
              <a:rPr lang="el-GR" sz="2000" dirty="0"/>
              <a:t>), δηλαδή επικοινωνία μέσω επαφής, αγγίγματος.</a:t>
            </a:r>
          </a:p>
          <a:p>
            <a:r>
              <a:rPr lang="el-GR" sz="2000" dirty="0"/>
              <a:t>Για παράδειγμα, αν εντοπίσει ότι ένας μποξέρ χτυπά γροθιές με κακή τεχνική, θα δώσει έναν ηλεκτρικό παλμό για να τον ενημερώσει.</a:t>
            </a:r>
          </a:p>
          <a:p>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 Ψαλίδισμα διαγώνιας γωνίας του ορθογωνίου"/>
          <p:cNvSpPr/>
          <p:nvPr/>
        </p:nvSpPr>
        <p:spPr>
          <a:xfrm>
            <a:off x="755576" y="764704"/>
            <a:ext cx="7272808" cy="5400600"/>
          </a:xfrm>
          <a:prstGeom prst="snip2Diag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l-GR" sz="2000" dirty="0"/>
              <a:t>Ο </a:t>
            </a:r>
            <a:r>
              <a:rPr lang="el-GR" sz="2000" dirty="0" err="1"/>
              <a:t>Σάϊμον</a:t>
            </a:r>
            <a:r>
              <a:rPr lang="el-GR" sz="2000" dirty="0"/>
              <a:t> </a:t>
            </a:r>
            <a:r>
              <a:rPr lang="el-GR" sz="2000" dirty="0" err="1"/>
              <a:t>Μπάρμπουρ</a:t>
            </a:r>
            <a:r>
              <a:rPr lang="el-GR" sz="2000" dirty="0"/>
              <a:t>, ειδικός στην ανάλυση αθλητικών επιδόσεων  θεωρεί ότι «οι ελίτ αθλητές και ομάδες χρησιμοποιούν τη «φορητή τεχνολογία» γιατί μπορεί να κάνει τη διαφορά μεταξύ της νίκης και της  ήττας».</a:t>
            </a:r>
          </a:p>
          <a:p>
            <a:endParaRPr lang="el-GR" sz="2000" dirty="0"/>
          </a:p>
          <a:p>
            <a:r>
              <a:rPr lang="el-GR" sz="2000" dirty="0"/>
              <a:t>«Η φορητή τεχνολογία στον αθλητισμό μπορεί να δώσει μια </a:t>
            </a:r>
            <a:r>
              <a:rPr lang="el-GR" sz="2000" b="1" dirty="0"/>
              <a:t>μη επεμβατική </a:t>
            </a:r>
            <a:r>
              <a:rPr lang="el-GR" sz="2000" dirty="0"/>
              <a:t>μορφή συλλογής δεδομένων και μια ακριβή απεικόνιση του τι συμβαίνει σε ένα παιχνίδι. </a:t>
            </a:r>
          </a:p>
          <a:p>
            <a:r>
              <a:rPr lang="el-GR" sz="2000" dirty="0"/>
              <a:t>Στην ουσία, μπορεί κανείς  να καταγράψει  πολλαπλά σύνολα δεδομένων χωρίς να παρεμβαίνει  άμεσα στην απόδοση του αθλητή».</a:t>
            </a:r>
          </a:p>
          <a:p>
            <a:r>
              <a:rPr lang="el-GR" sz="2000" dirty="0"/>
              <a:t>Είναι πρόδηλο πως οι έξυπνες συσκευές έχουν για τα καλά διεισδύσει  στον κόσμο των σπορ και πως το μέλλον του παγκόσμιου αθλητισμού θα είναι όλο και περισσότερο συνδεδεμένο με αυτές .</a:t>
            </a:r>
          </a:p>
          <a:p>
            <a:pPr algn="ctr"/>
            <a:endParaRPr lang="el-G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
          <a:fgClr>
            <a:schemeClr val="dk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Τεχνολογία και </a:t>
            </a:r>
            <a:r>
              <a:rPr lang="el-GR" dirty="0" err="1"/>
              <a:t>Παραολυμπιακοί</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a:t>Στους </a:t>
            </a:r>
            <a:r>
              <a:rPr lang="el-GR" dirty="0" err="1"/>
              <a:t>Παραολυμπιακούς</a:t>
            </a:r>
            <a:r>
              <a:rPr lang="el-GR" dirty="0"/>
              <a:t> Αγώνες του Πεκίνου ο Γερμανός αθλητής </a:t>
            </a:r>
            <a:r>
              <a:rPr lang="el-GR" dirty="0" err="1"/>
              <a:t>Vojtek</a:t>
            </a:r>
            <a:r>
              <a:rPr lang="el-GR" dirty="0"/>
              <a:t> </a:t>
            </a:r>
            <a:r>
              <a:rPr lang="el-GR" dirty="0" err="1"/>
              <a:t>Czyz</a:t>
            </a:r>
            <a:r>
              <a:rPr lang="el-GR" dirty="0"/>
              <a:t> χρησιμοποίησε την </a:t>
            </a:r>
            <a:r>
              <a:rPr lang="el-GR" dirty="0">
                <a:solidFill>
                  <a:srgbClr val="002060"/>
                </a:solidFill>
              </a:rPr>
              <a:t>διαστημική τεχνολογία</a:t>
            </a:r>
            <a:r>
              <a:rPr lang="el-GR" dirty="0"/>
              <a:t>, που προορίζεται για χρήση στα διαστημόπλοια για να βελτιώσει την υπάρχουσα προσθετική εφαρμογή στο σώμα του. </a:t>
            </a:r>
          </a:p>
          <a:p>
            <a:r>
              <a:rPr lang="el-GR" dirty="0"/>
              <a:t>Μετά από ένα ατύχημα πριν τρία χρόνια αφαιρέθηκε ένα τμήμα από το πόδι του και με όργανα, που θα </a:t>
            </a:r>
            <a:r>
              <a:rPr lang="el-GR" dirty="0" err="1"/>
              <a:t>τοπoθετηθούν</a:t>
            </a:r>
            <a:r>
              <a:rPr lang="el-GR" dirty="0"/>
              <a:t> στον Διεθνή Διαστημικό Σταθμό-ISS-αλλά και υλικά, που χρησιμοποιούνται στο διάστημα, κατάφερε αυτός ο </a:t>
            </a:r>
            <a:r>
              <a:rPr lang="el-GR" dirty="0" err="1"/>
              <a:t>αθλήτης</a:t>
            </a:r>
            <a:r>
              <a:rPr lang="el-GR" dirty="0"/>
              <a:t> </a:t>
            </a:r>
            <a:r>
              <a:rPr lang="el-GR" dirty="0">
                <a:solidFill>
                  <a:srgbClr val="002060"/>
                </a:solidFill>
              </a:rPr>
              <a:t>νέο παγκόσμιο ρεκόρ στο μήκος</a:t>
            </a:r>
            <a:r>
              <a:rPr lang="el-GR" dirty="0"/>
              <a:t> κατά 27 εκατοστά, ενώ στην Αθήνα είχε πάρει χρυσά μετάλλια στους δρόμους 100 και 200 μέτρων. </a:t>
            </a:r>
          </a:p>
          <a:p>
            <a:r>
              <a:rPr lang="el-GR" dirty="0"/>
              <a:t>Τα προηγούμενα όμως υλικά στην Αθήνα δεν είχαν μεγάλη αντοχή για άλματα και είχαν ακόμη και μεγαλύτερο βάρος. </a:t>
            </a:r>
          </a:p>
          <a:p>
            <a:r>
              <a:rPr lang="el-GR" dirty="0"/>
              <a:t>Τελικά, η διαστημική τεχνολογία προορίζεται στο Ευρωπαϊκό πρόγραμμα για όλους τους πολίτες.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r>
              <a:rPr lang="el-GR" dirty="0"/>
              <a:t>Η τεχνολογία βελτίωσε τόσο τις επιδόσεις όσο και τη δυνατότητα προσέγγισης μιας φυσιολογικής ζωής.</a:t>
            </a:r>
          </a:p>
          <a:p>
            <a:r>
              <a:rPr lang="el-GR" dirty="0"/>
              <a:t>Συνάνθρωποί μας που η έλλειψη αρτιμέλειας τούς οδηγεί σε απόκλιση από τον κοινωνικό ιστό, αντιμετωπίζονται ως ίσοι.</a:t>
            </a:r>
          </a:p>
          <a:p>
            <a:r>
              <a:rPr lang="el-GR" dirty="0"/>
              <a:t>Τεχνητά μέλη αλλά και ειδικά </a:t>
            </a:r>
            <a:r>
              <a:rPr lang="el-GR" dirty="0" err="1"/>
              <a:t>αμαξίδια</a:t>
            </a:r>
            <a:r>
              <a:rPr lang="el-GR" dirty="0"/>
              <a:t> έδωσαν εντυπωσιακή βελτίωση στην ποιότητα ζωής και αθλητικών επιδόσεων των αθλητών ΑΜΕΑ. </a:t>
            </a:r>
          </a:p>
          <a:p>
            <a:r>
              <a:rPr lang="el-GR" dirty="0"/>
              <a:t>Τα πρώτα τεχνητά μέλη τα βρίσκουμε στην αρχαία Αίγυπτο! Οι αρχαίοι Αιγύπτιοι είχαν προσθετικά δάχτυλα - και ακόμα και σήμερα είναι λειτουργικά, σύμφωνα με έρευνα του Πανεπιστημίου του Μάντσεστερ!</a:t>
            </a:r>
          </a:p>
        </p:txBody>
      </p:sp>
      <p:sp>
        <p:nvSpPr>
          <p:cNvPr id="3" name="2 - Τίτλος"/>
          <p:cNvSpPr>
            <a:spLocks noGrp="1"/>
          </p:cNvSpPr>
          <p:nvPr>
            <p:ph type="title"/>
          </p:nvPr>
        </p:nvSpPr>
        <p:spPr/>
        <p:txBody>
          <a:bodyPr>
            <a:normAutofit fontScale="90000"/>
          </a:bodyPr>
          <a:lstStyle/>
          <a:p>
            <a:r>
              <a:rPr lang="el-GR" b="1" dirty="0"/>
              <a:t>Η ΤΕΧΝΟΛΟΓΙΑ ΣΤΗΝ ΥΠΗΡΕΣΙΑ ΤΟΥ ΑΘΛΗΤΙΣΜΟΥ Α.Μ.Ε.Α.</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dirty="0"/>
              <a:t>Σήμερα, </a:t>
            </a:r>
            <a:r>
              <a:rPr lang="el-GR" dirty="0">
                <a:solidFill>
                  <a:srgbClr val="002060"/>
                </a:solidFill>
              </a:rPr>
              <a:t>συνθετικά άκρα </a:t>
            </a:r>
            <a:r>
              <a:rPr lang="el-GR" dirty="0"/>
              <a:t>που προβλέπουν τις κινήσεις του χρήστη και μοιάζουν αληθινά, αναμένεται σύντομα να κυκλοφορήσουν στην αγορά.</a:t>
            </a:r>
          </a:p>
          <a:p>
            <a:r>
              <a:rPr lang="el-GR" dirty="0"/>
              <a:t>Οι νέες τεχνολογίες προσφέρουν μεγαλύτερη δύναμη κι ευελιξία στον χρήστη και τεχνητό δέρμα ευαίσθητο στην αφή.</a:t>
            </a:r>
          </a:p>
          <a:p>
            <a:r>
              <a:rPr lang="el-GR" dirty="0"/>
              <a:t>Οι ερευνητές ετοιμάζουν μέλη που γίνονται ένα με το σώμα, </a:t>
            </a:r>
            <a:r>
              <a:rPr lang="el-GR" dirty="0">
                <a:solidFill>
                  <a:srgbClr val="002060"/>
                </a:solidFill>
              </a:rPr>
              <a:t>συνεργάζονται άριστα</a:t>
            </a:r>
            <a:r>
              <a:rPr lang="el-GR" dirty="0"/>
              <a:t> με τα οστά, τους ιστούς και το νευρικό σύστημα, κι ελέγχονται από τον εγκέφαλο.</a:t>
            </a:r>
          </a:p>
          <a:p>
            <a:r>
              <a:rPr lang="el-GR" dirty="0"/>
              <a:t>Σε λίγο καιρό, οι χρήστες πρόσθετων μελών θα είναι πιο γρήγοροι και πιο δυνατοί </a:t>
            </a:r>
            <a:r>
              <a:rPr lang="el-GR" dirty="0" err="1"/>
              <a:t>απ</a:t>
            </a:r>
            <a:r>
              <a:rPr lang="el-GR" dirty="0"/>
              <a:t>΄ ό,τι οι αρτιμελείς!</a:t>
            </a:r>
          </a:p>
          <a:p>
            <a:r>
              <a:rPr lang="el-GR" dirty="0"/>
              <a:t>Η αισιοδοξία των ειδικών πηγάζει από τη βελτίωση της τεχνολογίας. Χάρη σε μικρότερα και καλύτερα συστατικά στοιχεία, οι ειδικοί μπορούν να προσθέσουν περισσότερα εξαρτήματα σε ένα μέλος.</a:t>
            </a:r>
          </a:p>
        </p:txBody>
      </p:sp>
      <p:sp>
        <p:nvSpPr>
          <p:cNvPr id="3" name="2 - Τίτλος"/>
          <p:cNvSpPr>
            <a:spLocks noGrp="1"/>
          </p:cNvSpPr>
          <p:nvPr>
            <p:ph type="title"/>
          </p:nvPr>
        </p:nvSpPr>
        <p:spPr/>
        <p:txBody>
          <a:bodyPr/>
          <a:lstStyle/>
          <a:p>
            <a:r>
              <a:rPr lang="el-GR" b="1" dirty="0"/>
              <a:t>Τα σύγχρονα τεχνητά μέλη</a:t>
            </a:r>
            <a:endParaRPr lang="el-GR" dirty="0"/>
          </a:p>
        </p:txBody>
      </p:sp>
      <p:pic>
        <p:nvPicPr>
          <p:cNvPr id="30722" name="Picture 2" descr="https://player.slideplayer.gr/10/2858562/data/images/img32.jpg"/>
          <p:cNvPicPr>
            <a:picLocks noChangeAspect="1" noChangeArrowheads="1"/>
          </p:cNvPicPr>
          <p:nvPr/>
        </p:nvPicPr>
        <p:blipFill>
          <a:blip r:embed="rId2" cstate="print"/>
          <a:srcRect/>
          <a:stretch>
            <a:fillRect/>
          </a:stretch>
        </p:blipFill>
        <p:spPr bwMode="auto">
          <a:xfrm>
            <a:off x="6915808" y="0"/>
            <a:ext cx="2228191" cy="155679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68760"/>
            <a:ext cx="8229600" cy="5256584"/>
          </a:xfrm>
        </p:spPr>
        <p:txBody>
          <a:bodyPr>
            <a:normAutofit fontScale="85000" lnSpcReduction="10000"/>
          </a:bodyPr>
          <a:lstStyle/>
          <a:p>
            <a:r>
              <a:rPr lang="el-GR" dirty="0"/>
              <a:t>Οι καινοτομίες ανεβάζουν το επίπεδο απόδοσης του αθλητή και μειώνουν τις πιθανότητες τραυματισμού, καθιστώντας τον αθλητισμό πιο ευχάριστο για τους θεατές και τους αθλητές.</a:t>
            </a:r>
          </a:p>
          <a:p>
            <a:r>
              <a:rPr lang="el-GR" dirty="0"/>
              <a:t>Ο κόσμος του πρωταθλητισμού επηρεάζεται σε μεγάλο βαθμό ακόμη και από τις μικρές αλλαγές σε αθλητικό εξοπλισμό που μπορούν να κρίνουν την έκβαση των αγώνων στις λεπτομέρειες. </a:t>
            </a:r>
          </a:p>
          <a:p>
            <a:r>
              <a:rPr lang="el-GR" dirty="0"/>
              <a:t>Τον τελευταίο καιρό, η αθλητική βιομηχανία εξοπλισμού έχει αναδειχθεί ως μια σοφιστικέ αλλά εμπορικά βιώσιμη βιομηχανία υψηλής τεχνολογίας, όπου οι πρόοδοι έχουν ξεσηκώσει τον αθλητισμό.</a:t>
            </a:r>
          </a:p>
          <a:p>
            <a:r>
              <a:rPr lang="el-GR" dirty="0"/>
              <a:t>Επιπλέον, διάφορα πρωταθλήματα σε παγκόσμιο επίπεδο, όπως οι Ολυμπιακοί Αγώνες και τα Παγκόσμια Κύπελλα, έχουν διαδώσει τον αθλητικό εξοπλισμό της βιομηχανίας σε μεγάλο βαθμό, καθιστώντας τον μια προσοδοφόρα επιχειρηματική ευκαιρία τόσο για τις δημόσιες όσο και τις ιδιωτικές επενδύσεις κεφαλαίων.</a:t>
            </a:r>
          </a:p>
        </p:txBody>
      </p:sp>
      <p:sp>
        <p:nvSpPr>
          <p:cNvPr id="3" name="2 - Τίτλος"/>
          <p:cNvSpPr>
            <a:spLocks noGrp="1"/>
          </p:cNvSpPr>
          <p:nvPr>
            <p:ph type="title"/>
          </p:nvPr>
        </p:nvSpPr>
        <p:spPr>
          <a:xfrm>
            <a:off x="467544" y="0"/>
            <a:ext cx="8229600" cy="1052736"/>
          </a:xfrm>
        </p:spPr>
        <p:txBody>
          <a:bodyPr/>
          <a:lstStyle/>
          <a:p>
            <a:r>
              <a:rPr lang="el-GR" dirty="0"/>
              <a:t>Νανοτεχνολογία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5145360"/>
          </a:xfrm>
        </p:spPr>
        <p:txBody>
          <a:bodyPr>
            <a:normAutofit fontScale="77500" lnSpcReduction="20000"/>
          </a:bodyPr>
          <a:lstStyle/>
          <a:p>
            <a:r>
              <a:rPr lang="el-GR" dirty="0"/>
              <a:t>Το θέμα της </a:t>
            </a:r>
            <a:r>
              <a:rPr lang="el-GR" dirty="0">
                <a:solidFill>
                  <a:srgbClr val="002060"/>
                </a:solidFill>
              </a:rPr>
              <a:t>ηλεκτρονικής χρονομέτρησης </a:t>
            </a:r>
            <a:r>
              <a:rPr lang="el-GR" dirty="0"/>
              <a:t>και </a:t>
            </a:r>
            <a:r>
              <a:rPr lang="el-GR" dirty="0">
                <a:solidFill>
                  <a:srgbClr val="002060"/>
                </a:solidFill>
              </a:rPr>
              <a:t>κατάταξης</a:t>
            </a:r>
            <a:r>
              <a:rPr lang="el-GR" dirty="0"/>
              <a:t> των αθλητών υπήρξε μια από τις μεγαλύτερες επαναστάσεις στον σύγχρονο αθλητισμό. </a:t>
            </a:r>
          </a:p>
          <a:p>
            <a:r>
              <a:rPr lang="el-GR" dirty="0"/>
              <a:t>Έλυσε ένα τεράστιο πρόβλημα σε σχέση με την αξιοπιστία των αποτελεσμάτων σε μια σειρά αγωνίσματα που χαρακτηρίζονται από μεγάλη συμμετοχή αθλουμένων. </a:t>
            </a:r>
          </a:p>
          <a:p>
            <a:r>
              <a:rPr lang="el-GR" dirty="0"/>
              <a:t>Παλαιότερα, οι διαμαρτυρίες των αθλητών (στα αγωνίσματα με μεγάλη συμμετοχή) ήταν στην ημερήσια διάταξη. Υπήρχαν, για παράδειγμα, αθλητές που υποστήριζαν ότι είχαν τερματίσει, αλλά δεν ήταν μέσα στα αποτελέσματα. </a:t>
            </a:r>
          </a:p>
          <a:p>
            <a:r>
              <a:rPr lang="el-GR" dirty="0"/>
              <a:t>Οι διοργανωτές φρόντιζαν για την παραγωγή αξιόπιστων αποτελεσμάτων μόνο στην κατηγορία των λεγόμενων επίλεκτων αθλητών, χωρίς να υπάρχει δυνατότητα για κάτι τέτοιο στο σύνολο των αγωνιζομένων. Τα ηλεκτρονικά συστήματα χρονομέτρησης ανταποκρίνονται σε οποιεσδήποτε συνθήκες (υπό βροχή, χωρίς παροχή ρεύματος </a:t>
            </a:r>
            <a:r>
              <a:rPr lang="el-GR" dirty="0" err="1"/>
              <a:t>κ.ο.κ.</a:t>
            </a:r>
            <a:r>
              <a:rPr lang="el-GR" dirty="0"/>
              <a:t>) λαμβάνοντας υπόψη, βέβαια, τις προδιαγραφές και τους κανόνες περί ακτινοβολίας της Ευρωπαϊκής Ένωσης.</a:t>
            </a:r>
          </a:p>
        </p:txBody>
      </p:sp>
      <p:sp>
        <p:nvSpPr>
          <p:cNvPr id="3" name="2 - Τίτλος"/>
          <p:cNvSpPr>
            <a:spLocks noGrp="1"/>
          </p:cNvSpPr>
          <p:nvPr>
            <p:ph type="title"/>
          </p:nvPr>
        </p:nvSpPr>
        <p:spPr>
          <a:xfrm>
            <a:off x="457200" y="152400"/>
            <a:ext cx="8229600" cy="972344"/>
          </a:xfrm>
        </p:spPr>
        <p:txBody>
          <a:bodyPr/>
          <a:lstStyle/>
          <a:p>
            <a:r>
              <a:rPr lang="el-GR" dirty="0"/>
              <a:t> Τσιπάκι μέτρησης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260648"/>
            <a:ext cx="8229600" cy="6408712"/>
          </a:xfrm>
        </p:spPr>
        <p:txBody>
          <a:bodyPr>
            <a:normAutofit fontScale="85000" lnSpcReduction="20000"/>
          </a:bodyPr>
          <a:lstStyle/>
          <a:p>
            <a:r>
              <a:rPr lang="el-GR" dirty="0"/>
              <a:t>Κάθε αθλητής πρέπει να φέρει ένα τσιπ, το οποίο είναι μοναδικό και λειτουργεί ως στοιχείο ταυτοποίησής του. </a:t>
            </a:r>
          </a:p>
          <a:p>
            <a:r>
              <a:rPr lang="el-GR" dirty="0"/>
              <a:t>Ζυγίζει μόλις </a:t>
            </a:r>
            <a:r>
              <a:rPr lang="el-GR" dirty="0">
                <a:solidFill>
                  <a:srgbClr val="002060"/>
                </a:solidFill>
              </a:rPr>
              <a:t>4 γραμμάρια </a:t>
            </a:r>
            <a:r>
              <a:rPr lang="el-GR" dirty="0"/>
              <a:t>και μπορεί να προσαρμοσθεί εύκολα σε κάθε αγωνιζόμενο. Ενεργοποιείται αυτόματα με το πέρασμα του αθλούμενου πάνω από τους σταθμούς χρονομέτρησης. </a:t>
            </a:r>
          </a:p>
          <a:p>
            <a:r>
              <a:rPr lang="el-GR" dirty="0"/>
              <a:t>Έτσι εκπέμπεται και καταγράφεται σε ηλεκτρονικό αρχείο ο κωδικός του τσιπ και ο ακριβής χρόνος διέλευσης από το σταθμό χρονομέτρησης. </a:t>
            </a:r>
          </a:p>
          <a:p>
            <a:r>
              <a:rPr lang="el-GR" dirty="0"/>
              <a:t>Στις </a:t>
            </a:r>
            <a:r>
              <a:rPr lang="el-GR" dirty="0">
                <a:solidFill>
                  <a:srgbClr val="002060"/>
                </a:solidFill>
              </a:rPr>
              <a:t>μεγάλες διοργανώσεις </a:t>
            </a:r>
            <a:r>
              <a:rPr lang="el-GR" dirty="0"/>
              <a:t>που μεταδίδονται τηλεοπτικά, διακρίνεται ένας </a:t>
            </a:r>
            <a:r>
              <a:rPr lang="el-GR" dirty="0">
                <a:solidFill>
                  <a:srgbClr val="002060"/>
                </a:solidFill>
              </a:rPr>
              <a:t>ελαστικός τάπητας </a:t>
            </a:r>
            <a:r>
              <a:rPr lang="el-GR" dirty="0"/>
              <a:t>σε κάποια σημεία της διαδρομής και στον τερματισμό. Είναι οι </a:t>
            </a:r>
            <a:r>
              <a:rPr lang="el-GR" dirty="0">
                <a:solidFill>
                  <a:srgbClr val="002060"/>
                </a:solidFill>
              </a:rPr>
              <a:t>σταθμοί ελέγχου </a:t>
            </a:r>
            <a:r>
              <a:rPr lang="el-GR" dirty="0"/>
              <a:t>που καταγράφουν τα περάσματα των αθλητών/-τριών και την επίδοσή τους στον τερματισμό. Εξυπακούεται ότι για να γίνουν τα παραπάνω και να λειτουργήσει το σύστημα, πρέπει υποχρεωτικά ο αθλητής να περάσει από τους σταθμούς ελέγχου. Το σύστημα απαιτεί και μια προετοιμασία από τους διοργανωτές, κυρίως την καταγραφή στοιχείων, τα οποία συγκεντρώνονται στη βάση δεδομένων που περιέχει τα στοιχεία του αθλητή. Με τη χρήση διασταύρωσης του κωδικού του τσιπ ενημερώνονται τα πεδία που περιέχουν πληροφορίες επίδοσης για τον κάθε αθλητή. Έτσι, τα αποτελέσματα μπορούν να εξαχθούν άμεσα και με ακρίβεια, ανεξαρτήτως του πλήθους των αθλητών.</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r>
              <a:rPr lang="el-GR" dirty="0"/>
              <a:t>Στο ποδόσφαιρο η τεχνολογία βελτίωσε τις μπάλες, τα παπούτσια, τις φανέλες, τους χλοοτάπητες.</a:t>
            </a:r>
          </a:p>
          <a:p>
            <a:r>
              <a:rPr lang="el-GR" dirty="0"/>
              <a:t>Μπάλες φτιαγμένες στα εργαστήρια της ΝΑΣΑ (γρήγορες, ανθεκτικές, απρόβλεπτες…)</a:t>
            </a:r>
          </a:p>
          <a:p>
            <a:r>
              <a:rPr lang="el-GR" dirty="0"/>
              <a:t>Φανέλες με ειδικές ραφές που καταργούν την τριβή, υφάσματα που περιορίζουν την εφίδρωση.</a:t>
            </a:r>
          </a:p>
          <a:p>
            <a:r>
              <a:rPr lang="el-GR" dirty="0">
                <a:solidFill>
                  <a:srgbClr val="002060"/>
                </a:solidFill>
              </a:rPr>
              <a:t>Παπούτσια</a:t>
            </a:r>
            <a:r>
              <a:rPr lang="el-GR" dirty="0"/>
              <a:t> </a:t>
            </a:r>
            <a:r>
              <a:rPr lang="el-GR" dirty="0" err="1"/>
              <a:t>πανάλαφρα</a:t>
            </a:r>
            <a:r>
              <a:rPr lang="el-GR" dirty="0"/>
              <a:t>, με ανθρακούχα ενισχυτικά ελάσματα και χρώματα υψηλής αντίθεσης που βοηθούν τους παίχτες να εντοπίζουν πιο γρήγορα τους συμπαίχτες τους.</a:t>
            </a:r>
          </a:p>
          <a:p>
            <a:r>
              <a:rPr lang="el-GR" dirty="0"/>
              <a:t>Γήπεδα με πλαστικό χλοοτάπητα για χώρες με δύσκολες καιρικές συνθήκες.</a:t>
            </a:r>
          </a:p>
          <a:p>
            <a:r>
              <a:rPr lang="el-GR" dirty="0"/>
              <a:t>Ενδοεπικοινωνία μεταξύ διαιτητών αλλά και συστήματα </a:t>
            </a:r>
            <a:r>
              <a:rPr lang="el-GR" dirty="0" err="1"/>
              <a:t>Hawkeye</a:t>
            </a:r>
            <a:r>
              <a:rPr lang="el-GR" dirty="0"/>
              <a:t> και </a:t>
            </a:r>
            <a:r>
              <a:rPr lang="el-GR" dirty="0" err="1"/>
              <a:t>Goalreaf</a:t>
            </a:r>
            <a:r>
              <a:rPr lang="el-GR" dirty="0"/>
              <a:t>.</a:t>
            </a:r>
          </a:p>
        </p:txBody>
      </p:sp>
      <p:sp>
        <p:nvSpPr>
          <p:cNvPr id="3" name="2 - Τίτλος"/>
          <p:cNvSpPr>
            <a:spLocks noGrp="1"/>
          </p:cNvSpPr>
          <p:nvPr>
            <p:ph type="title"/>
          </p:nvPr>
        </p:nvSpPr>
        <p:spPr/>
        <p:txBody>
          <a:bodyPr/>
          <a:lstStyle/>
          <a:p>
            <a:r>
              <a:rPr lang="el-GR" dirty="0"/>
              <a:t>ΠΟΔΟΣΦΑΙΡΟ</a:t>
            </a:r>
          </a:p>
        </p:txBody>
      </p:sp>
      <p:pic>
        <p:nvPicPr>
          <p:cNvPr id="26626" name="Picture 2" descr="http://4.bp.blogspot.com/_r-XiVzUPEWc/TItXLQpFN4I/AAAAAAAAAC0/D9f2I2YzhNA/s320/Sports-Football-Wallpapers-Free-Download4-300x225.jpg"/>
          <p:cNvPicPr>
            <a:picLocks noChangeAspect="1" noChangeArrowheads="1"/>
          </p:cNvPicPr>
          <p:nvPr/>
        </p:nvPicPr>
        <p:blipFill>
          <a:blip r:embed="rId2" cstate="print"/>
          <a:srcRect/>
          <a:stretch>
            <a:fillRect/>
          </a:stretch>
        </p:blipFill>
        <p:spPr bwMode="auto">
          <a:xfrm>
            <a:off x="6224663" y="0"/>
            <a:ext cx="2915816" cy="148478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3 - Πλακίδιο"/>
          <p:cNvSpPr/>
          <p:nvPr/>
        </p:nvSpPr>
        <p:spPr>
          <a:xfrm>
            <a:off x="683568" y="764704"/>
            <a:ext cx="7704856" cy="5112568"/>
          </a:xfrm>
          <a:prstGeom prst="plaque">
            <a:avLst/>
          </a:prstGeo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l-GR" b="1" dirty="0"/>
              <a:t> </a:t>
            </a:r>
            <a:r>
              <a:rPr lang="el-GR" dirty="0"/>
              <a:t>Η αύξηση της επίδοσης και η ώθηση για την υπέρβαση των ανθρωπίνων ορίων, υπήρξε από την κλασική εποχή «</a:t>
            </a:r>
            <a:r>
              <a:rPr lang="el-GR" dirty="0" err="1"/>
              <a:t>λυδία</a:t>
            </a:r>
            <a:r>
              <a:rPr lang="el-GR" dirty="0"/>
              <a:t> λίθος» αλλά και </a:t>
            </a:r>
            <a:r>
              <a:rPr lang="el-GR" dirty="0" err="1"/>
              <a:t>διακύβευμα</a:t>
            </a:r>
            <a:r>
              <a:rPr lang="el-GR" dirty="0"/>
              <a:t> στην πορεία εξέλιξης του ανθρώπου.</a:t>
            </a:r>
          </a:p>
          <a:p>
            <a:endParaRPr lang="el-GR" dirty="0"/>
          </a:p>
          <a:p>
            <a:r>
              <a:rPr lang="el-GR" dirty="0"/>
              <a:t>Η ραγδαία ανάπτυξη της τεχνολογίας συντελεί σε αυτήν την τάση που έφτασε να γίνει εργαλείο μιας ανεξέλεγκτης διελκυστίνδας. </a:t>
            </a:r>
          </a:p>
          <a:p>
            <a:endParaRPr lang="el-GR" dirty="0"/>
          </a:p>
          <a:p>
            <a:r>
              <a:rPr lang="el-GR" dirty="0"/>
              <a:t>Σήμερα οι μεγάλοι επιχειρηματικοί κολοσσοί της </a:t>
            </a:r>
            <a:r>
              <a:rPr lang="el-GR" b="1" dirty="0"/>
              <a:t>αθλητικής  βιομηχανίας </a:t>
            </a:r>
            <a:r>
              <a:rPr lang="el-GR" dirty="0"/>
              <a:t>έχουν επιδοθεί σε έναν ανελέητο πόλεμο επενδύοντας εκατομμύρια δολάρια για την έρευνα και την προώθηση στην παραγωγή προϊόντων εξοπλισμού των αθλητών με αιχμή την τελευταία λέξη της τεχνολογίας.</a:t>
            </a:r>
          </a:p>
          <a:p>
            <a:pPr algn="ct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95536" y="1844824"/>
            <a:ext cx="8229600" cy="4572000"/>
          </a:xfrm>
        </p:spPr>
        <p:txBody>
          <a:bodyPr>
            <a:normAutofit fontScale="92500" lnSpcReduction="20000"/>
          </a:bodyPr>
          <a:lstStyle/>
          <a:p>
            <a:r>
              <a:rPr lang="el-GR" dirty="0"/>
              <a:t>Ο Καναδός Τζιμ </a:t>
            </a:r>
            <a:r>
              <a:rPr lang="el-GR" dirty="0" err="1"/>
              <a:t>Νέισμιθ</a:t>
            </a:r>
            <a:r>
              <a:rPr lang="el-GR" dirty="0"/>
              <a:t>, νεαρός γυμναστής του Κολεγίου </a:t>
            </a:r>
            <a:r>
              <a:rPr lang="el-GR" dirty="0" err="1"/>
              <a:t>Σπρίνκγφιλντ</a:t>
            </a:r>
            <a:r>
              <a:rPr lang="el-GR" dirty="0"/>
              <a:t> της Μασαχουσέτης, καθόταν προβληματισμένος στο γραφείο του και σκεφτόταν πώς θα μπορούσε να δημιουργήσει ένα παιχνίδι για να παίζουν οι μαθητές του σε κλειστό χώρο και ταυτόχρονα να είναι ενδιαφέρον και θεαματικό. Έτσι γεννήθηκε το μπάσκετ. Από τότε ως σήμερα οι αλλαγές είναι αρκετές.</a:t>
            </a:r>
          </a:p>
          <a:p>
            <a:r>
              <a:rPr lang="el-GR" dirty="0">
                <a:solidFill>
                  <a:srgbClr val="002060"/>
                </a:solidFill>
              </a:rPr>
              <a:t>Μπάλα του μπάσκετ με έκτη αίσθηση</a:t>
            </a:r>
          </a:p>
          <a:p>
            <a:r>
              <a:rPr lang="el-GR" dirty="0"/>
              <a:t>Το πρώτο και πιο προηγμένο τεχνολογικά αθλητικό προϊόν, ικανό να “μετρά” τις ικανότητες των παικτών σε πραγματικό χρόνο.</a:t>
            </a:r>
          </a:p>
          <a:p>
            <a:r>
              <a:rPr lang="el-GR" dirty="0"/>
              <a:t>Πρόκειται δηλαδή για μια </a:t>
            </a:r>
            <a:r>
              <a:rPr lang="el-GR"/>
              <a:t>μπάλα εξοπλισμένη </a:t>
            </a:r>
            <a:r>
              <a:rPr lang="el-GR" dirty="0"/>
              <a:t>με </a:t>
            </a:r>
            <a:r>
              <a:rPr lang="el-GR"/>
              <a:t>υπερευαίσθητους αισθητήρες, </a:t>
            </a:r>
            <a:r>
              <a:rPr lang="el-GR" dirty="0"/>
              <a:t>οι οποίοι καταγράφουν διαρκώς τις αθλητικές επιδόσεις των </a:t>
            </a:r>
            <a:r>
              <a:rPr lang="el-GR"/>
              <a:t>χρηστών της!</a:t>
            </a:r>
            <a:endParaRPr lang="el-GR" dirty="0"/>
          </a:p>
        </p:txBody>
      </p:sp>
      <p:sp>
        <p:nvSpPr>
          <p:cNvPr id="3" name="2 - Τίτλος"/>
          <p:cNvSpPr>
            <a:spLocks noGrp="1"/>
          </p:cNvSpPr>
          <p:nvPr>
            <p:ph type="title"/>
          </p:nvPr>
        </p:nvSpPr>
        <p:spPr/>
        <p:txBody>
          <a:bodyPr/>
          <a:lstStyle/>
          <a:p>
            <a:pPr algn="ctr"/>
            <a:r>
              <a:rPr lang="el-GR" dirty="0"/>
              <a:t>ΚΑΛΑΘΟΣΦΑΙΡΙΣΗ</a:t>
            </a:r>
          </a:p>
        </p:txBody>
      </p:sp>
      <p:pic>
        <p:nvPicPr>
          <p:cNvPr id="25602" name="Picture 2" descr="http://2.bp.blogspot.com/-22ZFuYlZcII/T5mZZZapOxI/AAAAAAAAB9U/cpDKtnqsb8Q/s1600/naismith.jpg"/>
          <p:cNvPicPr>
            <a:picLocks noChangeAspect="1" noChangeArrowheads="1"/>
          </p:cNvPicPr>
          <p:nvPr/>
        </p:nvPicPr>
        <p:blipFill>
          <a:blip r:embed="rId2" cstate="print"/>
          <a:srcRect/>
          <a:stretch>
            <a:fillRect/>
          </a:stretch>
        </p:blipFill>
        <p:spPr bwMode="auto">
          <a:xfrm>
            <a:off x="0" y="1"/>
            <a:ext cx="1657350" cy="1844824"/>
          </a:xfrm>
          <a:prstGeom prst="rect">
            <a:avLst/>
          </a:prstGeom>
          <a:noFill/>
        </p:spPr>
      </p:pic>
      <p:pic>
        <p:nvPicPr>
          <p:cNvPr id="25604" name="Picture 4" descr="κατάλογος"/>
          <p:cNvPicPr>
            <a:picLocks noChangeAspect="1" noChangeArrowheads="1"/>
          </p:cNvPicPr>
          <p:nvPr/>
        </p:nvPicPr>
        <p:blipFill>
          <a:blip r:embed="rId3" cstate="print"/>
          <a:srcRect/>
          <a:stretch>
            <a:fillRect/>
          </a:stretch>
        </p:blipFill>
        <p:spPr bwMode="auto">
          <a:xfrm>
            <a:off x="6967037" y="22412"/>
            <a:ext cx="2171700" cy="98072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 Διάγραμμα ροής: Εναλλακτική διεργασία"/>
          <p:cNvSpPr/>
          <p:nvPr/>
        </p:nvSpPr>
        <p:spPr>
          <a:xfrm>
            <a:off x="611560" y="404664"/>
            <a:ext cx="7560840" cy="5472608"/>
          </a:xfrm>
          <a:prstGeom prst="flowChartAlternateProcess">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lang="el-GR" sz="2000" dirty="0"/>
              <a:t>Σε εργαστήρια ανά τον κόσμο εργάζονται πυρετωδώς επιστήμονες, ιατροί, </a:t>
            </a:r>
            <a:r>
              <a:rPr lang="el-GR" sz="2000" dirty="0" err="1"/>
              <a:t>εργοφυσιολόγοι</a:t>
            </a:r>
            <a:r>
              <a:rPr lang="el-GR" sz="2000" dirty="0"/>
              <a:t>, </a:t>
            </a:r>
            <a:r>
              <a:rPr lang="el-GR" sz="2000" dirty="0" err="1"/>
              <a:t>εργομέτρες</a:t>
            </a:r>
            <a:r>
              <a:rPr lang="el-GR" sz="2000" dirty="0"/>
              <a:t> και προπονητές. </a:t>
            </a:r>
          </a:p>
          <a:p>
            <a:endParaRPr lang="el-GR" sz="2000" dirty="0"/>
          </a:p>
          <a:p>
            <a:r>
              <a:rPr lang="el-GR" sz="2000" dirty="0"/>
              <a:t>Το σώμα του αθλητή κάθε αθλήματος ξεχωριστά εξομοιώνεται σε ειδικά προγράμματα ηλεκτρονικών υπολογιστών, όπου αναλύονται επιστημονικά όλες οι παράμετροι που δυνητικά θα μπορούσαν να βοηθήσουν στην παραγωγή καλύτερου αθλητικού αποτελέσματος.</a:t>
            </a:r>
          </a:p>
          <a:p>
            <a:endParaRPr lang="el-GR" sz="2000" dirty="0"/>
          </a:p>
          <a:p>
            <a:r>
              <a:rPr lang="el-GR" sz="2000" dirty="0"/>
              <a:t>Από τα παπούτσια ενός σπρίντερ του στίβου, τα γάντια ενός επαγγελματία οδηγού αγώνων φόρμουλα 1, τα «έξυπνα» γυαλάκια κολύμβησης ή την ισοθερμική φόρμα του χιονοδρόμου, η αλυσίδα της βιομηχανίας των σπορ έχει αμέτρητους κρίκους και πεδία εφαρμογής για να συνδράμει στην επέκταση των ανθρώπινων ορίων.</a:t>
            </a:r>
          </a:p>
          <a:p>
            <a:pPr algn="ct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 Διάγραμμα ροής: Παραπομπή"/>
          <p:cNvSpPr/>
          <p:nvPr/>
        </p:nvSpPr>
        <p:spPr>
          <a:xfrm>
            <a:off x="467544" y="260648"/>
            <a:ext cx="7776864" cy="5976664"/>
          </a:xfrm>
          <a:prstGeom prst="flowChartConnector">
            <a:avLst/>
          </a:prstGeom>
          <a:solidFill>
            <a:schemeClr val="tx1">
              <a:lumMod val="95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l-GR" sz="2000" dirty="0"/>
              <a:t>Η «</a:t>
            </a:r>
            <a:r>
              <a:rPr lang="el-GR" sz="2000" b="1" dirty="0"/>
              <a:t>φορητή τεχνολογία</a:t>
            </a:r>
            <a:r>
              <a:rPr lang="el-GR" sz="2000" dirty="0"/>
              <a:t>» (</a:t>
            </a:r>
            <a:r>
              <a:rPr lang="el-GR" sz="2000" dirty="0" err="1"/>
              <a:t>wearable</a:t>
            </a:r>
            <a:r>
              <a:rPr lang="el-GR" sz="2000" dirty="0"/>
              <a:t> </a:t>
            </a:r>
            <a:r>
              <a:rPr lang="el-GR" sz="2000" dirty="0" err="1"/>
              <a:t>technology</a:t>
            </a:r>
            <a:r>
              <a:rPr lang="el-GR" sz="2000" dirty="0"/>
              <a:t>) που έχει εδώ και καιρό διαβεί το κατώφλι του αθλητισμού, έφτασε σήμερα να είναι το κυρίαρχο ρεύμα του.</a:t>
            </a:r>
          </a:p>
          <a:p>
            <a:pPr algn="just"/>
            <a:r>
              <a:rPr lang="el-GR" sz="2000" dirty="0"/>
              <a:t>Ο </a:t>
            </a:r>
            <a:r>
              <a:rPr lang="el-GR" sz="2000" b="1" dirty="0" err="1"/>
              <a:t>Ρεϊβόν</a:t>
            </a:r>
            <a:r>
              <a:rPr lang="el-GR" sz="2000" b="1" dirty="0"/>
              <a:t> Φουσέ</a:t>
            </a:r>
            <a:r>
              <a:rPr lang="el-GR" sz="2000" dirty="0"/>
              <a:t>, καθηγητής στο Πανεπιστήμιο του </a:t>
            </a:r>
            <a:r>
              <a:rPr lang="el-GR" sz="2000" dirty="0" err="1"/>
              <a:t>Πέρντιου</a:t>
            </a:r>
            <a:r>
              <a:rPr lang="el-GR" sz="2000" dirty="0"/>
              <a:t> στην Ιντιάνα, πρώην επαγγελματίας ποδηλάτης, στο βιβλίο του «</a:t>
            </a:r>
            <a:r>
              <a:rPr lang="el-GR" sz="2000" dirty="0" err="1"/>
              <a:t>Game</a:t>
            </a:r>
            <a:r>
              <a:rPr lang="el-GR" sz="2000" dirty="0"/>
              <a:t> </a:t>
            </a:r>
            <a:r>
              <a:rPr lang="el-GR" sz="2000" dirty="0" err="1"/>
              <a:t>Changer</a:t>
            </a:r>
            <a:r>
              <a:rPr lang="el-GR" sz="2000" dirty="0"/>
              <a:t>» στο οποίο εξηγεί γιατί οι άνθρωποι έχουν την ψευδαίσθηση πως ο αθλητισμός είναι το τελευταίο προπύργιο της αξιοκρατίας, καταδεικνύει ότι «ο αθλητισμός αφορά στο πώς θα αποκτήσεις και θα εκμεταλλευτείς το μεγαλύτερο δυνατό ανταγωνιστικό πλεονέκτημα, νόμιμο ή παράνομο».</a:t>
            </a:r>
          </a:p>
          <a:p>
            <a:pPr algn="just"/>
            <a:endParaRPr lang="el-G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 Διάγραμμα ροής: Εναλλακτική διεργασία"/>
          <p:cNvSpPr/>
          <p:nvPr/>
        </p:nvSpPr>
        <p:spPr>
          <a:xfrm>
            <a:off x="755576" y="764704"/>
            <a:ext cx="7560840" cy="5040560"/>
          </a:xfrm>
          <a:prstGeom prst="flowChartAlternateProcess">
            <a:avLst/>
          </a:prstGeom>
          <a:solidFill>
            <a:schemeClr val="accent2">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r>
              <a:rPr lang="el-GR" sz="2000" dirty="0"/>
              <a:t>Ωστόσο, ο ανταγωνισμός των μεγάλων εταιρειών ίσως να μην εξελισσόταν παράλληλα με τον ραγδαίο ρυθμό ανάπτυξης των νέων τεχνολογιών, αν ο ίδιος ο κόσμος των επαγγελματιών αθλητών και των διεθνών ομοσπονδιών των αθλημάτων δεν πίεζε προς την κατεύθυνση της αύξησης των ρεκόρ.</a:t>
            </a:r>
          </a:p>
          <a:p>
            <a:endParaRPr lang="el-GR" sz="2000" dirty="0"/>
          </a:p>
          <a:p>
            <a:r>
              <a:rPr lang="el-GR" sz="2000" dirty="0"/>
              <a:t>Μοιάζει ειρωνικό το γεγονός πως το 2009, η διεθνής ομοσπονδία </a:t>
            </a:r>
            <a:r>
              <a:rPr lang="el-GR" sz="2000" b="1" dirty="0"/>
              <a:t>υγρού στίβου </a:t>
            </a:r>
            <a:r>
              <a:rPr lang="el-GR" sz="2000" dirty="0"/>
              <a:t>είχε απαγορεύσει το ολόσωμο μαγιό </a:t>
            </a:r>
            <a:r>
              <a:rPr lang="el-GR" sz="2000" dirty="0" err="1"/>
              <a:t>πολυουρεθανίου</a:t>
            </a:r>
            <a:r>
              <a:rPr lang="el-GR" sz="2000" dirty="0"/>
              <a:t> με τη βοήθεια του οποίου είχαν καταρριφθεί περισσότερα από </a:t>
            </a:r>
            <a:r>
              <a:rPr lang="el-GR" sz="2000" b="1" dirty="0"/>
              <a:t>130 παγκόσμια ρεκόρ </a:t>
            </a:r>
            <a:r>
              <a:rPr lang="el-GR" sz="2000" dirty="0"/>
              <a:t>σε διάστημα 18 μηνών. Από τότε όμως άλλαξαν πολλά…</a:t>
            </a:r>
          </a:p>
          <a:p>
            <a:pPr algn="ctr"/>
            <a:endParaRPr lang="el-G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Διάγραμμα ροής: Απόφαση πολλαπλών εξόδων"/>
          <p:cNvSpPr/>
          <p:nvPr/>
        </p:nvSpPr>
        <p:spPr>
          <a:xfrm>
            <a:off x="395536" y="548680"/>
            <a:ext cx="8064896" cy="5616624"/>
          </a:xfrm>
          <a:prstGeom prst="flowChartPreparati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l-GR" sz="2000" dirty="0"/>
              <a:t>Ο </a:t>
            </a:r>
            <a:r>
              <a:rPr lang="el-GR" sz="2000" dirty="0" err="1"/>
              <a:t>Άνταμ</a:t>
            </a:r>
            <a:r>
              <a:rPr lang="el-GR" sz="2000" dirty="0"/>
              <a:t> </a:t>
            </a:r>
            <a:r>
              <a:rPr lang="el-GR" sz="2000" dirty="0" err="1"/>
              <a:t>Λούτσιο</a:t>
            </a:r>
            <a:r>
              <a:rPr lang="el-GR" sz="2000" dirty="0"/>
              <a:t> έκανε από μικρός σπορ σε αναπηρικό </a:t>
            </a:r>
            <a:r>
              <a:rPr lang="el-GR" sz="2000" dirty="0" err="1"/>
              <a:t>αμαξίδιο</a:t>
            </a:r>
            <a:r>
              <a:rPr lang="el-GR" sz="2000" dirty="0"/>
              <a:t>. Έφτασε να παίξει μπάσκετ  στην ομάδα του Πανεπιστημίου της Οκλαχόμα και σήμερα προπονείται στο </a:t>
            </a:r>
            <a:r>
              <a:rPr lang="el-GR" sz="2000" dirty="0" err="1"/>
              <a:t>τρίαθλο</a:t>
            </a:r>
            <a:r>
              <a:rPr lang="el-GR" sz="2000" dirty="0"/>
              <a:t> με την ελπίδα να γίνει επαγγελματίας και να συμμετάσχει στον περίφημο αγώνα </a:t>
            </a:r>
            <a:r>
              <a:rPr lang="el-GR" sz="2000" dirty="0" err="1"/>
              <a:t>Iron</a:t>
            </a:r>
            <a:r>
              <a:rPr lang="el-GR" sz="2000" dirty="0"/>
              <a:t> </a:t>
            </a:r>
            <a:r>
              <a:rPr lang="el-GR" sz="2000" dirty="0" err="1"/>
              <a:t>Man</a:t>
            </a:r>
            <a:r>
              <a:rPr lang="el-GR" sz="2000" dirty="0"/>
              <a:t> πλάι σε αρτιμελείς </a:t>
            </a:r>
            <a:r>
              <a:rPr lang="el-GR" sz="2000" dirty="0" err="1"/>
              <a:t>τριταθλητές</a:t>
            </a:r>
            <a:r>
              <a:rPr lang="el-GR" sz="2000" dirty="0"/>
              <a:t>.</a:t>
            </a:r>
          </a:p>
          <a:p>
            <a:r>
              <a:rPr lang="el-GR" sz="2000" dirty="0"/>
              <a:t>Ο εξοπλισμός του με προϊόντα φορητής τεχνολογίας είναι το κλειδί σε αυτό το προπονητικό του πρόγραμμα.</a:t>
            </a:r>
          </a:p>
          <a:p>
            <a:endParaRPr lang="el-GR" sz="2000" dirty="0"/>
          </a:p>
          <a:p>
            <a:r>
              <a:rPr lang="el-GR" sz="2000" dirty="0"/>
              <a:t>Με το αναπηρικό </a:t>
            </a:r>
            <a:r>
              <a:rPr lang="el-GR" sz="2000" dirty="0" err="1"/>
              <a:t>αμαξίδιο</a:t>
            </a:r>
            <a:r>
              <a:rPr lang="el-GR" sz="2000" dirty="0"/>
              <a:t> παίζει μπάσκετ, τρέχει σε μαραθώνιο ή παίζει τένις. Φορά στο χέρι το έξυπνο ρολόι του, ενώ στην πισίνα χρησιμοποιεί τα έξυπνα γυαλάκια κολύμβησης.</a:t>
            </a:r>
          </a:p>
          <a:p>
            <a:pPr algn="ct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ertnews.gr/wp-content/uploads/2022/01/220116075505-03-sports-wearable-tech-gallery-exlarge-169.jpg"/>
          <p:cNvPicPr>
            <a:picLocks noChangeAspect="1" noChangeArrowheads="1"/>
          </p:cNvPicPr>
          <p:nvPr/>
        </p:nvPicPr>
        <p:blipFill>
          <a:blip r:embed="rId2" cstate="print"/>
          <a:srcRect/>
          <a:stretch>
            <a:fillRect/>
          </a:stretch>
        </p:blipFill>
        <p:spPr bwMode="auto">
          <a:xfrm>
            <a:off x="755576" y="0"/>
            <a:ext cx="7429500" cy="4171951"/>
          </a:xfrm>
          <a:prstGeom prst="rect">
            <a:avLst/>
          </a:prstGeom>
          <a:noFill/>
        </p:spPr>
      </p:pic>
      <p:sp>
        <p:nvSpPr>
          <p:cNvPr id="3" name="2 - TextBox"/>
          <p:cNvSpPr txBox="1"/>
          <p:nvPr/>
        </p:nvSpPr>
        <p:spPr>
          <a:xfrm>
            <a:off x="251520" y="4293096"/>
            <a:ext cx="8568952" cy="3170099"/>
          </a:xfrm>
          <a:prstGeom prst="rect">
            <a:avLst/>
          </a:prstGeom>
          <a:noFill/>
        </p:spPr>
        <p:txBody>
          <a:bodyPr wrap="square" rtlCol="0">
            <a:spAutoFit/>
          </a:bodyPr>
          <a:lstStyle/>
          <a:p>
            <a:r>
              <a:rPr lang="el-GR" sz="2000" dirty="0"/>
              <a:t>Τα </a:t>
            </a:r>
            <a:r>
              <a:rPr lang="el-GR" sz="2000" dirty="0">
                <a:solidFill>
                  <a:srgbClr val="002060"/>
                </a:solidFill>
              </a:rPr>
              <a:t>έξυπνα αυτά γυαλάκια </a:t>
            </a:r>
            <a:r>
              <a:rPr lang="el-GR" sz="2000" dirty="0"/>
              <a:t>προβάλλουν μπροστά του παραμέτρους, λόγου χάρη ταχύτητα και απόσταση, και βιομετρικά δεδομένα, όπως οι καρδιακοί παλμοί, που τον βοηθούν να παρακολουθεί την αντίδραση του σώματός του στην  προσπάθεια την ώρα που κολυμπάει.</a:t>
            </a:r>
          </a:p>
          <a:p>
            <a:r>
              <a:rPr lang="el-GR" sz="2000" dirty="0"/>
              <a:t>Η </a:t>
            </a:r>
            <a:r>
              <a:rPr lang="el-GR" sz="2000" dirty="0" err="1"/>
              <a:t>Kate</a:t>
            </a:r>
            <a:r>
              <a:rPr lang="el-GR" sz="2000" dirty="0"/>
              <a:t> </a:t>
            </a:r>
            <a:r>
              <a:rPr lang="el-GR" sz="2000" dirty="0" err="1"/>
              <a:t>Williams</a:t>
            </a:r>
            <a:r>
              <a:rPr lang="el-GR" sz="2000" dirty="0"/>
              <a:t> που κατασκεύασε αυτά τα γυαλιά, θέλησε να δώσει λύση στο πρόβλημα των κολυμβητών που είναι αναγκασμένοι να κοιτούν το ρολόι που φορούν στο χέρι τους, για να μπορέσουν να χρονομετρηθούν, χάνοντας έτσι τη </a:t>
            </a:r>
            <a:r>
              <a:rPr lang="el-GR" sz="2000" dirty="0" err="1"/>
              <a:t>ρευστοδυναμική</a:t>
            </a:r>
            <a:r>
              <a:rPr lang="el-GR" sz="2000" dirty="0"/>
              <a:t> τους θέση μέσα στο νερό</a:t>
            </a:r>
          </a:p>
          <a:p>
            <a:endParaRPr lang="el-GR" sz="2000" dirty="0"/>
          </a:p>
          <a:p>
            <a:endParaRPr lang="el-G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55576" y="1196752"/>
            <a:ext cx="6912768" cy="5016758"/>
          </a:xfrm>
          <a:prstGeom prst="rect">
            <a:avLst/>
          </a:prstGeom>
          <a:blipFill>
            <a:blip r:embed="rId2"/>
            <a:tile tx="0" ty="0" sx="100000" sy="100000" flip="none" algn="tl"/>
          </a:blipFill>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l-GR" sz="2000" dirty="0"/>
              <a:t>Οι δυνατότητες της συσκευής όμως δεν σταματούν εδώ. Όπως δήλωσε η φοιτήτρια, στόχος της είναι να ενσωματώσει το ίδιο κύκλωμα και σε γυαλιά ηλίου και οράσεως, τα οποία θα μπορούν να παρέχουν ποικίλης μορφής πληροφορίες σε αυτούς που τα φορούν. Συνδυασμένα επίσης με έναν πομποδέκτη </a:t>
            </a:r>
            <a:r>
              <a:rPr lang="el-GR" sz="2000" dirty="0" err="1"/>
              <a:t>Wi-Fi</a:t>
            </a:r>
            <a:r>
              <a:rPr lang="el-GR" sz="2000" dirty="0"/>
              <a:t>, θα μπορούν να λαμβάνουν και να προβάλλουν μπροστά στα μάτια του χρήστη πληροφορίες, όπως η κίνηση στους δρόμους, μηνύματα τύπου SMS, πληροφορίες για τον καιρό κ.ά.</a:t>
            </a:r>
          </a:p>
          <a:p>
            <a:endParaRPr lang="el-GR" sz="2000" dirty="0"/>
          </a:p>
          <a:p>
            <a:r>
              <a:rPr lang="el-GR" sz="2000" dirty="0"/>
              <a:t>Όπως εξηγεί ο </a:t>
            </a:r>
            <a:r>
              <a:rPr lang="el-GR" sz="2000" dirty="0" err="1"/>
              <a:t>Ανταμ</a:t>
            </a:r>
            <a:r>
              <a:rPr lang="el-GR" sz="2000" dirty="0"/>
              <a:t> </a:t>
            </a:r>
            <a:r>
              <a:rPr lang="el-GR" sz="2000" dirty="0" err="1"/>
              <a:t>Λούτσιο</a:t>
            </a:r>
            <a:r>
              <a:rPr lang="el-GR" sz="2000" dirty="0"/>
              <a:t>: «Αν είσαι σε θέση να καταγράφεις και να παρακολουθείς τον εαυτό σου σε επίπεδο υποδιαίρεσης του δευτερολέπτου σε </a:t>
            </a:r>
            <a:r>
              <a:rPr lang="el-GR" sz="2000" dirty="0" err="1"/>
              <a:t>μιλισεκόντ</a:t>
            </a:r>
            <a:r>
              <a:rPr lang="el-GR" sz="2000" dirty="0"/>
              <a:t> και αντιληφθείς και διορθώσεις το λάθος σου, τότε δεν έχεις δικαιολογία να μη πιέσεις τον εαυτό σου στο όριό του!».</a:t>
            </a:r>
          </a:p>
          <a:p>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Πεντάγωνο"/>
          <p:cNvSpPr/>
          <p:nvPr/>
        </p:nvSpPr>
        <p:spPr>
          <a:xfrm>
            <a:off x="611560" y="764704"/>
            <a:ext cx="8136904" cy="5040560"/>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just"/>
            <a:r>
              <a:rPr lang="el-GR" sz="2000" dirty="0"/>
              <a:t>Η εξάπλωση της φορητής τεχνολογίας στους αθλητές </a:t>
            </a:r>
          </a:p>
          <a:p>
            <a:pPr algn="just"/>
            <a:r>
              <a:rPr lang="el-GR" sz="2000" dirty="0"/>
              <a:t>είναι πια ταχύτατη. Αυτές οι βοηθητικές συσκευές είναι σχεδιασμένες να καταγράφουν τη φυσική προσπάθεια με τρόπο που μετατρέπουν τον επαγγελματικό αθλητισμό σε υπολογιστική επιστήμη.</a:t>
            </a:r>
          </a:p>
          <a:p>
            <a:pPr algn="just"/>
            <a:r>
              <a:rPr lang="el-GR" sz="2000" dirty="0"/>
              <a:t>Όμως, το να φοράει κανείς επάνω του την τεχνολογία για αύξηση της επίδοσης, δεν είναι  χαρακτηριστικό μόνο των ατομικών αθλημάτων. Στα ομαδικά αθλήματα είναι πλέον διαδεδομένο το σύστημα που χρησιμοποιείται από στην </a:t>
            </a:r>
            <a:r>
              <a:rPr lang="el-GR" sz="2000" dirty="0" err="1"/>
              <a:t>Premier</a:t>
            </a:r>
            <a:r>
              <a:rPr lang="el-GR" sz="2000" dirty="0"/>
              <a:t> </a:t>
            </a:r>
            <a:r>
              <a:rPr lang="el-GR" sz="2000" dirty="0" err="1"/>
              <a:t>League</a:t>
            </a:r>
            <a:r>
              <a:rPr lang="el-GR" sz="2000" dirty="0"/>
              <a:t> της Αγγλίας αλλά και από όλες τις ομάδες της NFL στις ΗΠΑ.</a:t>
            </a:r>
          </a:p>
          <a:p>
            <a:pPr algn="just"/>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220</TotalTime>
  <Words>2032</Words>
  <Application>Microsoft Office PowerPoint</Application>
  <PresentationFormat>Προβολή στην οθόνη (4:3)</PresentationFormat>
  <Paragraphs>80</Paragraphs>
  <Slides>20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20</vt:i4>
      </vt:variant>
    </vt:vector>
  </HeadingPairs>
  <TitlesOfParts>
    <vt:vector size="23" baseType="lpstr">
      <vt:lpstr>Constantia</vt:lpstr>
      <vt:lpstr>Wingdings 2</vt:lpstr>
      <vt:lpstr>Χαρτί</vt:lpstr>
      <vt:lpstr>Πώς η τεχνολογία ωθεί τους αθλητές στα όριά τους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Τεχνολογία και Παραολυμπιακοί</vt:lpstr>
      <vt:lpstr>Η ΤΕΧΝΟΛΟΓΙΑ ΣΤΗΝ ΥΠΗΡΕΣΙΑ ΤΟΥ ΑΘΛΗΤΙΣΜΟΥ Α.Μ.Ε.Α.</vt:lpstr>
      <vt:lpstr>Τα σύγχρονα τεχνητά μέλη</vt:lpstr>
      <vt:lpstr>Νανοτεχνολογία</vt:lpstr>
      <vt:lpstr> Τσιπάκι μέτρησης</vt:lpstr>
      <vt:lpstr>Παρουσίαση του PowerPoint</vt:lpstr>
      <vt:lpstr>ΠΟΔΟΣΦΑΙΡΟ</vt:lpstr>
      <vt:lpstr>ΚΑΛΑΘΟΣΦΑΙΡΙΣΗ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Μέσα Μαζικής Επικοινωνίας </dc:title>
  <dc:creator>pin</dc:creator>
  <cp:lastModifiedBy>2gel school</cp:lastModifiedBy>
  <cp:revision>32</cp:revision>
  <dcterms:created xsi:type="dcterms:W3CDTF">2022-01-26T17:41:14Z</dcterms:created>
  <dcterms:modified xsi:type="dcterms:W3CDTF">2024-06-19T06:49:19Z</dcterms:modified>
</cp:coreProperties>
</file>