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sldIdLst>
    <p:sldId id="256" r:id="rId2"/>
    <p:sldId id="258" r:id="rId3"/>
    <p:sldId id="259" r:id="rId4"/>
    <p:sldId id="273" r:id="rId5"/>
    <p:sldId id="261" r:id="rId6"/>
    <p:sldId id="278" r:id="rId7"/>
    <p:sldId id="275" r:id="rId8"/>
    <p:sldId id="264" r:id="rId9"/>
    <p:sldId id="265" r:id="rId10"/>
    <p:sldId id="266" r:id="rId11"/>
    <p:sldId id="267" r:id="rId12"/>
    <p:sldId id="268" r:id="rId13"/>
    <p:sldId id="269" r:id="rId14"/>
    <p:sldId id="270" r:id="rId15"/>
    <p:sldId id="272" r:id="rId16"/>
    <p:sldId id="279"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C73DD5-D28D-4E3F-83C6-16FDFAC2777D}" v="87" dt="2022-04-27T14:49:44.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100" d="100"/>
          <a:sy n="100" d="100"/>
        </p:scale>
        <p:origin x="-17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048002-315D-49B1-B10F-137139C4BF9E}"/>
              </a:ext>
            </a:extLst>
          </p:cNvPr>
          <p:cNvSpPr>
            <a:spLocks noGrp="1"/>
          </p:cNvSpPr>
          <p:nvPr>
            <p:ph type="ctrTitle"/>
          </p:nvPr>
        </p:nvSpPr>
        <p:spPr>
          <a:xfrm>
            <a:off x="854896" y="1122363"/>
            <a:ext cx="7276733" cy="3381398"/>
          </a:xfrm>
        </p:spPr>
        <p:txBody>
          <a:bodyPr anchor="b">
            <a:normAutofit/>
          </a:bodyPr>
          <a:lstStyle>
            <a:lvl1pPr algn="l">
              <a:defRPr sz="4800" cap="none" spc="0" baseline="0"/>
            </a:lvl1pPr>
          </a:lstStyle>
          <a:p>
            <a:r>
              <a:rPr lang="en-US" dirty="0"/>
              <a:t>Click to edit Master title style</a:t>
            </a:r>
          </a:p>
        </p:txBody>
      </p:sp>
      <p:sp>
        <p:nvSpPr>
          <p:cNvPr id="3" name="Subtitle 2">
            <a:extLst>
              <a:ext uri="{FF2B5EF4-FFF2-40B4-BE49-F238E27FC236}">
                <a16:creationId xmlns:a16="http://schemas.microsoft.com/office/drawing/2014/main" xmlns="" id="{804535E0-4D9C-4DCA-8569-64503C5DC1D4}"/>
              </a:ext>
            </a:extLst>
          </p:cNvPr>
          <p:cNvSpPr>
            <a:spLocks noGrp="1"/>
          </p:cNvSpPr>
          <p:nvPr>
            <p:ph type="subTitle" idx="1"/>
          </p:nvPr>
        </p:nvSpPr>
        <p:spPr>
          <a:xfrm>
            <a:off x="854894" y="4612942"/>
            <a:ext cx="7276733" cy="1181683"/>
          </a:xfrm>
        </p:spPr>
        <p:txBody>
          <a:bodyPr>
            <a:normAutofit/>
          </a:bodyPr>
          <a:lstStyle>
            <a:lvl1pPr marL="0" indent="0" algn="l">
              <a:buNone/>
              <a:defRPr sz="18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FF283B68-70CF-4A98-948C-6EA4BD68D2BC}"/>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5" name="Footer Placeholder 4">
            <a:extLst>
              <a:ext uri="{FF2B5EF4-FFF2-40B4-BE49-F238E27FC236}">
                <a16:creationId xmlns:a16="http://schemas.microsoft.com/office/drawing/2014/main" xmlns="" id="{B3EC2EF9-7F83-4AD3-B3F6-B9D4618D6E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B1B751B-3464-41CD-B728-A72BB191E29F}"/>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61577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3B5731-248B-49C2-93DE-8A3260C9FB3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46D4D5C5-3D5A-4F3D-8A08-7053DACF1F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E5372-3FC6-4227-B2DD-6CB24E65178F}"/>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5" name="Footer Placeholder 4">
            <a:extLst>
              <a:ext uri="{FF2B5EF4-FFF2-40B4-BE49-F238E27FC236}">
                <a16:creationId xmlns:a16="http://schemas.microsoft.com/office/drawing/2014/main" xmlns="" id="{B7C1B1B1-B637-4E46-B64C-F082B54C2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B5567AD-4B78-41F6-B814-726D4BD4CE5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64268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8674D5E-67E6-4C23-B80A-0C66B53315EB}"/>
              </a:ext>
            </a:extLst>
          </p:cNvPr>
          <p:cNvSpPr>
            <a:spLocks noGrp="1"/>
          </p:cNvSpPr>
          <p:nvPr>
            <p:ph type="title" orient="vert"/>
          </p:nvPr>
        </p:nvSpPr>
        <p:spPr>
          <a:xfrm>
            <a:off x="8724900" y="876299"/>
            <a:ext cx="2628900" cy="5181601"/>
          </a:xfrm>
        </p:spPr>
        <p:txBody>
          <a:bodyPr vert="eaVert" anchor="b"/>
          <a:lstStyle/>
          <a:p>
            <a:r>
              <a:rPr lang="en-US" dirty="0"/>
              <a:t>Click to edit Master title style</a:t>
            </a:r>
          </a:p>
        </p:txBody>
      </p:sp>
      <p:sp>
        <p:nvSpPr>
          <p:cNvPr id="3" name="Vertical Text Placeholder 2">
            <a:extLst>
              <a:ext uri="{FF2B5EF4-FFF2-40B4-BE49-F238E27FC236}">
                <a16:creationId xmlns:a16="http://schemas.microsoft.com/office/drawing/2014/main" xmlns="" id="{42FEFF2A-08E8-447D-85C7-7D5A9C422C9D}"/>
              </a:ext>
            </a:extLst>
          </p:cNvPr>
          <p:cNvSpPr>
            <a:spLocks noGrp="1"/>
          </p:cNvSpPr>
          <p:nvPr>
            <p:ph type="body" orient="vert" idx="1"/>
          </p:nvPr>
        </p:nvSpPr>
        <p:spPr>
          <a:xfrm>
            <a:off x="838200" y="876299"/>
            <a:ext cx="7734300"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D40030D-E580-4B0C-B5A8-2C8A094D9D8A}"/>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5" name="Footer Placeholder 4">
            <a:extLst>
              <a:ext uri="{FF2B5EF4-FFF2-40B4-BE49-F238E27FC236}">
                <a16:creationId xmlns:a16="http://schemas.microsoft.com/office/drawing/2014/main" xmlns="" id="{4F2DCAEB-1B6E-492E-918E-47179AF48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E4A38-A745-436E-9E33-63B9F81C091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1436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9BFD42-94A9-4345-AF38-7D562B5021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64C458-A63B-4032-B4EC-732DAC188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A855B5-7F2F-408B-800D-92CB34B99234}"/>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5" name="Footer Placeholder 4">
            <a:extLst>
              <a:ext uri="{FF2B5EF4-FFF2-40B4-BE49-F238E27FC236}">
                <a16:creationId xmlns:a16="http://schemas.microsoft.com/office/drawing/2014/main" xmlns="" id="{5C203412-EA6B-43CA-8B3A-F502587C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46E9EE-F895-4ECE-B4B2-586D65ED843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21109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A8193F-AFAD-4A9A-B0EF-530DFB19D8DD}"/>
              </a:ext>
            </a:extLst>
          </p:cNvPr>
          <p:cNvSpPr>
            <a:spLocks noGrp="1"/>
          </p:cNvSpPr>
          <p:nvPr>
            <p:ph type="title"/>
          </p:nvPr>
        </p:nvSpPr>
        <p:spPr>
          <a:xfrm>
            <a:off x="831849" y="876299"/>
            <a:ext cx="7876722" cy="3713165"/>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EFD1BBE4-9FC1-4F89-B120-1C49D816FDB9}"/>
              </a:ext>
            </a:extLst>
          </p:cNvPr>
          <p:cNvSpPr>
            <a:spLocks noGrp="1"/>
          </p:cNvSpPr>
          <p:nvPr>
            <p:ph type="body" idx="1"/>
          </p:nvPr>
        </p:nvSpPr>
        <p:spPr>
          <a:xfrm>
            <a:off x="831850" y="4746170"/>
            <a:ext cx="6781301" cy="1048455"/>
          </a:xfrm>
        </p:spPr>
        <p:txBody>
          <a:bodyPr>
            <a:normAutofit/>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13530A6B-E3FD-4920-8128-C263CA1D65D1}"/>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5" name="Footer Placeholder 4">
            <a:extLst>
              <a:ext uri="{FF2B5EF4-FFF2-40B4-BE49-F238E27FC236}">
                <a16:creationId xmlns:a16="http://schemas.microsoft.com/office/drawing/2014/main" xmlns="" id="{8C166B85-0649-47DB-AD69-458D8F600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B25931-A293-42E9-BDF5-B2AE121D73AD}"/>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11961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95262B-ECD6-47BB-A6F1-92A6033E93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48B8779-51E9-44D1-9F7B-28F3C6D3C44D}"/>
              </a:ext>
            </a:extLst>
          </p:cNvPr>
          <p:cNvSpPr>
            <a:spLocks noGrp="1"/>
          </p:cNvSpPr>
          <p:nvPr>
            <p:ph sz="half" idx="1"/>
          </p:nvPr>
        </p:nvSpPr>
        <p:spPr>
          <a:xfrm>
            <a:off x="848474" y="2080517"/>
            <a:ext cx="4970124" cy="39773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EA9E8BFB-5295-4C5E-9CB1-E276E9D0E51F}"/>
              </a:ext>
            </a:extLst>
          </p:cNvPr>
          <p:cNvSpPr>
            <a:spLocks noGrp="1"/>
          </p:cNvSpPr>
          <p:nvPr>
            <p:ph sz="half" idx="2"/>
          </p:nvPr>
        </p:nvSpPr>
        <p:spPr>
          <a:xfrm>
            <a:off x="6310899" y="2080517"/>
            <a:ext cx="4970124" cy="3977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75E22BF-1819-4301-B699-EF5A2F4D9BC4}"/>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6" name="Footer Placeholder 5">
            <a:extLst>
              <a:ext uri="{FF2B5EF4-FFF2-40B4-BE49-F238E27FC236}">
                <a16:creationId xmlns:a16="http://schemas.microsoft.com/office/drawing/2014/main" xmlns="" id="{3600A2DF-39DE-49C3-A213-3E8423C7A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055D3A8-238B-4A68-A9F9-672D2F06070B}"/>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183339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27D468-D010-4225-B024-DCEF543BCEB9}"/>
              </a:ext>
            </a:extLst>
          </p:cNvPr>
          <p:cNvSpPr>
            <a:spLocks noGrp="1"/>
          </p:cNvSpPr>
          <p:nvPr>
            <p:ph type="title"/>
          </p:nvPr>
        </p:nvSpPr>
        <p:spPr>
          <a:xfrm>
            <a:off x="839788" y="571955"/>
            <a:ext cx="10441236" cy="1398359"/>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E73D60A0-FCAB-425A-9ECD-94CDE4F472C6}"/>
              </a:ext>
            </a:extLst>
          </p:cNvPr>
          <p:cNvSpPr>
            <a:spLocks noGrp="1"/>
          </p:cNvSpPr>
          <p:nvPr>
            <p:ph type="body" idx="1"/>
          </p:nvPr>
        </p:nvSpPr>
        <p:spPr>
          <a:xfrm>
            <a:off x="844926" y="1983242"/>
            <a:ext cx="5007110"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C16F986B-07CB-4FB0-9419-2AAB318B8A10}"/>
              </a:ext>
            </a:extLst>
          </p:cNvPr>
          <p:cNvSpPr>
            <a:spLocks noGrp="1"/>
          </p:cNvSpPr>
          <p:nvPr>
            <p:ph sz="half" idx="2"/>
          </p:nvPr>
        </p:nvSpPr>
        <p:spPr>
          <a:xfrm>
            <a:off x="850063" y="2813959"/>
            <a:ext cx="5007110"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ADA9D784-7968-4E8B-B704-E42EE8F1872F}"/>
              </a:ext>
            </a:extLst>
          </p:cNvPr>
          <p:cNvSpPr>
            <a:spLocks noGrp="1"/>
          </p:cNvSpPr>
          <p:nvPr>
            <p:ph type="body" sz="quarter" idx="3"/>
          </p:nvPr>
        </p:nvSpPr>
        <p:spPr>
          <a:xfrm>
            <a:off x="6249255" y="1983242"/>
            <a:ext cx="5031769" cy="814387"/>
          </a:xfrm>
        </p:spPr>
        <p:txBody>
          <a:bodyPr anchor="b">
            <a:normAutofit/>
          </a:bodyPr>
          <a:lstStyle>
            <a:lvl1pPr marL="0" indent="0">
              <a:lnSpc>
                <a:spcPct val="110000"/>
              </a:lnSpc>
              <a:buNone/>
              <a:defRPr sz="2000" b="0" cap="all" spc="14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D45754F-08D1-4593-988F-95F0ED1A017D}"/>
              </a:ext>
            </a:extLst>
          </p:cNvPr>
          <p:cNvSpPr>
            <a:spLocks noGrp="1"/>
          </p:cNvSpPr>
          <p:nvPr>
            <p:ph sz="quarter" idx="4"/>
          </p:nvPr>
        </p:nvSpPr>
        <p:spPr>
          <a:xfrm>
            <a:off x="6249255" y="2813959"/>
            <a:ext cx="5031769" cy="324394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4FED2E61-83B4-4C8F-BBFE-D95920342A1B}"/>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8" name="Footer Placeholder 7">
            <a:extLst>
              <a:ext uri="{FF2B5EF4-FFF2-40B4-BE49-F238E27FC236}">
                <a16:creationId xmlns:a16="http://schemas.microsoft.com/office/drawing/2014/main" xmlns="" id="{5E80C136-A664-4013-8073-B0C6BDEF8C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6AE9547-8EE7-461B-9E99-484B11E918A7}"/>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242964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02E667-0EFA-4EE6-8E4D-20805309A8A4}"/>
              </a:ext>
            </a:extLst>
          </p:cNvPr>
          <p:cNvSpPr>
            <a:spLocks noGrp="1"/>
          </p:cNvSpPr>
          <p:nvPr>
            <p:ph type="title"/>
          </p:nvPr>
        </p:nvSpPr>
        <p:spPr>
          <a:xfrm>
            <a:off x="849759" y="895440"/>
            <a:ext cx="10138451" cy="1832349"/>
          </a:xfrm>
        </p:spPr>
        <p:txBody>
          <a:bodyPr anchor="t">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xmlns="" id="{27EE4825-BB8C-4567-B407-B4452409D7D8}"/>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4" name="Footer Placeholder 3">
            <a:extLst>
              <a:ext uri="{FF2B5EF4-FFF2-40B4-BE49-F238E27FC236}">
                <a16:creationId xmlns:a16="http://schemas.microsoft.com/office/drawing/2014/main" xmlns="" id="{70838892-25DB-4A4E-9D43-6058C45C53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EC3DDDA-48EF-4B42-9980-4762AF5094E2}"/>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300986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2EFA7D9-6801-4DD0-8D7D-505212F466BD}"/>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3" name="Footer Placeholder 2">
            <a:extLst>
              <a:ext uri="{FF2B5EF4-FFF2-40B4-BE49-F238E27FC236}">
                <a16:creationId xmlns:a16="http://schemas.microsoft.com/office/drawing/2014/main" xmlns="" id="{9E6FA3EA-1519-4178-AC3A-231A5BAA79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3423DBE-6FD6-4D60-8336-7843B4BD30B0}"/>
              </a:ext>
            </a:extLst>
          </p:cNvPr>
          <p:cNvSpPr>
            <a:spLocks noGrp="1"/>
          </p:cNvSpPr>
          <p:nvPr>
            <p:ph type="sldNum" sz="quarter" idx="12"/>
          </p:nvPr>
        </p:nvSpPr>
        <p:spPr/>
        <p:txBody>
          <a:bodyPr/>
          <a:lstStyle/>
          <a:p>
            <a:fld id="{57871EFB-7B9E-4E86-A89E-697E8EBB06F2}" type="slidenum">
              <a:rPr lang="en-US" smtClean="0"/>
              <a:t>‹#›</a:t>
            </a:fld>
            <a:endParaRPr lang="en-US"/>
          </a:p>
        </p:txBody>
      </p:sp>
    </p:spTree>
    <p:extLst>
      <p:ext uri="{BB962C8B-B14F-4D97-AF65-F5344CB8AC3E}">
        <p14:creationId xmlns:p14="http://schemas.microsoft.com/office/powerpoint/2010/main" val="28767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2D9AE-CA1A-4751-9B33-0AC09CE629C8}"/>
              </a:ext>
            </a:extLst>
          </p:cNvPr>
          <p:cNvSpPr>
            <a:spLocks noGrp="1"/>
          </p:cNvSpPr>
          <p:nvPr>
            <p:ph type="title"/>
          </p:nvPr>
        </p:nvSpPr>
        <p:spPr>
          <a:xfrm>
            <a:off x="839789" y="996948"/>
            <a:ext cx="3046410" cy="1479551"/>
          </a:xfrm>
        </p:spPr>
        <p:txBody>
          <a:bodyPr anchor="t">
            <a:normAutofit/>
          </a:bodyPr>
          <a:lstStyle>
            <a:lvl1pPr>
              <a:lnSpc>
                <a:spcPct val="110000"/>
              </a:lnSpc>
              <a:defRPr sz="2400" cap="all" spc="400"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E4DF9941-76E5-42B5-8464-C1A7010D94F0}"/>
              </a:ext>
            </a:extLst>
          </p:cNvPr>
          <p:cNvSpPr>
            <a:spLocks noGrp="1"/>
          </p:cNvSpPr>
          <p:nvPr>
            <p:ph idx="1"/>
          </p:nvPr>
        </p:nvSpPr>
        <p:spPr>
          <a:xfrm>
            <a:off x="5260796" y="876300"/>
            <a:ext cx="5758235" cy="518159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484785D8-F112-415F-9AB4-5F2AC060D127}"/>
              </a:ext>
            </a:extLst>
          </p:cNvPr>
          <p:cNvSpPr>
            <a:spLocks noGrp="1"/>
          </p:cNvSpPr>
          <p:nvPr>
            <p:ph type="body" sz="half" idx="2"/>
          </p:nvPr>
        </p:nvSpPr>
        <p:spPr>
          <a:xfrm>
            <a:off x="839789" y="2666144"/>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7670A0B3-4E9C-4FAC-B1D1-2673F7B5A10F}"/>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6" name="Footer Placeholder 5">
            <a:extLst>
              <a:ext uri="{FF2B5EF4-FFF2-40B4-BE49-F238E27FC236}">
                <a16:creationId xmlns:a16="http://schemas.microsoft.com/office/drawing/2014/main" xmlns="" id="{E1AA370A-33F5-48A6-962A-47C0F15D4C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A8AD606-A37D-4697-AA7A-EAE4F101A707}"/>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9" name="Straight Connector 8">
            <a:extLst>
              <a:ext uri="{FF2B5EF4-FFF2-40B4-BE49-F238E27FC236}">
                <a16:creationId xmlns:a16="http://schemas.microsoft.com/office/drawing/2014/main" xmlns="" id="{644E0B5E-1030-4A34-AB09-05ACB45CE993}"/>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59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321D4C-0A93-40A6-9645-5EF7DE6C5977}"/>
              </a:ext>
            </a:extLst>
          </p:cNvPr>
          <p:cNvSpPr>
            <a:spLocks noGrp="1"/>
          </p:cNvSpPr>
          <p:nvPr>
            <p:ph type="title"/>
          </p:nvPr>
        </p:nvSpPr>
        <p:spPr>
          <a:xfrm>
            <a:off x="839789" y="989314"/>
            <a:ext cx="3046409" cy="1487185"/>
          </a:xfrm>
        </p:spPr>
        <p:txBody>
          <a:bodyPr anchor="t">
            <a:normAutofit/>
          </a:bodyPr>
          <a:lstStyle>
            <a:lvl1pPr>
              <a:lnSpc>
                <a:spcPct val="110000"/>
              </a:lnSpc>
              <a:defRPr sz="2400" cap="all" spc="300" baseline="0"/>
            </a:lvl1pPr>
          </a:lstStyle>
          <a:p>
            <a:r>
              <a:rPr lang="en-US" dirty="0"/>
              <a:t>Click to edit Master title style</a:t>
            </a:r>
          </a:p>
        </p:txBody>
      </p:sp>
      <p:sp>
        <p:nvSpPr>
          <p:cNvPr id="3" name="Picture Placeholder 2">
            <a:extLst>
              <a:ext uri="{FF2B5EF4-FFF2-40B4-BE49-F238E27FC236}">
                <a16:creationId xmlns:a16="http://schemas.microsoft.com/office/drawing/2014/main" xmlns="" id="{222F9455-852F-4604-87D4-801E8D5DB502}"/>
              </a:ext>
            </a:extLst>
          </p:cNvPr>
          <p:cNvSpPr>
            <a:spLocks noGrp="1"/>
          </p:cNvSpPr>
          <p:nvPr>
            <p:ph type="pic" idx="1"/>
          </p:nvPr>
        </p:nvSpPr>
        <p:spPr>
          <a:xfrm>
            <a:off x="5334004" y="876300"/>
            <a:ext cx="5943596"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48842061-B161-4973-9EE4-76D0B73FC18C}"/>
              </a:ext>
            </a:extLst>
          </p:cNvPr>
          <p:cNvSpPr>
            <a:spLocks noGrp="1"/>
          </p:cNvSpPr>
          <p:nvPr>
            <p:ph type="body" sz="half" idx="2"/>
          </p:nvPr>
        </p:nvSpPr>
        <p:spPr>
          <a:xfrm>
            <a:off x="839789" y="2666143"/>
            <a:ext cx="3046409" cy="31949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DDCE2E0-050A-4BC2-91DF-7A00811D28EB}"/>
              </a:ext>
            </a:extLst>
          </p:cNvPr>
          <p:cNvSpPr>
            <a:spLocks noGrp="1"/>
          </p:cNvSpPr>
          <p:nvPr>
            <p:ph type="dt" sz="half" idx="10"/>
          </p:nvPr>
        </p:nvSpPr>
        <p:spPr/>
        <p:txBody>
          <a:bodyPr/>
          <a:lstStyle/>
          <a:p>
            <a:fld id="{326951E3-958F-4611-B170-D081BA0250F9}" type="datetimeFigureOut">
              <a:rPr lang="en-US" smtClean="0"/>
              <a:t>5/27/2022</a:t>
            </a:fld>
            <a:endParaRPr lang="en-US"/>
          </a:p>
        </p:txBody>
      </p:sp>
      <p:sp>
        <p:nvSpPr>
          <p:cNvPr id="6" name="Footer Placeholder 5">
            <a:extLst>
              <a:ext uri="{FF2B5EF4-FFF2-40B4-BE49-F238E27FC236}">
                <a16:creationId xmlns:a16="http://schemas.microsoft.com/office/drawing/2014/main" xmlns="" id="{260AB003-B443-4B96-9DD9-4284E7E1ED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7179DBA-16C0-4FFB-B367-B96169B4B005}"/>
              </a:ext>
            </a:extLst>
          </p:cNvPr>
          <p:cNvSpPr>
            <a:spLocks noGrp="1"/>
          </p:cNvSpPr>
          <p:nvPr>
            <p:ph type="sldNum" sz="quarter" idx="12"/>
          </p:nvPr>
        </p:nvSpPr>
        <p:spPr/>
        <p:txBody>
          <a:bodyPr/>
          <a:lstStyle/>
          <a:p>
            <a:fld id="{57871EFB-7B9E-4E86-A89E-697E8EBB06F2}" type="slidenum">
              <a:rPr lang="en-US" smtClean="0"/>
              <a:t>‹#›</a:t>
            </a:fld>
            <a:endParaRPr lang="en-US"/>
          </a:p>
        </p:txBody>
      </p:sp>
      <p:cxnSp>
        <p:nvCxnSpPr>
          <p:cNvPr id="13" name="Straight Connector 12">
            <a:extLst>
              <a:ext uri="{FF2B5EF4-FFF2-40B4-BE49-F238E27FC236}">
                <a16:creationId xmlns:a16="http://schemas.microsoft.com/office/drawing/2014/main" xmlns="" id="{C9F2BD78-1D6B-4742-9726-75646D91F4AC}"/>
              </a:ext>
            </a:extLst>
          </p:cNvPr>
          <p:cNvCxnSpPr>
            <a:cxnSpLocks/>
          </p:cNvCxnSpPr>
          <p:nvPr/>
        </p:nvCxnSpPr>
        <p:spPr>
          <a:xfrm>
            <a:off x="4610100" y="898989"/>
            <a:ext cx="0" cy="5138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625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B98CBCD-166B-4F97-A6DF-DAA3BF2B25A3}"/>
              </a:ext>
            </a:extLst>
          </p:cNvPr>
          <p:cNvSpPr>
            <a:spLocks noGrp="1"/>
          </p:cNvSpPr>
          <p:nvPr>
            <p:ph type="title"/>
          </p:nvPr>
        </p:nvSpPr>
        <p:spPr>
          <a:xfrm>
            <a:off x="849760" y="876302"/>
            <a:ext cx="10427840" cy="108605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664D6D9-636D-450B-839A-22AE0CED2315}"/>
              </a:ext>
            </a:extLst>
          </p:cNvPr>
          <p:cNvSpPr>
            <a:spLocks noGrp="1"/>
          </p:cNvSpPr>
          <p:nvPr>
            <p:ph type="body" idx="1"/>
          </p:nvPr>
        </p:nvSpPr>
        <p:spPr>
          <a:xfrm>
            <a:off x="849758" y="2065984"/>
            <a:ext cx="10427841" cy="39032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FE6CAEC-1EE5-4B71-9646-5C378EEBEFE8}"/>
              </a:ext>
            </a:extLst>
          </p:cNvPr>
          <p:cNvSpPr>
            <a:spLocks noGrp="1"/>
          </p:cNvSpPr>
          <p:nvPr>
            <p:ph type="dt" sz="half" idx="2"/>
          </p:nvPr>
        </p:nvSpPr>
        <p:spPr>
          <a:xfrm>
            <a:off x="7382838" y="6356350"/>
            <a:ext cx="3361362" cy="365125"/>
          </a:xfrm>
          <a:prstGeom prst="rect">
            <a:avLst/>
          </a:prstGeom>
        </p:spPr>
        <p:txBody>
          <a:bodyPr vert="horz" lIns="91440" tIns="45720" rIns="91440" bIns="45720" rtlCol="0" anchor="ctr"/>
          <a:lstStyle>
            <a:lvl1pPr algn="r">
              <a:defRPr sz="900">
                <a:solidFill>
                  <a:schemeClr val="tx2"/>
                </a:solidFill>
              </a:defRPr>
            </a:lvl1pPr>
          </a:lstStyle>
          <a:p>
            <a:fld id="{326951E3-958F-4611-B170-D081BA0250F9}" type="datetimeFigureOut">
              <a:rPr lang="en-US" smtClean="0"/>
              <a:pPr/>
              <a:t>5/27/2022</a:t>
            </a:fld>
            <a:endParaRPr lang="en-US" dirty="0"/>
          </a:p>
        </p:txBody>
      </p:sp>
      <p:sp>
        <p:nvSpPr>
          <p:cNvPr id="5" name="Footer Placeholder 4">
            <a:extLst>
              <a:ext uri="{FF2B5EF4-FFF2-40B4-BE49-F238E27FC236}">
                <a16:creationId xmlns:a16="http://schemas.microsoft.com/office/drawing/2014/main" xmlns="" id="{66570EF8-70B2-4AFC-8388-691A146AA75A}"/>
              </a:ext>
            </a:extLst>
          </p:cNvPr>
          <p:cNvSpPr>
            <a:spLocks noGrp="1"/>
          </p:cNvSpPr>
          <p:nvPr>
            <p:ph type="ftr" sz="quarter" idx="3"/>
          </p:nvPr>
        </p:nvSpPr>
        <p:spPr>
          <a:xfrm>
            <a:off x="858748" y="6356350"/>
            <a:ext cx="4114800" cy="365125"/>
          </a:xfrm>
          <a:prstGeom prst="rect">
            <a:avLst/>
          </a:prstGeom>
        </p:spPr>
        <p:txBody>
          <a:bodyPr vert="horz" lIns="91440" tIns="45720" rIns="91440" bIns="45720" rtlCol="0" anchor="ctr"/>
          <a:lstStyle>
            <a:lvl1pPr algn="l">
              <a:defRPr sz="900" cap="none" spc="0" baseline="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52F07DC7-D05C-4038-B51A-F00B7B9C996A}"/>
              </a:ext>
            </a:extLst>
          </p:cNvPr>
          <p:cNvSpPr>
            <a:spLocks noGrp="1"/>
          </p:cNvSpPr>
          <p:nvPr>
            <p:ph type="sldNum" sz="quarter" idx="4"/>
          </p:nvPr>
        </p:nvSpPr>
        <p:spPr>
          <a:xfrm>
            <a:off x="10820400" y="6356350"/>
            <a:ext cx="617669" cy="365125"/>
          </a:xfrm>
          <a:prstGeom prst="rect">
            <a:avLst/>
          </a:prstGeom>
        </p:spPr>
        <p:txBody>
          <a:bodyPr vert="horz" lIns="91440" tIns="45720" rIns="91440" bIns="45720" rtlCol="0" anchor="ctr"/>
          <a:lstStyle>
            <a:lvl1pPr algn="r">
              <a:defRPr sz="900" i="1">
                <a:solidFill>
                  <a:schemeClr val="tx2"/>
                </a:solidFill>
              </a:defRPr>
            </a:lvl1pPr>
          </a:lstStyle>
          <a:p>
            <a:fld id="{57871EFB-7B9E-4E86-A89E-697E8EBB06F2}" type="slidenum">
              <a:rPr lang="en-US" smtClean="0"/>
              <a:pPr/>
              <a:t>‹#›</a:t>
            </a:fld>
            <a:endParaRPr lang="en-US" dirty="0"/>
          </a:p>
        </p:txBody>
      </p:sp>
      <p:cxnSp>
        <p:nvCxnSpPr>
          <p:cNvPr id="34" name="Straight Connector 33">
            <a:extLst>
              <a:ext uri="{FF2B5EF4-FFF2-40B4-BE49-F238E27FC236}">
                <a16:creationId xmlns:a16="http://schemas.microsoft.com/office/drawing/2014/main" xmlns="" id="{EAD4CCDA-06BF-4D2A-B44F-195AEC0B5B22}"/>
              </a:ext>
            </a:extLst>
          </p:cNvPr>
          <p:cNvCxnSpPr>
            <a:cxnSpLocks/>
          </p:cNvCxnSpPr>
          <p:nvPr/>
        </p:nvCxnSpPr>
        <p:spPr>
          <a:xfrm>
            <a:off x="952498" y="6252722"/>
            <a:ext cx="10325101" cy="0"/>
          </a:xfrm>
          <a:prstGeom prst="line">
            <a:avLst/>
          </a:prstGeom>
          <a:ln w="1079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0954585"/>
      </p:ext>
    </p:extLst>
  </p:cSld>
  <p:clrMap bg1="dk1" tx1="lt1" bg2="dk2"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68" r:id="rId6"/>
    <p:sldLayoutId id="2147483864" r:id="rId7"/>
    <p:sldLayoutId id="2147483865" r:id="rId8"/>
    <p:sldLayoutId id="2147483866" r:id="rId9"/>
    <p:sldLayoutId id="2147483867" r:id="rId10"/>
    <p:sldLayoutId id="2147483869"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SzPct val="70000"/>
        <a:buFont typeface="Arial" panose="020B0604020202020204" pitchFamily="34" charset="0"/>
        <a:buChar char="•"/>
        <a:defRPr sz="2000" kern="1200">
          <a:solidFill>
            <a:schemeClr val="tx2"/>
          </a:solidFill>
          <a:latin typeface="+mn-lt"/>
          <a:ea typeface="+mn-ea"/>
          <a:cs typeface="+mn-cs"/>
        </a:defRPr>
      </a:lvl1pPr>
      <a:lvl2pPr marL="274320" indent="0" algn="l" defTabSz="914400" rtl="0" eaLnBrk="1" latinLnBrk="0" hangingPunct="1">
        <a:lnSpc>
          <a:spcPct val="120000"/>
        </a:lnSpc>
        <a:spcBef>
          <a:spcPts val="500"/>
        </a:spcBef>
        <a:buSzPct val="70000"/>
        <a:buFontTx/>
        <a:buNone/>
        <a:defRPr sz="1800" i="1" kern="1200">
          <a:solidFill>
            <a:schemeClr val="tx2"/>
          </a:solidFill>
          <a:latin typeface="+mn-lt"/>
          <a:ea typeface="+mn-ea"/>
          <a:cs typeface="+mn-cs"/>
        </a:defRPr>
      </a:lvl2pPr>
      <a:lvl3pPr marL="502920" indent="-228600" algn="l" defTabSz="914400" rtl="0" eaLnBrk="1" latinLnBrk="0" hangingPunct="1">
        <a:lnSpc>
          <a:spcPct val="120000"/>
        </a:lnSpc>
        <a:spcBef>
          <a:spcPts val="500"/>
        </a:spcBef>
        <a:buSzPct val="70000"/>
        <a:buFont typeface="Arial" panose="020B0604020202020204" pitchFamily="34" charset="0"/>
        <a:buChar char="•"/>
        <a:defRPr sz="1800" kern="1200">
          <a:solidFill>
            <a:schemeClr val="tx2"/>
          </a:solidFill>
          <a:latin typeface="+mn-lt"/>
          <a:ea typeface="+mn-ea"/>
          <a:cs typeface="+mn-cs"/>
        </a:defRPr>
      </a:lvl3pPr>
      <a:lvl4pPr marL="548640" indent="0" algn="l" defTabSz="914400" rtl="0" eaLnBrk="1" latinLnBrk="0" hangingPunct="1">
        <a:lnSpc>
          <a:spcPct val="120000"/>
        </a:lnSpc>
        <a:spcBef>
          <a:spcPts val="500"/>
        </a:spcBef>
        <a:buSzPct val="70000"/>
        <a:buFont typeface="Arial" panose="020B0604020202020204" pitchFamily="34" charset="0"/>
        <a:buNone/>
        <a:defRPr sz="1600" i="1" kern="1200">
          <a:solidFill>
            <a:schemeClr val="tx2"/>
          </a:solidFill>
          <a:latin typeface="+mn-lt"/>
          <a:ea typeface="+mn-ea"/>
          <a:cs typeface="+mn-cs"/>
        </a:defRPr>
      </a:lvl4pPr>
      <a:lvl5pPr marL="822960" indent="-228600" algn="l" defTabSz="914400" rtl="0" eaLnBrk="1" latinLnBrk="0" hangingPunct="1">
        <a:lnSpc>
          <a:spcPct val="120000"/>
        </a:lnSpc>
        <a:spcBef>
          <a:spcPts val="500"/>
        </a:spcBef>
        <a:buSzPct val="7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661849" y="1921623"/>
            <a:ext cx="6868301" cy="1750731"/>
          </a:xfrm>
        </p:spPr>
        <p:txBody>
          <a:bodyPr anchor="b">
            <a:normAutofit/>
          </a:bodyPr>
          <a:lstStyle/>
          <a:p>
            <a:pPr algn="ctr"/>
            <a:r>
              <a:rPr lang="el-GR" sz="4400" dirty="0">
                <a:solidFill>
                  <a:schemeClr val="tx1"/>
                </a:solidFill>
                <a:effectLst>
                  <a:outerShdw blurRad="38100" dist="38100" dir="2700000" algn="tl">
                    <a:srgbClr val="000000">
                      <a:alpha val="43137"/>
                    </a:srgbClr>
                  </a:outerShdw>
                </a:effectLst>
                <a:cs typeface="Calibri Light"/>
              </a:rPr>
              <a:t>ΤΑ ΡΑΣΑ ΚΑΝΟΥΝ Ή ΔΕΝ ΚΑΝΟΥΝ ΤΟΝ ΠΑΠΠΑ;</a:t>
            </a:r>
            <a:endParaRPr lang="el-GR" sz="4400" dirty="0">
              <a:solidFill>
                <a:schemeClr val="tx1"/>
              </a:solidFill>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4446397" y="4707776"/>
            <a:ext cx="3295006" cy="847166"/>
          </a:xfrm>
        </p:spPr>
        <p:txBody>
          <a:bodyPr vert="horz" lIns="91440" tIns="45720" rIns="91440" bIns="45720" rtlCol="0" anchor="t">
            <a:normAutofit fontScale="70000" lnSpcReduction="20000"/>
          </a:bodyPr>
          <a:lstStyle/>
          <a:p>
            <a:pPr algn="ctr"/>
            <a:r>
              <a:rPr lang="el-GR" dirty="0">
                <a:solidFill>
                  <a:srgbClr val="FFFFFF"/>
                </a:solidFill>
                <a:latin typeface="Arial" panose="020B0604020202020204" pitchFamily="34" charset="0"/>
                <a:cs typeface="Arial" panose="020B0604020202020204" pitchFamily="34" charset="0"/>
              </a:rPr>
              <a:t>Εργασία στη Δραματική Ποίηση</a:t>
            </a:r>
          </a:p>
          <a:p>
            <a:pPr algn="ctr"/>
            <a:r>
              <a:rPr lang="el-GR" dirty="0" err="1">
                <a:solidFill>
                  <a:srgbClr val="FFFFFF"/>
                </a:solidFill>
                <a:latin typeface="Arial" panose="020B0604020202020204" pitchFamily="34" charset="0"/>
                <a:cs typeface="Arial" panose="020B0604020202020204" pitchFamily="34" charset="0"/>
              </a:rPr>
              <a:t>Ευριπιδη</a:t>
            </a:r>
            <a:r>
              <a:rPr lang="el-GR" dirty="0">
                <a:solidFill>
                  <a:srgbClr val="FFFFFF"/>
                </a:solidFill>
                <a:latin typeface="Arial" panose="020B0604020202020204" pitchFamily="34" charset="0"/>
                <a:cs typeface="Arial" panose="020B0604020202020204" pitchFamily="34" charset="0"/>
              </a:rPr>
              <a:t> </a:t>
            </a:r>
            <a:r>
              <a:rPr lang="el-GR" i="1" dirty="0" err="1">
                <a:solidFill>
                  <a:srgbClr val="FFFFFF"/>
                </a:solidFill>
                <a:latin typeface="Arial" panose="020B0604020202020204" pitchFamily="34" charset="0"/>
                <a:cs typeface="Arial" panose="020B0604020202020204" pitchFamily="34" charset="0"/>
              </a:rPr>
              <a:t>ελενη</a:t>
            </a:r>
          </a:p>
        </p:txBody>
      </p:sp>
      <p:cxnSp>
        <p:nvCxnSpPr>
          <p:cNvPr id="38" name="Straight Connector 37">
            <a:extLst>
              <a:ext uri="{FF2B5EF4-FFF2-40B4-BE49-F238E27FC236}">
                <a16:creationId xmlns:a16="http://schemas.microsoft.com/office/drawing/2014/main" xmlns="" id="{EF59B18A-94FC-4D49-98EB-BEC65B321A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5376602" y="4316294"/>
            <a:ext cx="1458419" cy="0"/>
          </a:xfrm>
          <a:prstGeom prst="line">
            <a:avLst/>
          </a:prstGeom>
          <a:ln w="1079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12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8760" y="133352"/>
            <a:ext cx="10427840" cy="1086056"/>
          </a:xfrm>
        </p:spPr>
        <p:txBody>
          <a:bodyPr>
            <a:normAutofit fontScale="90000"/>
          </a:bodyPr>
          <a:lstStyle/>
          <a:p>
            <a:r>
              <a:rPr lang="el-GR" dirty="0">
                <a:solidFill>
                  <a:schemeClr val="accent6">
                    <a:lumMod val="50000"/>
                  </a:schemeClr>
                </a:solidFill>
              </a:rPr>
              <a:t>Χωρία όπου γίνεται αναφορά στην ενδυμασία του Μενέλαου και σχολιασμός τους.</a:t>
            </a:r>
            <a:endParaRPr lang="el-GR" dirty="0"/>
          </a:p>
        </p:txBody>
      </p:sp>
      <p:sp>
        <p:nvSpPr>
          <p:cNvPr id="3" name="Θέση περιεχομένου 2"/>
          <p:cNvSpPr>
            <a:spLocks noGrp="1"/>
          </p:cNvSpPr>
          <p:nvPr>
            <p:ph idx="1"/>
          </p:nvPr>
        </p:nvSpPr>
        <p:spPr>
          <a:xfrm>
            <a:off x="716408" y="1265884"/>
            <a:ext cx="10427841" cy="3903298"/>
          </a:xfrm>
        </p:spPr>
        <p:txBody>
          <a:bodyPr>
            <a:normAutofit/>
          </a:bodyPr>
          <a:lstStyle/>
          <a:p>
            <a:r>
              <a:rPr lang="el-GR" sz="2600" dirty="0" smtClean="0">
                <a:solidFill>
                  <a:schemeClr val="accent6">
                    <a:lumMod val="50000"/>
                  </a:schemeClr>
                </a:solidFill>
              </a:rPr>
              <a:t>Β’ Επεισόδιο, 1</a:t>
            </a:r>
            <a:r>
              <a:rPr lang="el-GR" sz="2600" baseline="30000" dirty="0" smtClean="0">
                <a:solidFill>
                  <a:schemeClr val="accent6">
                    <a:lumMod val="50000"/>
                  </a:schemeClr>
                </a:solidFill>
              </a:rPr>
              <a:t>η</a:t>
            </a:r>
            <a:r>
              <a:rPr lang="el-GR" sz="2600" dirty="0" smtClean="0">
                <a:solidFill>
                  <a:schemeClr val="accent6">
                    <a:lumMod val="50000"/>
                  </a:schemeClr>
                </a:solidFill>
              </a:rPr>
              <a:t> Σκηνή, στ. 605-606 και 616</a:t>
            </a:r>
          </a:p>
          <a:p>
            <a:pPr marL="0" indent="0">
              <a:lnSpc>
                <a:spcPct val="100000"/>
              </a:lnSpc>
              <a:spcBef>
                <a:spcPts val="0"/>
              </a:spcBef>
              <a:buNone/>
            </a:pPr>
            <a:r>
              <a:rPr lang="el-GR" sz="2600" dirty="0" smtClean="0">
                <a:solidFill>
                  <a:schemeClr val="accent6">
                    <a:lumMod val="50000"/>
                  </a:schemeClr>
                </a:solidFill>
              </a:rPr>
              <a:t>	</a:t>
            </a:r>
            <a:r>
              <a:rPr lang="el-GR" sz="2600" i="1" dirty="0" smtClean="0">
                <a:solidFill>
                  <a:schemeClr val="accent6">
                    <a:lumMod val="50000"/>
                  </a:schemeClr>
                </a:solidFill>
              </a:rPr>
              <a:t>Μ</a:t>
            </a:r>
            <a:r>
              <a:rPr lang="el-GR" sz="2600" i="1" dirty="0">
                <a:solidFill>
                  <a:schemeClr val="accent6">
                    <a:lumMod val="50000"/>
                  </a:schemeClr>
                </a:solidFill>
              </a:rPr>
              <a:t>’ όψη </a:t>
            </a:r>
            <a:r>
              <a:rPr lang="el-GR" sz="2600" i="1" dirty="0" smtClean="0">
                <a:solidFill>
                  <a:schemeClr val="accent6">
                    <a:lumMod val="50000"/>
                  </a:schemeClr>
                </a:solidFill>
              </a:rPr>
              <a:t>αγριεμένη</a:t>
            </a:r>
            <a:endParaRPr lang="el-GR" sz="2600" i="1" dirty="0">
              <a:solidFill>
                <a:schemeClr val="accent6">
                  <a:lumMod val="50000"/>
                </a:schemeClr>
              </a:solidFill>
            </a:endParaRPr>
          </a:p>
          <a:p>
            <a:pPr marL="0" indent="0">
              <a:lnSpc>
                <a:spcPct val="100000"/>
              </a:lnSpc>
              <a:spcBef>
                <a:spcPts val="0"/>
              </a:spcBef>
              <a:buNone/>
            </a:pPr>
            <a:r>
              <a:rPr lang="el-GR" sz="2600" i="1" dirty="0" smtClean="0">
                <a:solidFill>
                  <a:schemeClr val="accent6">
                    <a:lumMod val="50000"/>
                  </a:schemeClr>
                </a:solidFill>
              </a:rPr>
              <a:t>	κάποιος </a:t>
            </a:r>
            <a:r>
              <a:rPr lang="el-GR" sz="2600" i="1" dirty="0">
                <a:solidFill>
                  <a:schemeClr val="accent6">
                    <a:lumMod val="50000"/>
                  </a:schemeClr>
                </a:solidFill>
              </a:rPr>
              <a:t>με κυνηγά για να με πιάσει</a:t>
            </a:r>
            <a:r>
              <a:rPr lang="el-GR" sz="2600" i="1" dirty="0" smtClean="0">
                <a:solidFill>
                  <a:schemeClr val="accent6">
                    <a:lumMod val="50000"/>
                  </a:schemeClr>
                </a:solidFill>
              </a:rPr>
              <a:t>.</a:t>
            </a:r>
          </a:p>
          <a:p>
            <a:pPr marL="0" indent="0">
              <a:lnSpc>
                <a:spcPct val="100000"/>
              </a:lnSpc>
              <a:spcBef>
                <a:spcPts val="0"/>
              </a:spcBef>
              <a:buNone/>
            </a:pPr>
            <a:endParaRPr lang="el-GR" sz="2600" i="1" dirty="0" smtClean="0">
              <a:solidFill>
                <a:schemeClr val="accent6">
                  <a:lumMod val="50000"/>
                </a:schemeClr>
              </a:solidFill>
            </a:endParaRPr>
          </a:p>
          <a:p>
            <a:pPr marL="0" indent="0">
              <a:lnSpc>
                <a:spcPct val="100000"/>
              </a:lnSpc>
              <a:spcBef>
                <a:spcPts val="0"/>
              </a:spcBef>
              <a:buNone/>
            </a:pPr>
            <a:r>
              <a:rPr lang="el-GR" sz="2600" i="1" dirty="0">
                <a:solidFill>
                  <a:schemeClr val="accent6">
                    <a:lumMod val="50000"/>
                  </a:schemeClr>
                </a:solidFill>
              </a:rPr>
              <a:t>	</a:t>
            </a:r>
            <a:r>
              <a:rPr lang="el-GR" sz="2600" i="1" dirty="0" smtClean="0">
                <a:solidFill>
                  <a:schemeClr val="accent6">
                    <a:lumMod val="50000"/>
                  </a:schemeClr>
                </a:solidFill>
              </a:rPr>
              <a:t>Όμως </a:t>
            </a:r>
            <a:r>
              <a:rPr lang="el-GR" sz="2600" i="1" dirty="0">
                <a:solidFill>
                  <a:schemeClr val="accent6">
                    <a:lumMod val="50000"/>
                  </a:schemeClr>
                </a:solidFill>
              </a:rPr>
              <a:t>η φορεσιά σου έτσι σε δείχνει</a:t>
            </a:r>
            <a:r>
              <a:rPr lang="el-GR" sz="2600" i="1" dirty="0" smtClean="0">
                <a:solidFill>
                  <a:schemeClr val="accent6">
                    <a:lumMod val="50000"/>
                  </a:schemeClr>
                </a:solidFill>
              </a:rPr>
              <a:t>.</a:t>
            </a:r>
          </a:p>
          <a:p>
            <a:pPr marL="0" indent="0">
              <a:lnSpc>
                <a:spcPct val="100000"/>
              </a:lnSpc>
              <a:spcBef>
                <a:spcPts val="0"/>
              </a:spcBef>
              <a:buNone/>
            </a:pPr>
            <a:endParaRPr lang="el-GR" sz="2600" dirty="0" smtClean="0">
              <a:solidFill>
                <a:schemeClr val="accent6">
                  <a:lumMod val="50000"/>
                </a:schemeClr>
              </a:solidFill>
            </a:endParaRPr>
          </a:p>
          <a:p>
            <a:pPr marL="0" indent="0">
              <a:lnSpc>
                <a:spcPct val="100000"/>
              </a:lnSpc>
              <a:spcBef>
                <a:spcPts val="0"/>
              </a:spcBef>
              <a:buNone/>
            </a:pPr>
            <a:r>
              <a:rPr lang="el-GR" sz="2600" dirty="0" smtClean="0">
                <a:solidFill>
                  <a:schemeClr val="accent6">
                    <a:lumMod val="50000"/>
                  </a:schemeClr>
                </a:solidFill>
              </a:rPr>
              <a:t>Η Ελένη δεν καταφέρνει να αναγνωρίσει τον σύντροφο της λόγω των ρούχων καθώς και τα απεριποίητα μαλλιά και μούσια του την δυσκολεύουν.</a:t>
            </a:r>
            <a:endParaRPr lang="el-GR" sz="2600" dirty="0">
              <a:solidFill>
                <a:schemeClr val="accent6">
                  <a:lumMod val="50000"/>
                </a:schemeClr>
              </a:solidFill>
            </a:endParaRPr>
          </a:p>
        </p:txBody>
      </p:sp>
    </p:spTree>
    <p:extLst>
      <p:ext uri="{BB962C8B-B14F-4D97-AF65-F5344CB8AC3E}">
        <p14:creationId xmlns:p14="http://schemas.microsoft.com/office/powerpoint/2010/main" val="1975852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3985" y="180977"/>
            <a:ext cx="10427840" cy="1086056"/>
          </a:xfrm>
        </p:spPr>
        <p:txBody>
          <a:bodyPr>
            <a:normAutofit fontScale="90000"/>
          </a:bodyPr>
          <a:lstStyle/>
          <a:p>
            <a:r>
              <a:rPr lang="el-GR" dirty="0">
                <a:solidFill>
                  <a:schemeClr val="accent6">
                    <a:lumMod val="50000"/>
                  </a:schemeClr>
                </a:solidFill>
              </a:rPr>
              <a:t>Χωρία όπου γίνεται αναφορά στην ενδυμασία του Μενέλαου και σχολιασμός τους.</a:t>
            </a:r>
            <a:endParaRPr lang="el-GR" dirty="0"/>
          </a:p>
        </p:txBody>
      </p:sp>
      <p:sp>
        <p:nvSpPr>
          <p:cNvPr id="3" name="Θέση περιεχομένου 2"/>
          <p:cNvSpPr>
            <a:spLocks noGrp="1"/>
          </p:cNvSpPr>
          <p:nvPr>
            <p:ph idx="1"/>
          </p:nvPr>
        </p:nvSpPr>
        <p:spPr>
          <a:xfrm>
            <a:off x="525907" y="1380184"/>
            <a:ext cx="10646917" cy="3903298"/>
          </a:xfrm>
        </p:spPr>
        <p:txBody>
          <a:bodyPr>
            <a:noAutofit/>
          </a:bodyPr>
          <a:lstStyle/>
          <a:p>
            <a:r>
              <a:rPr lang="el-GR" sz="2600" dirty="0" smtClean="0">
                <a:solidFill>
                  <a:schemeClr val="accent6">
                    <a:lumMod val="50000"/>
                  </a:schemeClr>
                </a:solidFill>
              </a:rPr>
              <a:t>Γ’ Επεισόδιο, στ. 1369</a:t>
            </a:r>
          </a:p>
          <a:p>
            <a:pPr marL="0" indent="0">
              <a:buNone/>
            </a:pPr>
            <a:r>
              <a:rPr lang="el-GR" sz="2600" dirty="0" smtClean="0">
                <a:solidFill>
                  <a:schemeClr val="accent6">
                    <a:lumMod val="50000"/>
                  </a:schemeClr>
                </a:solidFill>
              </a:rPr>
              <a:t>	</a:t>
            </a:r>
            <a:r>
              <a:rPr lang="el-GR" sz="2600" i="1" dirty="0" smtClean="0">
                <a:solidFill>
                  <a:schemeClr val="accent6">
                    <a:lumMod val="50000"/>
                  </a:schemeClr>
                </a:solidFill>
              </a:rPr>
              <a:t>Τίποτα </a:t>
            </a:r>
            <a:r>
              <a:rPr lang="el-GR" sz="2600" i="1" dirty="0">
                <a:solidFill>
                  <a:schemeClr val="accent6">
                    <a:lumMod val="50000"/>
                  </a:schemeClr>
                </a:solidFill>
              </a:rPr>
              <a:t>δε γνωρίζω, ετούτος ξέρει</a:t>
            </a:r>
            <a:r>
              <a:rPr lang="el-GR" sz="2600" i="1" dirty="0" smtClean="0">
                <a:solidFill>
                  <a:schemeClr val="accent6">
                    <a:lumMod val="50000"/>
                  </a:schemeClr>
                </a:solidFill>
              </a:rPr>
              <a:t>.</a:t>
            </a:r>
          </a:p>
          <a:p>
            <a:pPr marL="0" indent="0">
              <a:buNone/>
            </a:pPr>
            <a:endParaRPr lang="el-GR" sz="2600" dirty="0" smtClean="0">
              <a:solidFill>
                <a:schemeClr val="accent6">
                  <a:lumMod val="50000"/>
                </a:schemeClr>
              </a:solidFill>
            </a:endParaRPr>
          </a:p>
          <a:p>
            <a:pPr marL="0" indent="0">
              <a:buNone/>
            </a:pPr>
            <a:r>
              <a:rPr lang="el-GR" sz="2600" dirty="0" smtClean="0">
                <a:solidFill>
                  <a:schemeClr val="accent6">
                    <a:lumMod val="50000"/>
                  </a:schemeClr>
                </a:solidFill>
              </a:rPr>
              <a:t>Η άθλια εμφάνιση του Μενέλαου βοηθάει να πείσει τον Θεοκλύμενο πως είναι ναυαγός. </a:t>
            </a:r>
            <a:endParaRPr lang="el-GR" sz="2600" i="1" dirty="0" smtClean="0">
              <a:solidFill>
                <a:schemeClr val="accent6">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8281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9685" y="180977"/>
            <a:ext cx="10427840" cy="1086056"/>
          </a:xfrm>
        </p:spPr>
        <p:txBody>
          <a:bodyPr>
            <a:normAutofit fontScale="90000"/>
          </a:bodyPr>
          <a:lstStyle/>
          <a:p>
            <a:r>
              <a:rPr lang="el-GR" dirty="0" smtClean="0">
                <a:solidFill>
                  <a:schemeClr val="accent6">
                    <a:lumMod val="50000"/>
                  </a:schemeClr>
                </a:solidFill>
              </a:rPr>
              <a:t>Ο ρόλος της ενδυμασίας του Μενέλαου στην εξέλιξη και τη δραματική οικονομία του έργου.</a:t>
            </a:r>
            <a:endParaRPr lang="el-GR" dirty="0">
              <a:solidFill>
                <a:schemeClr val="accent6">
                  <a:lumMod val="50000"/>
                </a:schemeClr>
              </a:solidFill>
            </a:endParaRPr>
          </a:p>
        </p:txBody>
      </p:sp>
      <p:sp>
        <p:nvSpPr>
          <p:cNvPr id="3" name="Θέση περιεχομένου 2"/>
          <p:cNvSpPr>
            <a:spLocks noGrp="1"/>
          </p:cNvSpPr>
          <p:nvPr>
            <p:ph idx="1"/>
          </p:nvPr>
        </p:nvSpPr>
        <p:spPr>
          <a:xfrm>
            <a:off x="630683" y="1523059"/>
            <a:ext cx="10427841" cy="3903298"/>
          </a:xfrm>
        </p:spPr>
        <p:txBody>
          <a:bodyPr>
            <a:noAutofit/>
          </a:bodyPr>
          <a:lstStyle/>
          <a:p>
            <a:pPr marL="0" indent="0">
              <a:buNone/>
            </a:pPr>
            <a:r>
              <a:rPr lang="el-GR" sz="2600" dirty="0" smtClean="0">
                <a:solidFill>
                  <a:schemeClr val="accent6">
                    <a:lumMod val="50000"/>
                  </a:schemeClr>
                </a:solidFill>
              </a:rPr>
              <a:t>Η απομυθοποίηση του βασιλιά:</a:t>
            </a:r>
          </a:p>
          <a:p>
            <a:pPr marL="0" indent="0">
              <a:buNone/>
            </a:pPr>
            <a:r>
              <a:rPr lang="el-GR" sz="2600" dirty="0" smtClean="0">
                <a:solidFill>
                  <a:schemeClr val="accent6">
                    <a:lumMod val="50000"/>
                  </a:schemeClr>
                </a:solidFill>
              </a:rPr>
              <a:t>Με την ενδυμασία του Μενέλαου σε συνδυασμό με τη συμπεριφορά του φτάνουμε στο σημείο της αποκαθήλωσης του ήρωα. Από ένδοξος βασιλιάς σε έναν ζητιάνο ντυμένο με κουρέλια.</a:t>
            </a:r>
          </a:p>
        </p:txBody>
      </p:sp>
    </p:spTree>
    <p:extLst>
      <p:ext uri="{BB962C8B-B14F-4D97-AF65-F5344CB8AC3E}">
        <p14:creationId xmlns:p14="http://schemas.microsoft.com/office/powerpoint/2010/main" val="4127434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1585" y="238127"/>
            <a:ext cx="10427840" cy="1086056"/>
          </a:xfrm>
        </p:spPr>
        <p:txBody>
          <a:bodyPr>
            <a:normAutofit fontScale="90000"/>
          </a:bodyPr>
          <a:lstStyle/>
          <a:p>
            <a:r>
              <a:rPr lang="el-GR" dirty="0">
                <a:solidFill>
                  <a:schemeClr val="accent6">
                    <a:lumMod val="50000"/>
                  </a:schemeClr>
                </a:solidFill>
              </a:rPr>
              <a:t>Ο ρόλος της ενδυμασίας του Μενέλαου στην εξέλιξη και τη δραματική οικονομία του έργου.</a:t>
            </a:r>
            <a:endParaRPr lang="el-GR" dirty="0"/>
          </a:p>
        </p:txBody>
      </p:sp>
      <p:sp>
        <p:nvSpPr>
          <p:cNvPr id="3" name="Θέση περιεχομένου 2"/>
          <p:cNvSpPr>
            <a:spLocks noGrp="1"/>
          </p:cNvSpPr>
          <p:nvPr>
            <p:ph idx="1"/>
          </p:nvPr>
        </p:nvSpPr>
        <p:spPr>
          <a:xfrm>
            <a:off x="868808" y="1761184"/>
            <a:ext cx="10427841" cy="3903298"/>
          </a:xfrm>
        </p:spPr>
        <p:txBody>
          <a:bodyPr>
            <a:normAutofit/>
          </a:bodyPr>
          <a:lstStyle/>
          <a:p>
            <a:r>
              <a:rPr lang="el-GR" sz="2600" dirty="0" smtClean="0">
                <a:solidFill>
                  <a:schemeClr val="accent6">
                    <a:lumMod val="50000"/>
                  </a:schemeClr>
                </a:solidFill>
              </a:rPr>
              <a:t>Η επίτευξη του σχεδίου:</a:t>
            </a:r>
          </a:p>
          <a:p>
            <a:r>
              <a:rPr lang="el-GR" sz="2600" dirty="0" smtClean="0">
                <a:solidFill>
                  <a:schemeClr val="accent6">
                    <a:lumMod val="50000"/>
                  </a:schemeClr>
                </a:solidFill>
              </a:rPr>
              <a:t>Ο Μενέλαος χάρη στην ρακένδυτη εμφάνιση του καταφέρνει να μην γίνει αντιληπτός από τη γερόντισσα. Το πιο σημαντικό κομμάτι είναι πως χωρίς αυτά τα κουρέλια για ρούχα δεν θα είχε πείσει ποτέ τον Θεοκλύμενο πως είναι ναυαγός και το σχέδιο της Ελένης θα είχε ναυαγήσει.</a:t>
            </a:r>
            <a:endParaRPr lang="el-GR" sz="2600" dirty="0">
              <a:solidFill>
                <a:schemeClr val="accent6">
                  <a:lumMod val="50000"/>
                </a:schemeClr>
              </a:solidFill>
            </a:endParaRPr>
          </a:p>
        </p:txBody>
      </p:sp>
    </p:spTree>
    <p:extLst>
      <p:ext uri="{BB962C8B-B14F-4D97-AF65-F5344CB8AC3E}">
        <p14:creationId xmlns:p14="http://schemas.microsoft.com/office/powerpoint/2010/main" val="232791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460" y="-142873"/>
            <a:ext cx="10427840" cy="1086056"/>
          </a:xfrm>
        </p:spPr>
        <p:txBody>
          <a:bodyPr>
            <a:normAutofit/>
          </a:bodyPr>
          <a:lstStyle/>
          <a:p>
            <a:r>
              <a:rPr lang="el-GR" sz="4000" dirty="0" smtClean="0">
                <a:solidFill>
                  <a:schemeClr val="accent6">
                    <a:lumMod val="50000"/>
                  </a:schemeClr>
                </a:solidFill>
              </a:rPr>
              <a:t>Η αντίθεση του είναι και του </a:t>
            </a:r>
            <a:r>
              <a:rPr lang="el-GR" sz="4000" dirty="0" err="1" smtClean="0">
                <a:solidFill>
                  <a:schemeClr val="accent6">
                    <a:lumMod val="50000"/>
                  </a:schemeClr>
                </a:solidFill>
              </a:rPr>
              <a:t>φαίνεσθαι</a:t>
            </a:r>
            <a:endParaRPr lang="el-GR" sz="4000" dirty="0">
              <a:solidFill>
                <a:schemeClr val="accent6">
                  <a:lumMod val="50000"/>
                </a:schemeClr>
              </a:solidFill>
            </a:endParaRPr>
          </a:p>
        </p:txBody>
      </p:sp>
      <p:sp>
        <p:nvSpPr>
          <p:cNvPr id="3" name="Θέση περιεχομένου 2"/>
          <p:cNvSpPr>
            <a:spLocks noGrp="1"/>
          </p:cNvSpPr>
          <p:nvPr>
            <p:ph idx="1"/>
          </p:nvPr>
        </p:nvSpPr>
        <p:spPr>
          <a:xfrm>
            <a:off x="840233" y="1580209"/>
            <a:ext cx="10427841" cy="4525316"/>
          </a:xfrm>
        </p:spPr>
        <p:txBody>
          <a:bodyPr>
            <a:normAutofit/>
          </a:bodyPr>
          <a:lstStyle/>
          <a:p>
            <a:r>
              <a:rPr lang="el-GR" sz="2400" dirty="0" smtClean="0">
                <a:solidFill>
                  <a:schemeClr val="accent6">
                    <a:lumMod val="50000"/>
                  </a:schemeClr>
                </a:solidFill>
              </a:rPr>
              <a:t>Στην σημερινή κοινωνία ο θεσμός του φαίνεσθε έχει λεηλατήσει το είναι και την προσωπικότητα του ανθρώπου. Οι άνθρωποι κρίνουν κάποιον με βάση την εμφάνιση του βάζοντας ως πρότυπο την δίκια τους υποκειμενική τελειότητα. Άνθρωποι με εξαίσια προσωπικότητα καθημερινά μπορεί να χαρακτηριστούν αρνητικά χωρίς καν να τους έχει δοθεί η ευκαιρία να εκφραστούν. Συχνά συμβαίνει και το αντίθετο, άνθρωποι με άσχημο χαρακτήρα δεν γίνονται αντιληπτοί χάρης στην περιποιημένη τους εμφάνιση.</a:t>
            </a:r>
          </a:p>
        </p:txBody>
      </p:sp>
    </p:spTree>
    <p:extLst>
      <p:ext uri="{BB962C8B-B14F-4D97-AF65-F5344CB8AC3E}">
        <p14:creationId xmlns:p14="http://schemas.microsoft.com/office/powerpoint/2010/main" val="3594438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i="1" dirty="0" smtClean="0">
                <a:solidFill>
                  <a:schemeClr val="accent6">
                    <a:lumMod val="50000"/>
                  </a:schemeClr>
                </a:solidFill>
                <a:effectLst>
                  <a:outerShdw blurRad="38100" dist="38100" dir="2700000" algn="tl">
                    <a:srgbClr val="000000">
                      <a:alpha val="43137"/>
                    </a:srgbClr>
                  </a:outerShdw>
                </a:effectLst>
              </a:rPr>
              <a:t>Τα ράσα κάνουν ή δεν κάνουν τον παπά;</a:t>
            </a:r>
            <a:endParaRPr lang="el-GR" i="1" dirty="0">
              <a:solidFill>
                <a:schemeClr val="accent6">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Autofit/>
          </a:bodyPr>
          <a:lstStyle/>
          <a:p>
            <a:r>
              <a:rPr lang="el-GR" sz="2600" dirty="0" smtClean="0">
                <a:solidFill>
                  <a:schemeClr val="accent6">
                    <a:lumMod val="50000"/>
                  </a:schemeClr>
                </a:solidFill>
              </a:rPr>
              <a:t>Ολοκληρώνοντας, μετά από αυτήν την εργασία ενάγουμε το συμπέρασμα πως η ερώτηση αν τα ράσα κάνουν ή δεν κάνουν τον παπά, δεν μπορεί να απαντηθεί τόσο απλά. Οι άνθρωποι καθημερινά κρίνουν τους υπόλοιπους τις περισσότερες φορές με βάση την εμφάνιση τους. Όμως ακόμα και η εμφάνιση όπως είδαμε και στους στίχους της Ελένης μπορεί να σε εξαπατήσει</a:t>
            </a:r>
            <a:endParaRPr lang="el-GR" sz="2600" dirty="0">
              <a:solidFill>
                <a:schemeClr val="accent6">
                  <a:lumMod val="50000"/>
                </a:schemeClr>
              </a:solidFill>
            </a:endParaRPr>
          </a:p>
        </p:txBody>
      </p:sp>
    </p:spTree>
    <p:extLst>
      <p:ext uri="{BB962C8B-B14F-4D97-AF65-F5344CB8AC3E}">
        <p14:creationId xmlns:p14="http://schemas.microsoft.com/office/powerpoint/2010/main" val="269268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70703" y="2571750"/>
            <a:ext cx="5815375" cy="954107"/>
          </a:xfrm>
          <a:prstGeom prst="rect">
            <a:avLst/>
          </a:prstGeom>
          <a:noFill/>
        </p:spPr>
        <p:txBody>
          <a:bodyPr wrap="none" rtlCol="0">
            <a:spAutoFit/>
          </a:bodyPr>
          <a:lstStyle/>
          <a:p>
            <a:pPr algn="ctr"/>
            <a:r>
              <a:rPr lang="el-GR" sz="2800" b="1" dirty="0" smtClean="0">
                <a:solidFill>
                  <a:schemeClr val="bg1"/>
                </a:solidFill>
                <a:effectLst>
                  <a:outerShdw blurRad="38100" dist="38100" dir="2700000" algn="tl">
                    <a:srgbClr val="000000">
                      <a:alpha val="43137"/>
                    </a:srgbClr>
                  </a:outerShdw>
                </a:effectLst>
              </a:rPr>
              <a:t>Τέλος παρουσίασης</a:t>
            </a:r>
          </a:p>
          <a:p>
            <a:pPr algn="ctr"/>
            <a:r>
              <a:rPr lang="el-GR" sz="2800" b="1" dirty="0" smtClean="0">
                <a:solidFill>
                  <a:schemeClr val="bg1"/>
                </a:solidFill>
                <a:effectLst>
                  <a:outerShdw blurRad="38100" dist="38100" dir="2700000" algn="tl">
                    <a:srgbClr val="000000">
                      <a:alpha val="43137"/>
                    </a:srgbClr>
                  </a:outerShdw>
                </a:effectLst>
              </a:rPr>
              <a:t>Ευχαριστώ για την προσοχή σας</a:t>
            </a:r>
            <a:endParaRPr lang="el-GR" sz="2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742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5" y="323761"/>
            <a:ext cx="10687050" cy="2222403"/>
          </a:xfrm>
          <a:prstGeom prst="rect">
            <a:avLst/>
          </a:prstGeom>
        </p:spPr>
        <p:txBody>
          <a:bodyPr wrap="square">
            <a:spAutoFit/>
          </a:bodyPr>
          <a:lstStyle/>
          <a:p>
            <a:pPr>
              <a:lnSpc>
                <a:spcPct val="200000"/>
              </a:lnSpc>
            </a:pPr>
            <a:r>
              <a:rPr lang="el-GR" dirty="0"/>
              <a:t>Ονοματεπώνυμο μαθητή: Άγγελος Δήμας</a:t>
            </a:r>
          </a:p>
          <a:p>
            <a:pPr>
              <a:lnSpc>
                <a:spcPct val="200000"/>
              </a:lnSpc>
            </a:pPr>
            <a:r>
              <a:rPr lang="el-GR" dirty="0"/>
              <a:t>Τμήμα: Γ1</a:t>
            </a:r>
          </a:p>
          <a:p>
            <a:pPr>
              <a:lnSpc>
                <a:spcPct val="200000"/>
              </a:lnSpc>
            </a:pPr>
            <a:r>
              <a:rPr lang="el-GR" dirty="0"/>
              <a:t>Όνομα σχολείου: Πρότυπο γυμνάσιο Αγίων Αναργύρων</a:t>
            </a:r>
          </a:p>
          <a:p>
            <a:pPr>
              <a:lnSpc>
                <a:spcPct val="200000"/>
              </a:lnSpc>
            </a:pPr>
            <a:r>
              <a:rPr lang="el-GR" dirty="0"/>
              <a:t>Σχολικό έτος: 2021-2022</a:t>
            </a:r>
          </a:p>
        </p:txBody>
      </p:sp>
    </p:spTree>
    <p:extLst>
      <p:ext uri="{BB962C8B-B14F-4D97-AF65-F5344CB8AC3E}">
        <p14:creationId xmlns:p14="http://schemas.microsoft.com/office/powerpoint/2010/main" val="4182166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06835" y="123827"/>
            <a:ext cx="10427840" cy="1086056"/>
          </a:xfrm>
        </p:spPr>
        <p:txBody>
          <a:bodyPr>
            <a:noAutofit/>
          </a:bodyPr>
          <a:lstStyle/>
          <a:p>
            <a:r>
              <a:rPr lang="el-GR" sz="3600" dirty="0" smtClean="0">
                <a:solidFill>
                  <a:schemeClr val="accent6">
                    <a:lumMod val="50000"/>
                  </a:schemeClr>
                </a:solidFill>
                <a:effectLst>
                  <a:outerShdw blurRad="38100" dist="38100" dir="2700000" algn="tl">
                    <a:srgbClr val="000000">
                      <a:alpha val="43137"/>
                    </a:srgbClr>
                  </a:outerShdw>
                </a:effectLst>
              </a:rPr>
              <a:t>Η ιστορία, ο ρόλος και η σημασία του ενδύματος από τα αρχαία χρόνια μέχρι σήμερα.</a:t>
            </a:r>
            <a:endParaRPr lang="el-GR" sz="3600" dirty="0">
              <a:solidFill>
                <a:schemeClr val="accent6">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sz="half" idx="1"/>
          </p:nvPr>
        </p:nvSpPr>
        <p:spPr>
          <a:xfrm>
            <a:off x="171451" y="1695450"/>
            <a:ext cx="8763000" cy="4895850"/>
          </a:xfrm>
        </p:spPr>
        <p:txBody>
          <a:bodyPr>
            <a:noAutofit/>
          </a:bodyPr>
          <a:lstStyle/>
          <a:p>
            <a:r>
              <a:rPr lang="el-GR" sz="1800" dirty="0" smtClean="0">
                <a:solidFill>
                  <a:schemeClr val="accent6">
                    <a:lumMod val="50000"/>
                  </a:schemeClr>
                </a:solidFill>
              </a:rPr>
              <a:t>Από την παλαιολιθική κιόλας εποχή οι άνθρωποι ξεκίνησαν να αντιλαμβάνονται πως πρέπει να καλύψουν το σώμα τους για να επιβιώσουν από τα καιρικά φαινόμενα. Στην αρχή με φύλλα δέντρων και κλαδιά και αργότερα με δέρματα ζώων.</a:t>
            </a:r>
          </a:p>
          <a:p>
            <a:r>
              <a:rPr lang="el-GR" sz="1800" dirty="0" smtClean="0">
                <a:solidFill>
                  <a:schemeClr val="accent6">
                    <a:lumMod val="50000"/>
                  </a:schemeClr>
                </a:solidFill>
              </a:rPr>
              <a:t>Μεταφερόμαστε λοιπόν στην αρχαία Ελλάδα όπου οι άνθρωποι κατασκεύαζαν τα ενδύματα τους είτε στο σπίτι είτε σε ομάδες σε κάποιο &lt;&lt;εργαστήριο&gt;&gt;. Το βασικό τους ένδυμα ήταν το λευκό και συνήθως το ύφασμα ήταν διαφανές. Επιπλέον τα τελειώματα τους στολιζόταν με κάποιο κόσμημα ανάλογα με την περιοχή στην οποία βρίσκονταν.</a:t>
            </a:r>
          </a:p>
        </p:txBody>
      </p:sp>
      <p:sp>
        <p:nvSpPr>
          <p:cNvPr id="4" name="TextBox 3"/>
          <p:cNvSpPr txBox="1"/>
          <p:nvPr/>
        </p:nvSpPr>
        <p:spPr>
          <a:xfrm>
            <a:off x="9284203" y="5415168"/>
            <a:ext cx="2466976" cy="707886"/>
          </a:xfrm>
          <a:prstGeom prst="rect">
            <a:avLst/>
          </a:prstGeom>
          <a:noFill/>
        </p:spPr>
        <p:txBody>
          <a:bodyPr wrap="square" rtlCol="0">
            <a:spAutoFit/>
          </a:bodyPr>
          <a:lstStyle/>
          <a:p>
            <a:r>
              <a:rPr lang="el-GR" sz="2000" dirty="0" smtClean="0">
                <a:solidFill>
                  <a:schemeClr val="accent6">
                    <a:lumMod val="50000"/>
                  </a:schemeClr>
                </a:solidFill>
              </a:rPr>
              <a:t>Αρχαιοελληνική ενδυμασία</a:t>
            </a:r>
            <a:endParaRPr lang="el-GR" sz="2000" dirty="0">
              <a:solidFill>
                <a:schemeClr val="accent6">
                  <a:lumMod val="50000"/>
                </a:schemeClr>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4203" y="771525"/>
            <a:ext cx="2224666" cy="460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348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21157" y="589615"/>
            <a:ext cx="11123168" cy="2725085"/>
          </a:xfrm>
        </p:spPr>
        <p:txBody>
          <a:bodyPr>
            <a:normAutofit/>
          </a:bodyPr>
          <a:lstStyle/>
          <a:p>
            <a:r>
              <a:rPr lang="el-GR" dirty="0" smtClean="0">
                <a:solidFill>
                  <a:schemeClr val="accent6">
                    <a:lumMod val="50000"/>
                  </a:schemeClr>
                </a:solidFill>
              </a:rPr>
              <a:t>Προχωρώντας στα χρόνια το ένδυμα αρχίζει να αποκτά σημαντικό ρόλο στη ζωή των ανθρώπων καθώς μπορεί να αναδεικνύει την οικονομική τους κατάσταση, την κοινωνική τους τάξη ακόμα και τη μόρφωση την οποία έχουν λάβει. Οι άνθρωποι ξεκινούν να ερμηνεύουν τα ενδύματα που φορούν διαφορετικά. Ακόμα και τα κοσμήματα αποκτούν σημασία. </a:t>
            </a:r>
            <a:endParaRPr lang="el-GR"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5" y="2352675"/>
            <a:ext cx="7294745" cy="36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425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11610" y="133352"/>
            <a:ext cx="10427840" cy="1086056"/>
          </a:xfrm>
        </p:spPr>
        <p:txBody>
          <a:bodyPr>
            <a:noAutofit/>
          </a:bodyPr>
          <a:lstStyle/>
          <a:p>
            <a:r>
              <a:rPr lang="el-GR" sz="3600" dirty="0">
                <a:solidFill>
                  <a:schemeClr val="accent6">
                    <a:lumMod val="50000"/>
                  </a:schemeClr>
                </a:solidFill>
                <a:effectLst>
                  <a:outerShdw blurRad="38100" dist="38100" dir="2700000" algn="tl">
                    <a:srgbClr val="000000">
                      <a:alpha val="43137"/>
                    </a:srgbClr>
                  </a:outerShdw>
                </a:effectLst>
              </a:rPr>
              <a:t>Η ιστορία, ο ρόλος και η σημασία του ενδύματος από τα αρχαία χρόνια μέχρι σήμερα.</a:t>
            </a:r>
            <a:endParaRPr lang="el-GR" sz="3600" dirty="0"/>
          </a:p>
        </p:txBody>
      </p:sp>
      <p:sp>
        <p:nvSpPr>
          <p:cNvPr id="3" name="Θέση περιεχομένου 2"/>
          <p:cNvSpPr>
            <a:spLocks noGrp="1"/>
          </p:cNvSpPr>
          <p:nvPr>
            <p:ph idx="1"/>
          </p:nvPr>
        </p:nvSpPr>
        <p:spPr>
          <a:xfrm>
            <a:off x="0" y="1256358"/>
            <a:ext cx="8546579" cy="3191817"/>
          </a:xfrm>
        </p:spPr>
        <p:txBody>
          <a:bodyPr>
            <a:noAutofit/>
          </a:bodyPr>
          <a:lstStyle/>
          <a:p>
            <a:r>
              <a:rPr lang="el-GR" sz="1800" dirty="0">
                <a:solidFill>
                  <a:schemeClr val="bg1"/>
                </a:solidFill>
              </a:rPr>
              <a:t>Επίσης στο Βυζάντιο </a:t>
            </a:r>
            <a:r>
              <a:rPr lang="el-GR" sz="1800" dirty="0" smtClean="0">
                <a:solidFill>
                  <a:schemeClr val="bg1"/>
                </a:solidFill>
              </a:rPr>
              <a:t>το ένδυμα καθορίζει </a:t>
            </a:r>
            <a:r>
              <a:rPr lang="el-GR" sz="1800" dirty="0">
                <a:solidFill>
                  <a:schemeClr val="bg1"/>
                </a:solidFill>
              </a:rPr>
              <a:t>την τάξη του </a:t>
            </a:r>
            <a:r>
              <a:rPr lang="el-GR" sz="1800" dirty="0" smtClean="0">
                <a:solidFill>
                  <a:schemeClr val="bg1"/>
                </a:solidFill>
              </a:rPr>
              <a:t>ατόμου. Οι </a:t>
            </a:r>
            <a:r>
              <a:rPr lang="el-GR" sz="1800" dirty="0">
                <a:solidFill>
                  <a:schemeClr val="bg1"/>
                </a:solidFill>
              </a:rPr>
              <a:t>άνθρωποι των κατώτερων τάξεων αναγκάζονταν να παρασκευάσουν μόνοι τους τα ρούχα </a:t>
            </a:r>
            <a:r>
              <a:rPr lang="el-GR" sz="1800" dirty="0" smtClean="0">
                <a:solidFill>
                  <a:schemeClr val="bg1"/>
                </a:solidFill>
              </a:rPr>
              <a:t>τους. Οι Βυζαντινοί </a:t>
            </a:r>
            <a:r>
              <a:rPr lang="el-GR" sz="1800" dirty="0">
                <a:solidFill>
                  <a:schemeClr val="bg1"/>
                </a:solidFill>
              </a:rPr>
              <a:t>φορούσαν μικρού μήκους ενδύματα και </a:t>
            </a:r>
            <a:r>
              <a:rPr lang="el-GR" sz="1800" dirty="0" smtClean="0">
                <a:solidFill>
                  <a:schemeClr val="bg1"/>
                </a:solidFill>
              </a:rPr>
              <a:t>κάλυπταν </a:t>
            </a:r>
            <a:r>
              <a:rPr lang="el-GR" sz="1800" dirty="0">
                <a:solidFill>
                  <a:schemeClr val="bg1"/>
                </a:solidFill>
              </a:rPr>
              <a:t>το σώμα τους με κάποιον μανδύα με σκοπό να έχουνε μεγάλο εύρος </a:t>
            </a:r>
            <a:r>
              <a:rPr lang="el-GR" sz="1800" dirty="0" smtClean="0">
                <a:solidFill>
                  <a:schemeClr val="bg1"/>
                </a:solidFill>
              </a:rPr>
              <a:t>κίνησης. Οι πλούσιοι κάτοικοι του Βυζαντίου </a:t>
            </a:r>
            <a:r>
              <a:rPr lang="el-GR" sz="1800" dirty="0">
                <a:solidFill>
                  <a:schemeClr val="bg1"/>
                </a:solidFill>
              </a:rPr>
              <a:t>ύφαιναν περίπλοκα σχέδια σε ιδιαίτερα υφάσματα καθώς </a:t>
            </a:r>
            <a:r>
              <a:rPr lang="el-GR" sz="1800" dirty="0" smtClean="0">
                <a:solidFill>
                  <a:schemeClr val="bg1"/>
                </a:solidFill>
              </a:rPr>
              <a:t>δεν </a:t>
            </a:r>
            <a:r>
              <a:rPr lang="el-GR" sz="1800" dirty="0">
                <a:solidFill>
                  <a:schemeClr val="bg1"/>
                </a:solidFill>
              </a:rPr>
              <a:t>χρειαζόταν να τα φτιάξουν οι ίδιοι </a:t>
            </a:r>
            <a:r>
              <a:rPr lang="el-GR" sz="1800" dirty="0" smtClean="0">
                <a:solidFill>
                  <a:schemeClr val="bg1"/>
                </a:solidFill>
              </a:rPr>
              <a:t>μετά από πολύ κόπο. Επιπλέον, αρκετά </a:t>
            </a:r>
            <a:r>
              <a:rPr lang="el-GR" sz="1800" dirty="0">
                <a:solidFill>
                  <a:schemeClr val="bg1"/>
                </a:solidFill>
              </a:rPr>
              <a:t>γνωστό χαρακτηριστικό της εποχής ήταν τα </a:t>
            </a:r>
            <a:r>
              <a:rPr lang="el-GR" sz="1800" dirty="0" smtClean="0">
                <a:solidFill>
                  <a:schemeClr val="bg1"/>
                </a:solidFill>
              </a:rPr>
              <a:t>χρώματα. Το </a:t>
            </a:r>
            <a:r>
              <a:rPr lang="el-GR" sz="1800" dirty="0">
                <a:solidFill>
                  <a:schemeClr val="bg1"/>
                </a:solidFill>
              </a:rPr>
              <a:t>χρώμα του αυτοκράτορα ήταν η πορφύρα δηλαδή το σκούρο </a:t>
            </a:r>
            <a:r>
              <a:rPr lang="el-GR" sz="1800" dirty="0" smtClean="0">
                <a:solidFill>
                  <a:schemeClr val="bg1"/>
                </a:solidFill>
              </a:rPr>
              <a:t>κόκκινο. Παράλληλα χρώματα όπως το μαύρο απεικόνιζαν το πένθος ενώ το λευκό την αγνότητα.</a:t>
            </a:r>
            <a:r>
              <a:rPr lang="el-GR" sz="1800" dirty="0"/>
              <a:t/>
            </a:r>
            <a:br>
              <a:rPr lang="el-GR" sz="1800" dirty="0"/>
            </a:br>
            <a:endParaRPr lang="el-GR" sz="1800" dirty="0" smtClean="0">
              <a:solidFill>
                <a:schemeClr val="accent6">
                  <a:lumMod val="50000"/>
                </a:scheme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4243714"/>
            <a:ext cx="4857750" cy="261428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7052" y="1146744"/>
            <a:ext cx="3588271" cy="41838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33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10" y="395285"/>
            <a:ext cx="4204036" cy="5566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21" y="395285"/>
            <a:ext cx="5488053" cy="5631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398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52525" y="1619249"/>
            <a:ext cx="9029700" cy="4152901"/>
          </a:xfrm>
          <a:prstGeom prst="rect">
            <a:avLst/>
          </a:prstGeom>
          <a:noFill/>
        </p:spPr>
        <p:txBody>
          <a:bodyPr wrap="square" rtlCol="0">
            <a:spAutoFit/>
          </a:bodyPr>
          <a:lstStyle/>
          <a:p>
            <a:r>
              <a:rPr lang="el-GR" sz="2400" dirty="0" smtClean="0">
                <a:solidFill>
                  <a:schemeClr val="bg1"/>
                </a:solidFill>
              </a:rPr>
              <a:t>Μετά από το πέρασμα τόσων χρόνων και την επιρροή διάφορων γεγονότων και εποχών όπως η αναγέννηση, η εποχή του ρομαντισμού και άλλα, φτάνουμε σήμερα στον 21</a:t>
            </a:r>
            <a:r>
              <a:rPr lang="el-GR" sz="2400" baseline="30000" dirty="0" smtClean="0">
                <a:solidFill>
                  <a:schemeClr val="bg1"/>
                </a:solidFill>
              </a:rPr>
              <a:t>ο</a:t>
            </a:r>
            <a:r>
              <a:rPr lang="el-GR" sz="2400" dirty="0" smtClean="0">
                <a:solidFill>
                  <a:schemeClr val="bg1"/>
                </a:solidFill>
              </a:rPr>
              <a:t> αιώνα. Η Ελλάδα επηρεασμένη από τα δυτικά κράτη και προσπαθώντας να διατηρήσει το παραδοσιακό της στοιχείο, δυστυχώς δεν εξελίχθηκε στον χώρο της μόδας όσο θα έπρεπε. Οι άνθρωποι συνεχίζουν να κατακρίνουν τις στιλιστικές επιλογές τόσο των διασήμων όσο και του απλού κόσμου καθώς το μυαλό τους είναι ακόμα γεμάτο προκαταλήψεις. Παρόλα αυτά υπάρχουν άνθρωποι που συνεχίζουν να διαπρέπουν στον τομέα της μόδας αφήνοντας τα σχόλια του κόσμου σε δεύτερη μοίρα.</a:t>
            </a:r>
            <a:endParaRPr lang="el-GR" sz="2400" dirty="0">
              <a:solidFill>
                <a:schemeClr val="bg1"/>
              </a:solidFill>
            </a:endParaRPr>
          </a:p>
        </p:txBody>
      </p:sp>
      <p:sp>
        <p:nvSpPr>
          <p:cNvPr id="7" name="Rectangle 6"/>
          <p:cNvSpPr/>
          <p:nvPr/>
        </p:nvSpPr>
        <p:spPr>
          <a:xfrm>
            <a:off x="428624" y="281199"/>
            <a:ext cx="8181976" cy="954107"/>
          </a:xfrm>
          <a:prstGeom prst="rect">
            <a:avLst/>
          </a:prstGeom>
        </p:spPr>
        <p:txBody>
          <a:bodyPr wrap="square">
            <a:spAutoFit/>
          </a:bodyPr>
          <a:lstStyle/>
          <a:p>
            <a:r>
              <a:rPr lang="el-GR" sz="2800" dirty="0">
                <a:solidFill>
                  <a:schemeClr val="bg1"/>
                </a:solidFill>
                <a:effectLst>
                  <a:outerShdw blurRad="38100" dist="38100" dir="2700000" algn="tl">
                    <a:srgbClr val="000000">
                      <a:alpha val="43137"/>
                    </a:srgbClr>
                  </a:outerShdw>
                </a:effectLst>
              </a:rPr>
              <a:t>Η ιστορία, ο ρόλος και η σημασία του ενδύματος από τα αρχαία χρόνια μέχρι σήμερα</a:t>
            </a:r>
          </a:p>
        </p:txBody>
      </p:sp>
    </p:spTree>
    <p:extLst>
      <p:ext uri="{BB962C8B-B14F-4D97-AF65-F5344CB8AC3E}">
        <p14:creationId xmlns:p14="http://schemas.microsoft.com/office/powerpoint/2010/main" val="11206396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8285" y="342902"/>
            <a:ext cx="10427840" cy="1086056"/>
          </a:xfrm>
        </p:spPr>
        <p:txBody>
          <a:bodyPr>
            <a:normAutofit fontScale="90000"/>
          </a:bodyPr>
          <a:lstStyle/>
          <a:p>
            <a:r>
              <a:rPr lang="el-GR" dirty="0" smtClean="0">
                <a:solidFill>
                  <a:schemeClr val="accent6">
                    <a:lumMod val="50000"/>
                  </a:schemeClr>
                </a:solidFill>
                <a:latin typeface="Arial" panose="020B0604020202020204" pitchFamily="34" charset="0"/>
                <a:cs typeface="Arial" panose="020B0604020202020204" pitchFamily="34" charset="0"/>
              </a:rPr>
              <a:t>Χωρία όπου γίνεται αναφορά στην ενδυμασία του Μενέλαου και σχολιασμός τους.</a:t>
            </a:r>
            <a:endParaRPr lang="el-GR" dirty="0">
              <a:solidFill>
                <a:schemeClr val="accent6">
                  <a:lumMod val="50000"/>
                </a:schemeClr>
              </a:solidFill>
              <a:latin typeface="Arial" panose="020B0604020202020204" pitchFamily="34" charset="0"/>
              <a:cs typeface="Arial" panose="020B0604020202020204" pitchFamily="34" charset="0"/>
            </a:endParaRPr>
          </a:p>
        </p:txBody>
      </p:sp>
      <p:sp>
        <p:nvSpPr>
          <p:cNvPr id="3" name="Θέση περιεχομένου 2"/>
          <p:cNvSpPr>
            <a:spLocks noGrp="1"/>
          </p:cNvSpPr>
          <p:nvPr>
            <p:ph idx="1"/>
          </p:nvPr>
        </p:nvSpPr>
        <p:spPr>
          <a:xfrm>
            <a:off x="630683" y="1580209"/>
            <a:ext cx="10427841" cy="3903298"/>
          </a:xfrm>
        </p:spPr>
        <p:txBody>
          <a:bodyPr>
            <a:noAutofit/>
          </a:bodyPr>
          <a:lstStyle/>
          <a:p>
            <a:r>
              <a:rPr lang="el-GR" sz="2600" dirty="0" smtClean="0">
                <a:solidFill>
                  <a:schemeClr val="accent6">
                    <a:lumMod val="50000"/>
                  </a:schemeClr>
                </a:solidFill>
              </a:rPr>
              <a:t>Α’ Επεισόδιο, 1</a:t>
            </a:r>
            <a:r>
              <a:rPr lang="el-GR" sz="2600" baseline="30000" dirty="0" smtClean="0">
                <a:solidFill>
                  <a:schemeClr val="accent6">
                    <a:lumMod val="50000"/>
                  </a:schemeClr>
                </a:solidFill>
              </a:rPr>
              <a:t>η</a:t>
            </a:r>
            <a:r>
              <a:rPr lang="el-GR" sz="2600" dirty="0" smtClean="0">
                <a:solidFill>
                  <a:schemeClr val="accent6">
                    <a:lumMod val="50000"/>
                  </a:schemeClr>
                </a:solidFill>
              </a:rPr>
              <a:t> Σκηνή, στ</a:t>
            </a:r>
            <a:r>
              <a:rPr lang="el-GR" sz="2600" dirty="0">
                <a:solidFill>
                  <a:schemeClr val="accent6">
                    <a:lumMod val="50000"/>
                  </a:schemeClr>
                </a:solidFill>
              </a:rPr>
              <a:t>. </a:t>
            </a:r>
            <a:r>
              <a:rPr lang="el-GR" sz="2600" dirty="0" smtClean="0">
                <a:solidFill>
                  <a:schemeClr val="accent6">
                    <a:lumMod val="50000"/>
                  </a:schemeClr>
                </a:solidFill>
              </a:rPr>
              <a:t>477-481</a:t>
            </a:r>
          </a:p>
          <a:p>
            <a:pPr marL="0" indent="0">
              <a:lnSpc>
                <a:spcPct val="100000"/>
              </a:lnSpc>
              <a:spcBef>
                <a:spcPts val="0"/>
              </a:spcBef>
              <a:buNone/>
            </a:pPr>
            <a:r>
              <a:rPr lang="el-GR" sz="2600" dirty="0" smtClean="0">
                <a:solidFill>
                  <a:schemeClr val="accent6">
                    <a:lumMod val="50000"/>
                  </a:schemeClr>
                </a:solidFill>
              </a:rPr>
              <a:t>	</a:t>
            </a:r>
            <a:r>
              <a:rPr lang="el-GR" sz="2600" i="1" dirty="0" smtClean="0">
                <a:solidFill>
                  <a:schemeClr val="accent6">
                    <a:lumMod val="50000"/>
                  </a:schemeClr>
                </a:solidFill>
              </a:rPr>
              <a:t>Τώρα </a:t>
            </a:r>
            <a:r>
              <a:rPr lang="el-GR" sz="2600" i="1" dirty="0">
                <a:solidFill>
                  <a:schemeClr val="accent6">
                    <a:lumMod val="50000"/>
                  </a:schemeClr>
                </a:solidFill>
              </a:rPr>
              <a:t>με τυραννά σκληρά η </a:t>
            </a:r>
            <a:r>
              <a:rPr lang="el-GR" sz="2600" i="1" dirty="0" err="1">
                <a:solidFill>
                  <a:schemeClr val="accent6">
                    <a:lumMod val="50000"/>
                  </a:schemeClr>
                </a:solidFill>
              </a:rPr>
              <a:t>ανάγκη˙</a:t>
            </a:r>
            <a:endParaRPr lang="el-GR" sz="2600" i="1" dirty="0">
              <a:solidFill>
                <a:schemeClr val="accent6">
                  <a:lumMod val="50000"/>
                </a:schemeClr>
              </a:solidFill>
            </a:endParaRPr>
          </a:p>
          <a:p>
            <a:pPr marL="0" indent="0">
              <a:lnSpc>
                <a:spcPct val="100000"/>
              </a:lnSpc>
              <a:spcBef>
                <a:spcPts val="0"/>
              </a:spcBef>
              <a:buNone/>
            </a:pPr>
            <a:r>
              <a:rPr lang="el-GR" sz="2600" i="1" dirty="0" smtClean="0">
                <a:solidFill>
                  <a:schemeClr val="accent6">
                    <a:lumMod val="50000"/>
                  </a:schemeClr>
                </a:solidFill>
              </a:rPr>
              <a:t>	ψωμί </a:t>
            </a:r>
            <a:r>
              <a:rPr lang="el-GR" sz="2600" i="1" dirty="0">
                <a:solidFill>
                  <a:schemeClr val="accent6">
                    <a:lumMod val="50000"/>
                  </a:schemeClr>
                </a:solidFill>
              </a:rPr>
              <a:t>δεν έχω ή ρούχο, καθώς δείχνουν</a:t>
            </a:r>
          </a:p>
          <a:p>
            <a:pPr marL="0" indent="0">
              <a:lnSpc>
                <a:spcPct val="100000"/>
              </a:lnSpc>
              <a:spcBef>
                <a:spcPts val="0"/>
              </a:spcBef>
              <a:buNone/>
            </a:pPr>
            <a:r>
              <a:rPr lang="el-GR" sz="2600" i="1" dirty="0" smtClean="0">
                <a:solidFill>
                  <a:schemeClr val="accent6">
                    <a:lumMod val="50000"/>
                  </a:schemeClr>
                </a:solidFill>
              </a:rPr>
              <a:t>	τ</a:t>
            </a:r>
            <a:r>
              <a:rPr lang="el-GR" sz="2600" i="1" dirty="0">
                <a:solidFill>
                  <a:schemeClr val="accent6">
                    <a:lumMod val="50000"/>
                  </a:schemeClr>
                </a:solidFill>
              </a:rPr>
              <a:t>’ απομεινάρια από το καραβίσιο</a:t>
            </a:r>
          </a:p>
          <a:p>
            <a:pPr marL="0" indent="0">
              <a:lnSpc>
                <a:spcPct val="100000"/>
              </a:lnSpc>
              <a:spcBef>
                <a:spcPts val="0"/>
              </a:spcBef>
              <a:buNone/>
            </a:pPr>
            <a:r>
              <a:rPr lang="el-GR" sz="2600" i="1" dirty="0" smtClean="0">
                <a:solidFill>
                  <a:schemeClr val="accent6">
                    <a:lumMod val="50000"/>
                  </a:schemeClr>
                </a:solidFill>
              </a:rPr>
              <a:t>	πανί </a:t>
            </a:r>
            <a:r>
              <a:rPr lang="el-GR" sz="2600" i="1" dirty="0">
                <a:solidFill>
                  <a:schemeClr val="accent6">
                    <a:lumMod val="50000"/>
                  </a:schemeClr>
                </a:solidFill>
              </a:rPr>
              <a:t>που ’ </a:t>
            </a:r>
            <a:r>
              <a:rPr lang="el-GR" sz="2600" i="1" dirty="0" err="1">
                <a:solidFill>
                  <a:schemeClr val="accent6">
                    <a:lumMod val="50000"/>
                  </a:schemeClr>
                </a:solidFill>
              </a:rPr>
              <a:t>μαι</a:t>
            </a:r>
            <a:r>
              <a:rPr lang="el-GR" sz="2600" i="1" dirty="0">
                <a:solidFill>
                  <a:schemeClr val="accent6">
                    <a:lumMod val="50000"/>
                  </a:schemeClr>
                </a:solidFill>
              </a:rPr>
              <a:t> </a:t>
            </a:r>
            <a:r>
              <a:rPr lang="el-GR" sz="2600" i="1" dirty="0" err="1">
                <a:solidFill>
                  <a:schemeClr val="accent6">
                    <a:lumMod val="50000"/>
                  </a:schemeClr>
                </a:solidFill>
              </a:rPr>
              <a:t>ζωσμένος˙</a:t>
            </a:r>
            <a:r>
              <a:rPr lang="el-GR" sz="2600" i="1" dirty="0">
                <a:solidFill>
                  <a:schemeClr val="accent6">
                    <a:lumMod val="50000"/>
                  </a:schemeClr>
                </a:solidFill>
              </a:rPr>
              <a:t> τους χιτώνες, </a:t>
            </a:r>
            <a:endParaRPr lang="el-GR" sz="2600" i="1" dirty="0" smtClean="0">
              <a:solidFill>
                <a:schemeClr val="accent6">
                  <a:lumMod val="50000"/>
                </a:schemeClr>
              </a:solidFill>
            </a:endParaRPr>
          </a:p>
          <a:p>
            <a:pPr marL="0" indent="0">
              <a:lnSpc>
                <a:spcPct val="100000"/>
              </a:lnSpc>
              <a:spcBef>
                <a:spcPts val="0"/>
              </a:spcBef>
              <a:buNone/>
            </a:pPr>
            <a:r>
              <a:rPr lang="el-GR" sz="2600" i="1" dirty="0" smtClean="0">
                <a:solidFill>
                  <a:schemeClr val="accent6">
                    <a:lumMod val="50000"/>
                  </a:schemeClr>
                </a:solidFill>
              </a:rPr>
              <a:t>	τα </a:t>
            </a:r>
            <a:r>
              <a:rPr lang="el-GR" sz="2600" i="1" dirty="0">
                <a:solidFill>
                  <a:schemeClr val="accent6">
                    <a:lumMod val="50000"/>
                  </a:schemeClr>
                </a:solidFill>
              </a:rPr>
              <a:t>λαμπρά πέπλα η θάλασσα </a:t>
            </a:r>
            <a:r>
              <a:rPr lang="el-GR" sz="2600" i="1" dirty="0" smtClean="0">
                <a:solidFill>
                  <a:schemeClr val="accent6">
                    <a:lumMod val="50000"/>
                  </a:schemeClr>
                </a:solidFill>
              </a:rPr>
              <a:t>κατάπιε</a:t>
            </a:r>
          </a:p>
          <a:p>
            <a:pPr marL="0" indent="0">
              <a:lnSpc>
                <a:spcPct val="100000"/>
              </a:lnSpc>
              <a:spcBef>
                <a:spcPts val="0"/>
              </a:spcBef>
              <a:buNone/>
            </a:pPr>
            <a:endParaRPr lang="el-GR" sz="2600" dirty="0" smtClean="0">
              <a:solidFill>
                <a:schemeClr val="accent6">
                  <a:lumMod val="50000"/>
                </a:schemeClr>
              </a:solidFill>
            </a:endParaRPr>
          </a:p>
          <a:p>
            <a:pPr marL="0" indent="0">
              <a:lnSpc>
                <a:spcPct val="100000"/>
              </a:lnSpc>
              <a:spcBef>
                <a:spcPts val="0"/>
              </a:spcBef>
              <a:buNone/>
            </a:pPr>
            <a:r>
              <a:rPr lang="el-GR" sz="2600" dirty="0" smtClean="0">
                <a:solidFill>
                  <a:schemeClr val="accent6">
                    <a:lumMod val="50000"/>
                  </a:schemeClr>
                </a:solidFill>
              </a:rPr>
              <a:t>Ο Μενέλαος σε αυτούς τους στίχους μας πληροφορεί για το πώς κατέληξε σε αυτή την κατάσταση με αυτά τα ρούχα. Όμως με αυτή την εμφάνιση περνάει απαρατήρητος από τη γερόντισσα.</a:t>
            </a:r>
          </a:p>
        </p:txBody>
      </p:sp>
    </p:spTree>
    <p:extLst>
      <p:ext uri="{BB962C8B-B14F-4D97-AF65-F5344CB8AC3E}">
        <p14:creationId xmlns:p14="http://schemas.microsoft.com/office/powerpoint/2010/main" val="2840169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2560" y="257177"/>
            <a:ext cx="10427840" cy="1086056"/>
          </a:xfrm>
        </p:spPr>
        <p:txBody>
          <a:bodyPr>
            <a:normAutofit fontScale="90000"/>
          </a:bodyPr>
          <a:lstStyle/>
          <a:p>
            <a:r>
              <a:rPr lang="el-GR" dirty="0">
                <a:solidFill>
                  <a:schemeClr val="accent6">
                    <a:lumMod val="50000"/>
                  </a:schemeClr>
                </a:solidFill>
              </a:rPr>
              <a:t>Χωρία όπου γίνεται αναφορά στην ενδυμασία του Μενέλαου και σχολιασμός τους.</a:t>
            </a:r>
            <a:endParaRPr lang="el-GR" dirty="0"/>
          </a:p>
        </p:txBody>
      </p:sp>
      <p:sp>
        <p:nvSpPr>
          <p:cNvPr id="3" name="Θέση περιεχομένου 2"/>
          <p:cNvSpPr>
            <a:spLocks noGrp="1"/>
          </p:cNvSpPr>
          <p:nvPr>
            <p:ph idx="1"/>
          </p:nvPr>
        </p:nvSpPr>
        <p:spPr>
          <a:xfrm>
            <a:off x="687833" y="1589734"/>
            <a:ext cx="10427841" cy="3903298"/>
          </a:xfrm>
        </p:spPr>
        <p:txBody>
          <a:bodyPr>
            <a:normAutofit/>
          </a:bodyPr>
          <a:lstStyle/>
          <a:p>
            <a:r>
              <a:rPr lang="el-GR" sz="2600" dirty="0" smtClean="0">
                <a:solidFill>
                  <a:schemeClr val="accent6">
                    <a:lumMod val="50000"/>
                  </a:schemeClr>
                </a:solidFill>
              </a:rPr>
              <a:t>Α’ Επεισόδιο, 3</a:t>
            </a:r>
            <a:r>
              <a:rPr lang="el-GR" sz="2600" baseline="30000" dirty="0" smtClean="0">
                <a:solidFill>
                  <a:schemeClr val="accent6">
                    <a:lumMod val="50000"/>
                  </a:schemeClr>
                </a:solidFill>
              </a:rPr>
              <a:t>η</a:t>
            </a:r>
            <a:r>
              <a:rPr lang="el-GR" sz="2600" dirty="0" smtClean="0">
                <a:solidFill>
                  <a:schemeClr val="accent6">
                    <a:lumMod val="50000"/>
                  </a:schemeClr>
                </a:solidFill>
              </a:rPr>
              <a:t> Σκηνή, στ. 571-575</a:t>
            </a:r>
          </a:p>
          <a:p>
            <a:pPr marL="0" indent="0">
              <a:lnSpc>
                <a:spcPct val="100000"/>
              </a:lnSpc>
              <a:spcBef>
                <a:spcPts val="0"/>
              </a:spcBef>
              <a:buNone/>
            </a:pPr>
            <a:r>
              <a:rPr lang="el-GR" sz="2600" dirty="0" smtClean="0">
                <a:solidFill>
                  <a:schemeClr val="accent6">
                    <a:lumMod val="50000"/>
                  </a:schemeClr>
                </a:solidFill>
              </a:rPr>
              <a:t>	</a:t>
            </a:r>
            <a:r>
              <a:rPr lang="el-GR" sz="2600" i="1" dirty="0" smtClean="0">
                <a:solidFill>
                  <a:schemeClr val="accent6">
                    <a:lumMod val="50000"/>
                  </a:schemeClr>
                </a:solidFill>
              </a:rPr>
              <a:t>Χειρότερο </a:t>
            </a:r>
            <a:r>
              <a:rPr lang="el-GR" sz="2600" i="1" dirty="0">
                <a:solidFill>
                  <a:schemeClr val="accent6">
                    <a:lumMod val="50000"/>
                  </a:schemeClr>
                </a:solidFill>
              </a:rPr>
              <a:t>κακό άλλο δεν υπάρχει</a:t>
            </a:r>
          </a:p>
          <a:p>
            <a:pPr marL="0" indent="0">
              <a:lnSpc>
                <a:spcPct val="100000"/>
              </a:lnSpc>
              <a:spcBef>
                <a:spcPts val="0"/>
              </a:spcBef>
              <a:buNone/>
            </a:pPr>
            <a:r>
              <a:rPr lang="el-GR" sz="2600" i="1" dirty="0" smtClean="0">
                <a:solidFill>
                  <a:schemeClr val="accent6">
                    <a:lumMod val="50000"/>
                  </a:schemeClr>
                </a:solidFill>
              </a:rPr>
              <a:t>	να </a:t>
            </a:r>
            <a:r>
              <a:rPr lang="el-GR" sz="2600" i="1" dirty="0">
                <a:solidFill>
                  <a:schemeClr val="accent6">
                    <a:lumMod val="50000"/>
                  </a:schemeClr>
                </a:solidFill>
              </a:rPr>
              <a:t>ζητιανεύω εγώ ένας βασιλέας</a:t>
            </a:r>
          </a:p>
          <a:p>
            <a:pPr marL="0" indent="0">
              <a:lnSpc>
                <a:spcPct val="100000"/>
              </a:lnSpc>
              <a:spcBef>
                <a:spcPts val="0"/>
              </a:spcBef>
              <a:buNone/>
            </a:pPr>
            <a:r>
              <a:rPr lang="el-GR" sz="2600" i="1" dirty="0" smtClean="0">
                <a:solidFill>
                  <a:schemeClr val="accent6">
                    <a:lumMod val="50000"/>
                  </a:schemeClr>
                </a:solidFill>
              </a:rPr>
              <a:t>	απ</a:t>
            </a:r>
            <a:r>
              <a:rPr lang="el-GR" sz="2600" i="1" dirty="0">
                <a:solidFill>
                  <a:schemeClr val="accent6">
                    <a:lumMod val="50000"/>
                  </a:schemeClr>
                </a:solidFill>
              </a:rPr>
              <a:t>’ άλλον </a:t>
            </a:r>
            <a:r>
              <a:rPr lang="el-GR" sz="2600" i="1" dirty="0" err="1">
                <a:solidFill>
                  <a:schemeClr val="accent6">
                    <a:lumMod val="50000"/>
                  </a:schemeClr>
                </a:solidFill>
              </a:rPr>
              <a:t>βασιλιά˙</a:t>
            </a:r>
            <a:r>
              <a:rPr lang="el-GR" sz="2600" i="1" dirty="0">
                <a:solidFill>
                  <a:schemeClr val="accent6">
                    <a:lumMod val="50000"/>
                  </a:schemeClr>
                </a:solidFill>
              </a:rPr>
              <a:t> το </a:t>
            </a:r>
            <a:r>
              <a:rPr lang="el-GR" sz="2600" i="1" dirty="0" err="1">
                <a:solidFill>
                  <a:schemeClr val="accent6">
                    <a:lumMod val="50000"/>
                  </a:schemeClr>
                </a:solidFill>
              </a:rPr>
              <a:t>θέλ</a:t>
            </a:r>
            <a:r>
              <a:rPr lang="el-GR" sz="2600" i="1" dirty="0">
                <a:solidFill>
                  <a:schemeClr val="accent6">
                    <a:lumMod val="50000"/>
                  </a:schemeClr>
                </a:solidFill>
              </a:rPr>
              <a:t>’ η ανάγκη.</a:t>
            </a:r>
          </a:p>
          <a:p>
            <a:pPr marL="0" indent="0">
              <a:lnSpc>
                <a:spcPct val="100000"/>
              </a:lnSpc>
              <a:spcBef>
                <a:spcPts val="0"/>
              </a:spcBef>
              <a:buNone/>
            </a:pPr>
            <a:r>
              <a:rPr lang="el-GR" sz="2600" i="1" dirty="0" smtClean="0">
                <a:solidFill>
                  <a:schemeClr val="accent6">
                    <a:lumMod val="50000"/>
                  </a:schemeClr>
                </a:solidFill>
              </a:rPr>
              <a:t>	Πολύ </a:t>
            </a:r>
            <a:r>
              <a:rPr lang="el-GR" sz="2600" i="1" dirty="0">
                <a:solidFill>
                  <a:schemeClr val="accent6">
                    <a:lumMod val="50000"/>
                  </a:schemeClr>
                </a:solidFill>
              </a:rPr>
              <a:t>σοφός –όχι δικός μου29– </a:t>
            </a:r>
            <a:r>
              <a:rPr lang="el-GR" sz="2600" i="1" dirty="0" err="1">
                <a:solidFill>
                  <a:schemeClr val="accent6">
                    <a:lumMod val="50000"/>
                  </a:schemeClr>
                </a:solidFill>
              </a:rPr>
              <a:t>λόγος˙</a:t>
            </a:r>
            <a:endParaRPr lang="el-GR" sz="2600" i="1" dirty="0">
              <a:solidFill>
                <a:schemeClr val="accent6">
                  <a:lumMod val="50000"/>
                </a:schemeClr>
              </a:solidFill>
            </a:endParaRPr>
          </a:p>
          <a:p>
            <a:pPr marL="0" indent="0">
              <a:lnSpc>
                <a:spcPct val="100000"/>
              </a:lnSpc>
              <a:spcBef>
                <a:spcPts val="0"/>
              </a:spcBef>
              <a:buNone/>
            </a:pPr>
            <a:r>
              <a:rPr lang="el-GR" sz="2600" i="1" dirty="0" smtClean="0">
                <a:solidFill>
                  <a:schemeClr val="accent6">
                    <a:lumMod val="50000"/>
                  </a:schemeClr>
                </a:solidFill>
              </a:rPr>
              <a:t>	η </a:t>
            </a:r>
            <a:r>
              <a:rPr lang="el-GR" sz="2600" i="1" dirty="0">
                <a:solidFill>
                  <a:schemeClr val="accent6">
                    <a:lumMod val="50000"/>
                  </a:schemeClr>
                </a:solidFill>
              </a:rPr>
              <a:t>πιο μεγάλη δύναμή ’ναι η ανάγκη</a:t>
            </a:r>
            <a:r>
              <a:rPr lang="el-GR" sz="2600" i="1" dirty="0" smtClean="0">
                <a:solidFill>
                  <a:schemeClr val="accent6">
                    <a:lumMod val="50000"/>
                  </a:schemeClr>
                </a:solidFill>
              </a:rPr>
              <a:t>.</a:t>
            </a:r>
          </a:p>
          <a:p>
            <a:pPr marL="0" indent="0">
              <a:lnSpc>
                <a:spcPct val="100000"/>
              </a:lnSpc>
              <a:spcBef>
                <a:spcPts val="0"/>
              </a:spcBef>
              <a:buNone/>
            </a:pPr>
            <a:endParaRPr lang="el-GR" sz="2600" dirty="0" smtClean="0">
              <a:solidFill>
                <a:schemeClr val="accent6">
                  <a:lumMod val="50000"/>
                </a:schemeClr>
              </a:solidFill>
            </a:endParaRPr>
          </a:p>
          <a:p>
            <a:pPr marL="0" indent="0">
              <a:lnSpc>
                <a:spcPct val="100000"/>
              </a:lnSpc>
              <a:spcBef>
                <a:spcPts val="0"/>
              </a:spcBef>
              <a:buNone/>
            </a:pPr>
            <a:r>
              <a:rPr lang="el-GR" sz="2600" dirty="0" smtClean="0">
                <a:solidFill>
                  <a:schemeClr val="accent6">
                    <a:lumMod val="50000"/>
                  </a:schemeClr>
                </a:solidFill>
              </a:rPr>
              <a:t>Μέσω αυτών των στίχων απομυθοποιείται τελείως ο ήρωας παρόλο που δεν υπάρχει κάποια άμεση αναφορά στα ρούχα του.</a:t>
            </a:r>
            <a:endParaRPr lang="el-GR" sz="2600" dirty="0">
              <a:solidFill>
                <a:schemeClr val="accent6">
                  <a:lumMod val="50000"/>
                </a:schemeClr>
              </a:solidFill>
            </a:endParaRPr>
          </a:p>
        </p:txBody>
      </p:sp>
    </p:spTree>
    <p:extLst>
      <p:ext uri="{BB962C8B-B14F-4D97-AF65-F5344CB8AC3E}">
        <p14:creationId xmlns:p14="http://schemas.microsoft.com/office/powerpoint/2010/main" val="1999960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VaultVTI">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5">
      <a:majorFont>
        <a:latin typeface="Georgia Pro Light"/>
        <a:ea typeface=""/>
        <a:cs typeface=""/>
      </a:majorFont>
      <a:minorFont>
        <a:latin typeface="Georgia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ultVTI" id="{144E1EB0-F9F9-4F8D-8264-A2820BA0C47A}" vid="{3A992A48-7697-4A22-A884-B4A11E62184D}"/>
    </a:ext>
  </a:extLst>
</a:theme>
</file>

<file path=docProps/app.xml><?xml version="1.0" encoding="utf-8"?>
<Properties xmlns="http://schemas.openxmlformats.org/officeDocument/2006/extended-properties" xmlns:vt="http://schemas.openxmlformats.org/officeDocument/2006/docPropsVTypes">
  <TotalTime>5594</TotalTime>
  <Words>797</Words>
  <Application>Microsoft Office PowerPoint</Application>
  <PresentationFormat>Custom</PresentationFormat>
  <Paragraphs>59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VaultVTI</vt:lpstr>
      <vt:lpstr>ΤΑ ΡΑΣΑ ΚΑΝΟΥΝ Ή ΔΕΝ ΚΑΝΟΥΝ ΤΟΝ ΠΑΠΠΑ;</vt:lpstr>
      <vt:lpstr>PowerPoint Presentation</vt:lpstr>
      <vt:lpstr>Η ιστορία, ο ρόλος και η σημασία του ενδύματος από τα αρχαία χρόνια μέχρι σήμερα.</vt:lpstr>
      <vt:lpstr>PowerPoint Presentation</vt:lpstr>
      <vt:lpstr>Η ιστορία, ο ρόλος και η σημασία του ενδύματος από τα αρχαία χρόνια μέχρι σήμερα.</vt:lpstr>
      <vt:lpstr>PowerPoint Presentation</vt:lpstr>
      <vt:lpstr>PowerPoint Presentation</vt:lpstr>
      <vt:lpstr>Χωρία όπου γίνεται αναφορά στην ενδυμασία του Μενέλαου και σχολιασμός τους.</vt:lpstr>
      <vt:lpstr>Χωρία όπου γίνεται αναφορά στην ενδυμασία του Μενέλαου και σχολιασμός τους.</vt:lpstr>
      <vt:lpstr>Χωρία όπου γίνεται αναφορά στην ενδυμασία του Μενέλαου και σχολιασμός τους.</vt:lpstr>
      <vt:lpstr>Χωρία όπου γίνεται αναφορά στην ενδυμασία του Μενέλαου και σχολιασμός τους.</vt:lpstr>
      <vt:lpstr>Ο ρόλος της ενδυμασίας του Μενέλαου στην εξέλιξη και τη δραματική οικονομία του έργου.</vt:lpstr>
      <vt:lpstr>Ο ρόλος της ενδυμασίας του Μενέλαου στην εξέλιξη και τη δραματική οικονομία του έργου.</vt:lpstr>
      <vt:lpstr>Η αντίθεση του είναι και του φαίνεσθαι</vt:lpstr>
      <vt:lpstr>Τα ράσα κάνουν ή δεν κάνουν τον παπά;</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cdimas</cp:lastModifiedBy>
  <cp:revision>84</cp:revision>
  <dcterms:created xsi:type="dcterms:W3CDTF">2022-04-27T14:45:45Z</dcterms:created>
  <dcterms:modified xsi:type="dcterms:W3CDTF">2022-05-26T22:11:11Z</dcterms:modified>
</cp:coreProperties>
</file>