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68" r:id="rId3"/>
    <p:sldId id="269" r:id="rId4"/>
    <p:sldId id="270" r:id="rId5"/>
    <p:sldId id="257" r:id="rId6"/>
    <p:sldId id="258" r:id="rId7"/>
    <p:sldId id="259" r:id="rId8"/>
    <p:sldId id="260" r:id="rId9"/>
    <p:sldId id="261" r:id="rId10"/>
    <p:sldId id="266" r:id="rId11"/>
    <p:sldId id="267" r:id="rId12"/>
    <p:sldId id="262" r:id="rId13"/>
    <p:sldId id="263" r:id="rId14"/>
    <p:sldId id="264" r:id="rId15"/>
    <p:sldId id="265" r:id="rId16"/>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CCFF66"/>
    <a:srgbClr val="FFFF99"/>
    <a:srgbClr val="FFFF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6" d="100"/>
          <a:sy n="86" d="100"/>
        </p:scale>
        <p:origin x="-149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bg>
      <p:bgRef idx="1001">
        <a:schemeClr val="bg2"/>
      </p:bgRef>
    </p:bg>
    <p:spTree>
      <p:nvGrpSpPr>
        <p:cNvPr id="1" name=""/>
        <p:cNvGrpSpPr/>
        <p:nvPr/>
      </p:nvGrpSpPr>
      <p:grpSpPr>
        <a:xfrm>
          <a:off x="0" y="0"/>
          <a:ext cx="0" cy="0"/>
          <a:chOff x="0" y="0"/>
          <a:chExt cx="0" cy="0"/>
        </a:xfrm>
      </p:grpSpPr>
      <p:sp>
        <p:nvSpPr>
          <p:cNvPr id="15" name="14 - Ορθογώνιο"/>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18 - Ορθογώνιο"/>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17 - Ορθογώνιο"/>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15 - Ορθογώνιο"/>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11 - Ορθογώνιο"/>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8 - Υπότιτλος"/>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28" name="27 - Θέση ημερομηνίας"/>
          <p:cNvSpPr>
            <a:spLocks noGrp="1"/>
          </p:cNvSpPr>
          <p:nvPr>
            <p:ph type="dt" sz="half" idx="10"/>
          </p:nvPr>
        </p:nvSpPr>
        <p:spPr/>
        <p:txBody>
          <a:bodyPr/>
          <a:lstStyle/>
          <a:p>
            <a:fld id="{56B3A625-832E-4039-869A-CA710B9142CC}" type="datetimeFigureOut">
              <a:rPr lang="el-GR" smtClean="0"/>
              <a:pPr/>
              <a:t>22/4/2021</a:t>
            </a:fld>
            <a:endParaRPr lang="el-GR" dirty="0"/>
          </a:p>
        </p:txBody>
      </p:sp>
      <p:sp>
        <p:nvSpPr>
          <p:cNvPr id="17" name="16 - Θέση υποσέλιδου"/>
          <p:cNvSpPr>
            <a:spLocks noGrp="1"/>
          </p:cNvSpPr>
          <p:nvPr>
            <p:ph type="ftr" sz="quarter" idx="11"/>
          </p:nvPr>
        </p:nvSpPr>
        <p:spPr/>
        <p:txBody>
          <a:bodyPr/>
          <a:lstStyle/>
          <a:p>
            <a:endParaRPr lang="el-GR" dirty="0"/>
          </a:p>
        </p:txBody>
      </p:sp>
      <p:sp>
        <p:nvSpPr>
          <p:cNvPr id="7" name="6 - Ευθεία γραμμή σύνδεσης"/>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9 - Ορθογώνιο"/>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12 - Έλλειψη"/>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13 - Έλλειψη"/>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28 - Θέση αριθμού διαφάνειας"/>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2CED1958-B94C-4955-9335-FE1ED8D84E08}" type="slidenum">
              <a:rPr lang="el-GR" smtClean="0"/>
              <a:pPr/>
              <a:t>‹#›</a:t>
            </a:fld>
            <a:endParaRPr lang="el-GR" dirty="0"/>
          </a:p>
        </p:txBody>
      </p:sp>
      <p:sp>
        <p:nvSpPr>
          <p:cNvPr id="8" name="7 - Τίτλος"/>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l-GR" smtClean="0"/>
              <a:t>Kλικ για επεξεργασία του τίτλου</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bg>
      <p:bgRef idx="1001">
        <a:schemeClr val="bg2"/>
      </p:bgRef>
    </p:bg>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56B3A625-832E-4039-869A-CA710B9142CC}" type="datetimeFigureOut">
              <a:rPr lang="el-GR" smtClean="0"/>
              <a:pPr/>
              <a:t>22/4/2021</a:t>
            </a:fld>
            <a:endParaRPr lang="el-GR" dirty="0"/>
          </a:p>
        </p:txBody>
      </p:sp>
      <p:sp>
        <p:nvSpPr>
          <p:cNvPr id="5" name="4 - Θέση υποσέλιδου"/>
          <p:cNvSpPr>
            <a:spLocks noGrp="1"/>
          </p:cNvSpPr>
          <p:nvPr>
            <p:ph type="ftr" sz="quarter" idx="11"/>
          </p:nvPr>
        </p:nvSpPr>
        <p:spPr/>
        <p:txBody>
          <a:bodyPr/>
          <a:lstStyle/>
          <a:p>
            <a:endParaRPr lang="el-GR" dirty="0"/>
          </a:p>
        </p:txBody>
      </p:sp>
      <p:sp>
        <p:nvSpPr>
          <p:cNvPr id="6" name="5 - Θέση αριθμού διαφάνειας"/>
          <p:cNvSpPr>
            <a:spLocks noGrp="1"/>
          </p:cNvSpPr>
          <p:nvPr>
            <p:ph type="sldNum" sz="quarter" idx="12"/>
          </p:nvPr>
        </p:nvSpPr>
        <p:spPr/>
        <p:txBody>
          <a:bodyPr/>
          <a:lstStyle/>
          <a:p>
            <a:fld id="{2CED1958-B94C-4955-9335-FE1ED8D84E08}" type="slidenum">
              <a:rPr lang="el-GR" smtClean="0"/>
              <a:pPr/>
              <a:t>‹#›</a:t>
            </a:fld>
            <a:endParaRPr lang="el-GR" dirty="0"/>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bg>
      <p:bgRef idx="1001">
        <a:schemeClr val="bg2"/>
      </p:bgRef>
    </p:bg>
    <p:spTree>
      <p:nvGrpSpPr>
        <p:cNvPr id="1" name=""/>
        <p:cNvGrpSpPr/>
        <p:nvPr/>
      </p:nvGrpSpPr>
      <p:grpSpPr>
        <a:xfrm>
          <a:off x="0" y="0"/>
          <a:ext cx="0" cy="0"/>
          <a:chOff x="0" y="0"/>
          <a:chExt cx="0" cy="0"/>
        </a:xfrm>
      </p:grpSpPr>
      <p:sp>
        <p:nvSpPr>
          <p:cNvPr id="7" name="6 - Ορθογώνιο"/>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7 - Ορθογώνιο"/>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8 - Ορθογώνιο"/>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9 - Ορθογώνιο"/>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10 - Ορθογώνιο"/>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11 - Ορθογώνιο"/>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12 - Ευθεία γραμμή σύνδεσης"/>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4" name="13 - Έλλειψη"/>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14 - Έλλειψη"/>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5 - Θέση αριθμού διαφάνειας"/>
          <p:cNvSpPr>
            <a:spLocks noGrp="1"/>
          </p:cNvSpPr>
          <p:nvPr>
            <p:ph type="sldNum" sz="quarter" idx="12"/>
          </p:nvPr>
        </p:nvSpPr>
        <p:spPr>
          <a:xfrm>
            <a:off x="6915912" y="3009901"/>
            <a:ext cx="457200" cy="441325"/>
          </a:xfrm>
        </p:spPr>
        <p:txBody>
          <a:bodyPr/>
          <a:lstStyle/>
          <a:p>
            <a:fld id="{2CED1958-B94C-4955-9335-FE1ED8D84E08}" type="slidenum">
              <a:rPr lang="el-GR" smtClean="0"/>
              <a:pPr/>
              <a:t>‹#›</a:t>
            </a:fld>
            <a:endParaRPr lang="el-GR" dirty="0"/>
          </a:p>
        </p:txBody>
      </p:sp>
      <p:sp>
        <p:nvSpPr>
          <p:cNvPr id="3" name="2 - Θέση κατακόρυφου κειμένου"/>
          <p:cNvSpPr>
            <a:spLocks noGrp="1"/>
          </p:cNvSpPr>
          <p:nvPr>
            <p:ph type="body" orient="vert" idx="1"/>
          </p:nvPr>
        </p:nvSpPr>
        <p:spPr>
          <a:xfrm>
            <a:off x="304800" y="304800"/>
            <a:ext cx="6553200" cy="5821366"/>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56B3A625-832E-4039-869A-CA710B9142CC}" type="datetimeFigureOut">
              <a:rPr lang="el-GR" smtClean="0"/>
              <a:pPr/>
              <a:t>22/4/2021</a:t>
            </a:fld>
            <a:endParaRPr lang="el-GR" dirty="0"/>
          </a:p>
        </p:txBody>
      </p:sp>
      <p:sp>
        <p:nvSpPr>
          <p:cNvPr id="5" name="4 - Θέση υποσέλιδου"/>
          <p:cNvSpPr>
            <a:spLocks noGrp="1"/>
          </p:cNvSpPr>
          <p:nvPr>
            <p:ph type="ftr" sz="quarter" idx="11"/>
          </p:nvPr>
        </p:nvSpPr>
        <p:spPr/>
        <p:txBody>
          <a:bodyPr/>
          <a:lstStyle/>
          <a:p>
            <a:endParaRPr lang="el-GR" dirty="0"/>
          </a:p>
        </p:txBody>
      </p:sp>
      <p:sp>
        <p:nvSpPr>
          <p:cNvPr id="2" name="1 - Κατακόρυφος τίτλος"/>
          <p:cNvSpPr>
            <a:spLocks noGrp="1"/>
          </p:cNvSpPr>
          <p:nvPr>
            <p:ph type="title" orient="vert"/>
          </p:nvPr>
        </p:nvSpPr>
        <p:spPr>
          <a:xfrm>
            <a:off x="7391400" y="304801"/>
            <a:ext cx="1447800" cy="5851525"/>
          </a:xfrm>
        </p:spPr>
        <p:txBody>
          <a:bodyPr vert="eaVert"/>
          <a:lstStyle/>
          <a:p>
            <a:r>
              <a:rPr kumimoji="0" lang="el-GR" smtClean="0"/>
              <a:t>Kλικ για επεξεργασία του τίτλου</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bg>
      <p:bgRef idx="1001">
        <a:schemeClr val="bg2"/>
      </p:bgRef>
    </p:bg>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solidFill>
                  <a:schemeClr val="accent3">
                    <a:shade val="75000"/>
                  </a:schemeClr>
                </a:solidFill>
              </a:defRPr>
            </a:lvl1pPr>
          </a:lstStyle>
          <a:p>
            <a:r>
              <a:rPr kumimoji="0" lang="el-GR" smtClean="0"/>
              <a:t>Kλικ για επεξεργασία του τίτλου</a:t>
            </a:r>
            <a:endParaRPr kumimoji="0" lang="en-US"/>
          </a:p>
        </p:txBody>
      </p:sp>
      <p:sp>
        <p:nvSpPr>
          <p:cNvPr id="4" name="3 - Θέση ημερομηνίας"/>
          <p:cNvSpPr>
            <a:spLocks noGrp="1"/>
          </p:cNvSpPr>
          <p:nvPr>
            <p:ph type="dt" sz="half" idx="10"/>
          </p:nvPr>
        </p:nvSpPr>
        <p:spPr/>
        <p:txBody>
          <a:bodyPr/>
          <a:lstStyle/>
          <a:p>
            <a:fld id="{56B3A625-832E-4039-869A-CA710B9142CC}" type="datetimeFigureOut">
              <a:rPr lang="el-GR" smtClean="0"/>
              <a:pPr/>
              <a:t>22/4/2021</a:t>
            </a:fld>
            <a:endParaRPr lang="el-GR" dirty="0"/>
          </a:p>
        </p:txBody>
      </p:sp>
      <p:sp>
        <p:nvSpPr>
          <p:cNvPr id="5" name="4 - Θέση υποσέλιδου"/>
          <p:cNvSpPr>
            <a:spLocks noGrp="1"/>
          </p:cNvSpPr>
          <p:nvPr>
            <p:ph type="ftr" sz="quarter" idx="11"/>
          </p:nvPr>
        </p:nvSpPr>
        <p:spPr/>
        <p:txBody>
          <a:bodyPr/>
          <a:lstStyle/>
          <a:p>
            <a:endParaRPr lang="el-GR" dirty="0"/>
          </a:p>
        </p:txBody>
      </p:sp>
      <p:sp>
        <p:nvSpPr>
          <p:cNvPr id="6" name="5 - Θέση αριθμού διαφάνειας"/>
          <p:cNvSpPr>
            <a:spLocks noGrp="1"/>
          </p:cNvSpPr>
          <p:nvPr>
            <p:ph type="sldNum" sz="quarter" idx="12"/>
          </p:nvPr>
        </p:nvSpPr>
        <p:spPr>
          <a:xfrm>
            <a:off x="4361688" y="1026372"/>
            <a:ext cx="457200" cy="441325"/>
          </a:xfrm>
        </p:spPr>
        <p:txBody>
          <a:bodyPr/>
          <a:lstStyle/>
          <a:p>
            <a:fld id="{2CED1958-B94C-4955-9335-FE1ED8D84E08}" type="slidenum">
              <a:rPr lang="el-GR" smtClean="0"/>
              <a:pPr/>
              <a:t>‹#›</a:t>
            </a:fld>
            <a:endParaRPr lang="el-GR" dirty="0"/>
          </a:p>
        </p:txBody>
      </p:sp>
      <p:sp>
        <p:nvSpPr>
          <p:cNvPr id="8" name="7 - Θέση περιεχομένου"/>
          <p:cNvSpPr>
            <a:spLocks noGrp="1"/>
          </p:cNvSpPr>
          <p:nvPr>
            <p:ph sz="quarter" idx="1"/>
          </p:nvPr>
        </p:nvSpPr>
        <p:spPr>
          <a:xfrm>
            <a:off x="301752" y="1527048"/>
            <a:ext cx="8503920"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Ref idx="1001">
        <a:schemeClr val="bg1"/>
      </p:bgRef>
    </p:bg>
    <p:spTree>
      <p:nvGrpSpPr>
        <p:cNvPr id="1" name=""/>
        <p:cNvGrpSpPr/>
        <p:nvPr/>
      </p:nvGrpSpPr>
      <p:grpSpPr>
        <a:xfrm>
          <a:off x="0" y="0"/>
          <a:ext cx="0" cy="0"/>
          <a:chOff x="0" y="0"/>
          <a:chExt cx="0" cy="0"/>
        </a:xfrm>
      </p:grpSpPr>
      <p:sp>
        <p:nvSpPr>
          <p:cNvPr id="17" name="16 - Ορθογώνιο"/>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14 - Ορθογώνιο"/>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15 - Ορθογώνιο"/>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17 - Ορθογώνιο"/>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18 - Ορθογώνιο"/>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11 - Ορθογώνιο"/>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2 - Θέση κειμένου"/>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13" name="12 - Ορθογώνιο"/>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13 - Ορθογώνιο"/>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4 - Θέση υποσέλιδου"/>
          <p:cNvSpPr>
            <a:spLocks noGrp="1"/>
          </p:cNvSpPr>
          <p:nvPr>
            <p:ph type="ftr" sz="quarter" idx="11"/>
          </p:nvPr>
        </p:nvSpPr>
        <p:spPr/>
        <p:txBody>
          <a:bodyPr/>
          <a:lstStyle/>
          <a:p>
            <a:endParaRPr lang="el-GR" dirty="0"/>
          </a:p>
        </p:txBody>
      </p:sp>
      <p:sp>
        <p:nvSpPr>
          <p:cNvPr id="4" name="3 - Θέση ημερομηνίας"/>
          <p:cNvSpPr>
            <a:spLocks noGrp="1"/>
          </p:cNvSpPr>
          <p:nvPr>
            <p:ph type="dt" sz="half" idx="10"/>
          </p:nvPr>
        </p:nvSpPr>
        <p:spPr/>
        <p:txBody>
          <a:bodyPr/>
          <a:lstStyle/>
          <a:p>
            <a:fld id="{56B3A625-832E-4039-869A-CA710B9142CC}" type="datetimeFigureOut">
              <a:rPr lang="el-GR" smtClean="0"/>
              <a:pPr/>
              <a:t>22/4/2021</a:t>
            </a:fld>
            <a:endParaRPr lang="el-GR" dirty="0"/>
          </a:p>
        </p:txBody>
      </p:sp>
      <p:sp>
        <p:nvSpPr>
          <p:cNvPr id="8" name="7 - Ευθεία γραμμή σύνδεσης"/>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9 - Έλλειψη"/>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10 - Έλλειψη"/>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5 - Θέση αριθμού διαφάνειας"/>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2CED1958-B94C-4955-9335-FE1ED8D84E08}" type="slidenum">
              <a:rPr lang="el-GR" smtClean="0"/>
              <a:pPr/>
              <a:t>‹#›</a:t>
            </a:fld>
            <a:endParaRPr lang="el-GR" dirty="0"/>
          </a:p>
        </p:txBody>
      </p:sp>
      <p:sp>
        <p:nvSpPr>
          <p:cNvPr id="2" name="1 - Τίτλος"/>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l-GR" smtClean="0"/>
              <a:t>Kλικ για επεξεργασία του τίτλου</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bg>
      <p:bgRef idx="1001">
        <a:schemeClr val="bg2"/>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301752" y="228600"/>
            <a:ext cx="8534400" cy="758952"/>
          </a:xfrm>
        </p:spPr>
        <p:txBody>
          <a:bodyPr/>
          <a:lstStyle/>
          <a:p>
            <a:r>
              <a:rPr kumimoji="0" lang="el-GR" smtClean="0"/>
              <a:t>Kλικ για επεξεργασία του τίτλου</a:t>
            </a:r>
            <a:endParaRPr kumimoji="0" lang="en-US"/>
          </a:p>
        </p:txBody>
      </p:sp>
      <p:sp>
        <p:nvSpPr>
          <p:cNvPr id="5" name="4 - Θέση ημερομηνίας"/>
          <p:cNvSpPr>
            <a:spLocks noGrp="1"/>
          </p:cNvSpPr>
          <p:nvPr>
            <p:ph type="dt" sz="half" idx="10"/>
          </p:nvPr>
        </p:nvSpPr>
        <p:spPr>
          <a:xfrm>
            <a:off x="5791200" y="6409944"/>
            <a:ext cx="3044952" cy="365760"/>
          </a:xfrm>
        </p:spPr>
        <p:txBody>
          <a:bodyPr/>
          <a:lstStyle/>
          <a:p>
            <a:fld id="{56B3A625-832E-4039-869A-CA710B9142CC}" type="datetimeFigureOut">
              <a:rPr lang="el-GR" smtClean="0"/>
              <a:pPr/>
              <a:t>22/4/2021</a:t>
            </a:fld>
            <a:endParaRPr lang="el-GR" dirty="0"/>
          </a:p>
        </p:txBody>
      </p:sp>
      <p:sp>
        <p:nvSpPr>
          <p:cNvPr id="6" name="5 - Θέση υποσέλιδου"/>
          <p:cNvSpPr>
            <a:spLocks noGrp="1"/>
          </p:cNvSpPr>
          <p:nvPr>
            <p:ph type="ftr" sz="quarter" idx="11"/>
          </p:nvPr>
        </p:nvSpPr>
        <p:spPr/>
        <p:txBody>
          <a:bodyPr/>
          <a:lstStyle/>
          <a:p>
            <a:endParaRPr lang="el-GR" dirty="0"/>
          </a:p>
        </p:txBody>
      </p:sp>
      <p:sp>
        <p:nvSpPr>
          <p:cNvPr id="7" name="6 - Θέση αριθμού διαφάνειας"/>
          <p:cNvSpPr>
            <a:spLocks noGrp="1"/>
          </p:cNvSpPr>
          <p:nvPr>
            <p:ph type="sldNum" sz="quarter" idx="12"/>
          </p:nvPr>
        </p:nvSpPr>
        <p:spPr/>
        <p:txBody>
          <a:bodyPr/>
          <a:lstStyle/>
          <a:p>
            <a:fld id="{2CED1958-B94C-4955-9335-FE1ED8D84E08}" type="slidenum">
              <a:rPr lang="el-GR" smtClean="0"/>
              <a:pPr/>
              <a:t>‹#›</a:t>
            </a:fld>
            <a:endParaRPr lang="el-GR" dirty="0"/>
          </a:p>
        </p:txBody>
      </p:sp>
      <p:sp>
        <p:nvSpPr>
          <p:cNvPr id="8" name="7 - Ευθεία γραμμή σύνδεσης"/>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9 - Θέση περιεχομένου"/>
          <p:cNvSpPr>
            <a:spLocks noGrp="1"/>
          </p:cNvSpPr>
          <p:nvPr>
            <p:ph sz="half" idx="1"/>
          </p:nvPr>
        </p:nvSpPr>
        <p:spPr>
          <a:xfrm>
            <a:off x="301752" y="1371600"/>
            <a:ext cx="4038600" cy="4681728"/>
          </a:xfrm>
        </p:spPr>
        <p:txBody>
          <a:bodyPr/>
          <a:lstStyle>
            <a:lvl1pPr>
              <a:defRPr sz="2500"/>
            </a:lvl1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2" name="11 - Θέση περιεχομένου"/>
          <p:cNvSpPr>
            <a:spLocks noGrp="1"/>
          </p:cNvSpPr>
          <p:nvPr>
            <p:ph sz="half" idx="2"/>
          </p:nvPr>
        </p:nvSpPr>
        <p:spPr>
          <a:xfrm>
            <a:off x="4800600" y="1371600"/>
            <a:ext cx="4038600" cy="4681728"/>
          </a:xfrm>
        </p:spPr>
        <p:txBody>
          <a:bodyPr/>
          <a:lstStyle>
            <a:lvl1pPr>
              <a:defRPr sz="2500"/>
            </a:lvl1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Σύγκριση">
    <p:bg>
      <p:bgRef idx="1001">
        <a:schemeClr val="bg2"/>
      </p:bgRef>
    </p:bg>
    <p:spTree>
      <p:nvGrpSpPr>
        <p:cNvPr id="1" name=""/>
        <p:cNvGrpSpPr/>
        <p:nvPr/>
      </p:nvGrpSpPr>
      <p:grpSpPr>
        <a:xfrm>
          <a:off x="0" y="0"/>
          <a:ext cx="0" cy="0"/>
          <a:chOff x="0" y="0"/>
          <a:chExt cx="0" cy="0"/>
        </a:xfrm>
      </p:grpSpPr>
      <p:sp>
        <p:nvSpPr>
          <p:cNvPr id="10" name="9 - Ευθεία γραμμή σύνδεσης"/>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19 - Ορθογώνιο"/>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18 - Ορθογώνιο"/>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1" name="20 - Ορθογώνιο"/>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2" name="21 - Ορθογώνιο"/>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10 - Ορθογώνιο"/>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12 - Ορθογώνιο"/>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2 - Θέση κειμένου"/>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7" name="6 - Θέση ημερομηνίας"/>
          <p:cNvSpPr>
            <a:spLocks noGrp="1"/>
          </p:cNvSpPr>
          <p:nvPr>
            <p:ph type="dt" sz="half" idx="10"/>
          </p:nvPr>
        </p:nvSpPr>
        <p:spPr/>
        <p:txBody>
          <a:bodyPr/>
          <a:lstStyle/>
          <a:p>
            <a:fld id="{56B3A625-832E-4039-869A-CA710B9142CC}" type="datetimeFigureOut">
              <a:rPr lang="el-GR" smtClean="0"/>
              <a:pPr/>
              <a:t>22/4/2021</a:t>
            </a:fld>
            <a:endParaRPr lang="el-GR" dirty="0"/>
          </a:p>
        </p:txBody>
      </p:sp>
      <p:sp>
        <p:nvSpPr>
          <p:cNvPr id="8" name="7 - Θέση υποσέλιδου"/>
          <p:cNvSpPr>
            <a:spLocks noGrp="1"/>
          </p:cNvSpPr>
          <p:nvPr>
            <p:ph type="ftr" sz="quarter" idx="11"/>
          </p:nvPr>
        </p:nvSpPr>
        <p:spPr>
          <a:xfrm>
            <a:off x="304800" y="6409944"/>
            <a:ext cx="3581400" cy="365760"/>
          </a:xfrm>
        </p:spPr>
        <p:txBody>
          <a:bodyPr/>
          <a:lstStyle/>
          <a:p>
            <a:endParaRPr lang="el-GR" dirty="0"/>
          </a:p>
        </p:txBody>
      </p:sp>
      <p:sp>
        <p:nvSpPr>
          <p:cNvPr id="15" name="14 - Ευθεία γραμμή σύνδεσης"/>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8" name="17 - Ορθογώνιο"/>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23 - Θέση περιεχομένου"/>
          <p:cNvSpPr>
            <a:spLocks noGrp="1"/>
          </p:cNvSpPr>
          <p:nvPr>
            <p:ph sz="quarter" idx="2"/>
          </p:nvPr>
        </p:nvSpPr>
        <p:spPr>
          <a:xfrm>
            <a:off x="301752" y="2471383"/>
            <a:ext cx="4041648" cy="3818404"/>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6" name="25 - Θέση περιεχομένου"/>
          <p:cNvSpPr>
            <a:spLocks noGrp="1"/>
          </p:cNvSpPr>
          <p:nvPr>
            <p:ph sz="quarter" idx="4"/>
          </p:nvPr>
        </p:nvSpPr>
        <p:spPr>
          <a:xfrm>
            <a:off x="4800600" y="2471383"/>
            <a:ext cx="4038600" cy="3822192"/>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5" name="24 - Έλλειψη"/>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7" name="26 - Έλλειψη"/>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8 - Θέση αριθμού διαφάνειας"/>
          <p:cNvSpPr>
            <a:spLocks noGrp="1"/>
          </p:cNvSpPr>
          <p:nvPr>
            <p:ph type="sldNum" sz="quarter" idx="12"/>
          </p:nvPr>
        </p:nvSpPr>
        <p:spPr>
          <a:xfrm>
            <a:off x="4343400" y="1042416"/>
            <a:ext cx="457200" cy="441325"/>
          </a:xfrm>
        </p:spPr>
        <p:txBody>
          <a:bodyPr/>
          <a:lstStyle>
            <a:lvl1pPr algn="ctr">
              <a:defRPr/>
            </a:lvl1pPr>
          </a:lstStyle>
          <a:p>
            <a:fld id="{2CED1958-B94C-4955-9335-FE1ED8D84E08}" type="slidenum">
              <a:rPr lang="el-GR" smtClean="0"/>
              <a:pPr/>
              <a:t>‹#›</a:t>
            </a:fld>
            <a:endParaRPr lang="el-GR" dirty="0"/>
          </a:p>
        </p:txBody>
      </p:sp>
      <p:sp>
        <p:nvSpPr>
          <p:cNvPr id="23" name="22 - Τίτλος"/>
          <p:cNvSpPr>
            <a:spLocks noGrp="1"/>
          </p:cNvSpPr>
          <p:nvPr>
            <p:ph type="title"/>
          </p:nvPr>
        </p:nvSpPr>
        <p:spPr/>
        <p:txBody>
          <a:bodyPr rtlCol="0" anchor="b" anchorCtr="0"/>
          <a:lstStyle/>
          <a:p>
            <a:r>
              <a:rPr kumimoji="0" lang="el-GR" smtClean="0"/>
              <a:t>Kλικ για επεξεργασία του τίτλου</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p>
            <a:fld id="{56B3A625-832E-4039-869A-CA710B9142CC}" type="datetimeFigureOut">
              <a:rPr lang="el-GR" smtClean="0"/>
              <a:pPr/>
              <a:t>22/4/2021</a:t>
            </a:fld>
            <a:endParaRPr lang="el-GR" dirty="0"/>
          </a:p>
        </p:txBody>
      </p:sp>
      <p:sp>
        <p:nvSpPr>
          <p:cNvPr id="4" name="3 - Θέση υποσέλιδου"/>
          <p:cNvSpPr>
            <a:spLocks noGrp="1"/>
          </p:cNvSpPr>
          <p:nvPr>
            <p:ph type="ftr" sz="quarter" idx="11"/>
          </p:nvPr>
        </p:nvSpPr>
        <p:spPr/>
        <p:txBody>
          <a:bodyPr/>
          <a:lstStyle/>
          <a:p>
            <a:endParaRPr lang="el-GR" dirty="0"/>
          </a:p>
        </p:txBody>
      </p:sp>
      <p:sp>
        <p:nvSpPr>
          <p:cNvPr id="5" name="4 - Θέση αριθμού διαφάνειας"/>
          <p:cNvSpPr>
            <a:spLocks noGrp="1"/>
          </p:cNvSpPr>
          <p:nvPr>
            <p:ph type="sldNum" sz="quarter" idx="12"/>
          </p:nvPr>
        </p:nvSpPr>
        <p:spPr>
          <a:xfrm>
            <a:off x="4343400" y="1036020"/>
            <a:ext cx="457200" cy="441325"/>
          </a:xfrm>
        </p:spPr>
        <p:txBody>
          <a:bodyPr/>
          <a:lstStyle/>
          <a:p>
            <a:fld id="{2CED1958-B94C-4955-9335-FE1ED8D84E08}" type="slidenum">
              <a:rPr lang="el-GR" smtClean="0"/>
              <a:pPr/>
              <a:t>‹#›</a:t>
            </a:fld>
            <a:endParaRPr lang="el-G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ή">
    <p:spTree>
      <p:nvGrpSpPr>
        <p:cNvPr id="1" name=""/>
        <p:cNvGrpSpPr/>
        <p:nvPr/>
      </p:nvGrpSpPr>
      <p:grpSpPr>
        <a:xfrm>
          <a:off x="0" y="0"/>
          <a:ext cx="0" cy="0"/>
          <a:chOff x="0" y="0"/>
          <a:chExt cx="0" cy="0"/>
        </a:xfrm>
      </p:grpSpPr>
      <p:sp>
        <p:nvSpPr>
          <p:cNvPr id="7" name="6 - Ορθογώνιο"/>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7 - Ορθογώνιο"/>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9 - Ορθογώνιο"/>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8 - Ορθογώνιο"/>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4 - Ορθογώνιο"/>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6" name="5 - Ορθογώνιο"/>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1 - Θέση ημερομηνίας"/>
          <p:cNvSpPr>
            <a:spLocks noGrp="1"/>
          </p:cNvSpPr>
          <p:nvPr>
            <p:ph type="dt" sz="half" idx="10"/>
          </p:nvPr>
        </p:nvSpPr>
        <p:spPr/>
        <p:txBody>
          <a:bodyPr/>
          <a:lstStyle/>
          <a:p>
            <a:fld id="{56B3A625-832E-4039-869A-CA710B9142CC}" type="datetimeFigureOut">
              <a:rPr lang="el-GR" smtClean="0"/>
              <a:pPr/>
              <a:t>22/4/2021</a:t>
            </a:fld>
            <a:endParaRPr lang="el-GR" dirty="0"/>
          </a:p>
        </p:txBody>
      </p:sp>
      <p:sp>
        <p:nvSpPr>
          <p:cNvPr id="3" name="2 - Θέση υποσέλιδου"/>
          <p:cNvSpPr>
            <a:spLocks noGrp="1"/>
          </p:cNvSpPr>
          <p:nvPr>
            <p:ph type="ftr" sz="quarter" idx="11"/>
          </p:nvPr>
        </p:nvSpPr>
        <p:spPr/>
        <p:txBody>
          <a:bodyPr/>
          <a:lstStyle/>
          <a:p>
            <a:endParaRPr lang="el-GR" dirty="0"/>
          </a:p>
        </p:txBody>
      </p:sp>
      <p:sp>
        <p:nvSpPr>
          <p:cNvPr id="4" name="3 - Θέση αριθμού διαφάνειας"/>
          <p:cNvSpPr>
            <a:spLocks noGrp="1"/>
          </p:cNvSpPr>
          <p:nvPr>
            <p:ph type="sldNum" sz="quarter" idx="12"/>
          </p:nvPr>
        </p:nvSpPr>
        <p:spPr>
          <a:xfrm>
            <a:off x="4267200" y="6324600"/>
            <a:ext cx="609600" cy="441324"/>
          </a:xfrm>
        </p:spPr>
        <p:txBody>
          <a:bodyPr/>
          <a:lstStyle>
            <a:lvl1pPr>
              <a:defRPr>
                <a:solidFill>
                  <a:srgbClr val="FFFFFF"/>
                </a:solidFill>
              </a:defRPr>
            </a:lvl1pPr>
          </a:lstStyle>
          <a:p>
            <a:fld id="{2CED1958-B94C-4955-9335-FE1ED8D84E08}" type="slidenum">
              <a:rPr lang="el-GR" smtClean="0"/>
              <a:pPr/>
              <a:t>‹#›</a:t>
            </a:fld>
            <a:endParaRPr lang="el-G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bg>
      <p:bgRef idx="1001">
        <a:schemeClr val="bg1"/>
      </p:bgRef>
    </p:bg>
    <p:spTree>
      <p:nvGrpSpPr>
        <p:cNvPr id="1" name=""/>
        <p:cNvGrpSpPr/>
        <p:nvPr/>
      </p:nvGrpSpPr>
      <p:grpSpPr>
        <a:xfrm>
          <a:off x="0" y="0"/>
          <a:ext cx="0" cy="0"/>
          <a:chOff x="0" y="0"/>
          <a:chExt cx="0" cy="0"/>
        </a:xfrm>
      </p:grpSpPr>
      <p:sp>
        <p:nvSpPr>
          <p:cNvPr id="19" name="18 - Ορθογώνιο"/>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14 - Ορθογώνιο"/>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17 - Ορθογώνιο"/>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15 - Ορθογώνιο"/>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16 - Ορθογώνιο"/>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12 - Ορθογώνιο"/>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1 - Τίτλος"/>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8" name="7 - Ορθογώνιο"/>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8 - Ευθεία γραμμή σύνδεσης"/>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19 - Θέση περιεχομένου"/>
          <p:cNvSpPr>
            <a:spLocks noGrp="1"/>
          </p:cNvSpPr>
          <p:nvPr>
            <p:ph sz="quarter" idx="1"/>
          </p:nvPr>
        </p:nvSpPr>
        <p:spPr>
          <a:xfrm>
            <a:off x="3124200" y="685800"/>
            <a:ext cx="5638800" cy="54102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0" name="9 - Έλλειψη"/>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10 - Έλλειψη"/>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6 - Θέση αριθμού διαφάνειας"/>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2CED1958-B94C-4955-9335-FE1ED8D84E08}" type="slidenum">
              <a:rPr lang="el-GR" smtClean="0"/>
              <a:pPr/>
              <a:t>‹#›</a:t>
            </a:fld>
            <a:endParaRPr lang="el-GR" dirty="0"/>
          </a:p>
        </p:txBody>
      </p:sp>
      <p:sp>
        <p:nvSpPr>
          <p:cNvPr id="21" name="20 - Ορθογώνιο"/>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4 - Θέση ημερομηνίας"/>
          <p:cNvSpPr>
            <a:spLocks noGrp="1"/>
          </p:cNvSpPr>
          <p:nvPr>
            <p:ph type="dt" sz="half" idx="10"/>
          </p:nvPr>
        </p:nvSpPr>
        <p:spPr/>
        <p:txBody>
          <a:bodyPr/>
          <a:lstStyle/>
          <a:p>
            <a:fld id="{56B3A625-832E-4039-869A-CA710B9142CC}" type="datetimeFigureOut">
              <a:rPr lang="el-GR" smtClean="0"/>
              <a:pPr/>
              <a:t>22/4/2021</a:t>
            </a:fld>
            <a:endParaRPr lang="el-GR" dirty="0"/>
          </a:p>
        </p:txBody>
      </p:sp>
      <p:sp>
        <p:nvSpPr>
          <p:cNvPr id="6" name="5 - Θέση υποσέλιδου"/>
          <p:cNvSpPr>
            <a:spLocks noGrp="1"/>
          </p:cNvSpPr>
          <p:nvPr>
            <p:ph type="ftr" sz="quarter" idx="11"/>
          </p:nvPr>
        </p:nvSpPr>
        <p:spPr>
          <a:xfrm>
            <a:off x="301752" y="6410848"/>
            <a:ext cx="3383280" cy="365760"/>
          </a:xfrm>
        </p:spPr>
        <p:txBody>
          <a:bodyPr/>
          <a:lstStyle/>
          <a:p>
            <a:endParaRPr lang="el-GR"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21" name="20 - Ευθεία γραμμή σύνδεσης"/>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9" name="18 - Ορθογώνιο"/>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15 - Ορθογώνιο"/>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16 - Ορθογώνιο"/>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17 - Ορθογώνιο"/>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19 - Ορθογώνιο"/>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7 - Ορθογώνιο"/>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14 - Ορθογώνιο"/>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11 - Έλλειψη"/>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12 - Έλλειψη"/>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6 - Θέση αριθμού διαφάνειας"/>
          <p:cNvSpPr>
            <a:spLocks noGrp="1"/>
          </p:cNvSpPr>
          <p:nvPr>
            <p:ph type="sldNum" sz="quarter" idx="12"/>
          </p:nvPr>
        </p:nvSpPr>
        <p:spPr>
          <a:xfrm>
            <a:off x="1371600" y="312738"/>
            <a:ext cx="457200" cy="441325"/>
          </a:xfrm>
        </p:spPr>
        <p:txBody>
          <a:bodyPr/>
          <a:lstStyle/>
          <a:p>
            <a:fld id="{2CED1958-B94C-4955-9335-FE1ED8D84E08}" type="slidenum">
              <a:rPr lang="el-GR" smtClean="0"/>
              <a:pPr/>
              <a:t>‹#›</a:t>
            </a:fld>
            <a:endParaRPr lang="el-GR" dirty="0"/>
          </a:p>
        </p:txBody>
      </p:sp>
      <p:sp>
        <p:nvSpPr>
          <p:cNvPr id="2" name="1 - Τίτλος"/>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l-GR" smtClean="0"/>
              <a:t>Kλικ για επεξεργασία του τίτλου</a:t>
            </a:r>
            <a:endParaRPr kumimoji="0" lang="en-US"/>
          </a:p>
        </p:txBody>
      </p:sp>
      <p:sp>
        <p:nvSpPr>
          <p:cNvPr id="3" name="2 - Θέση εικόνας"/>
          <p:cNvSpPr>
            <a:spLocks noGrp="1"/>
          </p:cNvSpPr>
          <p:nvPr>
            <p:ph type="pic" idx="1"/>
          </p:nvPr>
        </p:nvSpPr>
        <p:spPr>
          <a:xfrm>
            <a:off x="3000375" y="609600"/>
            <a:ext cx="5867400" cy="4267200"/>
          </a:xfrm>
        </p:spPr>
        <p:txBody>
          <a:bodyPr/>
          <a:lstStyle>
            <a:lvl1pPr marL="0" indent="0">
              <a:buNone/>
              <a:defRPr sz="3200"/>
            </a:lvl1pPr>
          </a:lstStyle>
          <a:p>
            <a:r>
              <a:rPr kumimoji="0" lang="el-GR" dirty="0" smtClean="0"/>
              <a:t>Κάντε κλικ στο εικονίδιο για να προσθέσετε μια εικόνα</a:t>
            </a:r>
            <a:endParaRPr kumimoji="0" lang="en-US" dirty="0"/>
          </a:p>
        </p:txBody>
      </p:sp>
      <p:sp>
        <p:nvSpPr>
          <p:cNvPr id="4" name="3 - Θέση κειμένου"/>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l-GR" smtClean="0"/>
              <a:t>Kλικ για επεξεργασία των στυλ του υποδείγματος</a:t>
            </a:r>
          </a:p>
        </p:txBody>
      </p:sp>
      <p:sp>
        <p:nvSpPr>
          <p:cNvPr id="22" name="21 - Ορθογώνιο"/>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4 - Θέση ημερομηνίας"/>
          <p:cNvSpPr>
            <a:spLocks noGrp="1"/>
          </p:cNvSpPr>
          <p:nvPr>
            <p:ph type="dt" sz="half" idx="10"/>
          </p:nvPr>
        </p:nvSpPr>
        <p:spPr>
          <a:xfrm>
            <a:off x="5788152" y="6404984"/>
            <a:ext cx="3044952" cy="365760"/>
          </a:xfrm>
        </p:spPr>
        <p:txBody>
          <a:bodyPr/>
          <a:lstStyle/>
          <a:p>
            <a:fld id="{56B3A625-832E-4039-869A-CA710B9142CC}" type="datetimeFigureOut">
              <a:rPr lang="el-GR" smtClean="0"/>
              <a:pPr/>
              <a:t>22/4/2021</a:t>
            </a:fld>
            <a:endParaRPr lang="el-GR" dirty="0"/>
          </a:p>
        </p:txBody>
      </p:sp>
      <p:sp>
        <p:nvSpPr>
          <p:cNvPr id="6" name="5 - Θέση υποσέλιδου"/>
          <p:cNvSpPr>
            <a:spLocks noGrp="1"/>
          </p:cNvSpPr>
          <p:nvPr>
            <p:ph type="ftr" sz="quarter" idx="11"/>
          </p:nvPr>
        </p:nvSpPr>
        <p:spPr>
          <a:xfrm>
            <a:off x="301752" y="6410848"/>
            <a:ext cx="3584448" cy="365760"/>
          </a:xfrm>
        </p:spPr>
        <p:txBody>
          <a:bodyPr/>
          <a:lstStyle/>
          <a:p>
            <a:endParaRPr lang="el-G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16 - Ορθογώνιο"/>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15 - Ορθογώνιο"/>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17 - Ορθογώνιο"/>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18 - Ορθογώνιο"/>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8 - Ορθογώνιο"/>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13 - Θέση ημερομηνίας"/>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56B3A625-832E-4039-869A-CA710B9142CC}" type="datetimeFigureOut">
              <a:rPr lang="el-GR" smtClean="0"/>
              <a:pPr/>
              <a:t>22/4/2021</a:t>
            </a:fld>
            <a:endParaRPr lang="el-GR" dirty="0"/>
          </a:p>
        </p:txBody>
      </p:sp>
      <p:sp>
        <p:nvSpPr>
          <p:cNvPr id="3" name="2 - Θέση υποσέλιδου"/>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l-GR" dirty="0"/>
          </a:p>
        </p:txBody>
      </p:sp>
      <p:sp>
        <p:nvSpPr>
          <p:cNvPr id="8" name="7 - Ορθογώνιο"/>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9 - Ευθεία γραμμή σύνδεσης"/>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2" name="11 - Έλλειψη"/>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14 - Έλλειψη"/>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 Θέση αριθμού διαφάνειας"/>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2CED1958-B94C-4955-9335-FE1ED8D84E08}" type="slidenum">
              <a:rPr lang="el-GR" smtClean="0"/>
              <a:pPr/>
              <a:t>‹#›</a:t>
            </a:fld>
            <a:endParaRPr lang="el-GR" dirty="0"/>
          </a:p>
        </p:txBody>
      </p:sp>
      <p:sp>
        <p:nvSpPr>
          <p:cNvPr id="22" name="21 - Θέση τίτλου"/>
          <p:cNvSpPr>
            <a:spLocks noGrp="1"/>
          </p:cNvSpPr>
          <p:nvPr>
            <p:ph type="title"/>
          </p:nvPr>
        </p:nvSpPr>
        <p:spPr>
          <a:xfrm>
            <a:off x="301752" y="228600"/>
            <a:ext cx="8534400" cy="758952"/>
          </a:xfrm>
          <a:prstGeom prst="rect">
            <a:avLst/>
          </a:prstGeom>
        </p:spPr>
        <p:txBody>
          <a:bodyPr vert="horz" anchor="b">
            <a:normAutofit/>
          </a:bodyPr>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8" Type="http://schemas.openxmlformats.org/officeDocument/2006/relationships/hyperlink" Target="https://el.wikipedia.org/wiki/%CE%91%CF%80%CF%8C%CE%BB%CE%BB%CF%89%CE%BD_11" TargetMode="External"/><Relationship Id="rId3" Type="http://schemas.openxmlformats.org/officeDocument/2006/relationships/hyperlink" Target="https://www.noesis.edu.gr/noesis-online/wiki-texnologias/space/" TargetMode="External"/><Relationship Id="rId7" Type="http://schemas.openxmlformats.org/officeDocument/2006/relationships/hyperlink" Target="https://gr.dreamstime.com/%CF%83%CF%84%CE%BF%CE%BA-%CE%B5%CE%B9%CE%BA%CF%8C%CE%BD%CE%B5%CF%82-%CF%81%CF%89%CF%83%CE%B9%CE%BA%CF%8C-%CE%B9%CE%B1%CF%83%CF%84%CE%B7%CE%BC%CF%8C%CF%80-%CE%BF%CE%B9%CE%BF-vostok-image59236857" TargetMode="External"/><Relationship Id="rId2" Type="http://schemas.openxmlformats.org/officeDocument/2006/relationships/image" Target="../media/image3.jpeg"/><Relationship Id="rId1" Type="http://schemas.openxmlformats.org/officeDocument/2006/relationships/slideLayout" Target="../slideLayouts/slideLayout3.xml"/><Relationship Id="rId6" Type="http://schemas.openxmlformats.org/officeDocument/2006/relationships/hyperlink" Target="https://el.wikipedia.org/wiki/%CE%91%CF%80%CF%8C%CE%BB%CE%BB%CF%89%CE%BD_(%CE%B4%CE%B9%CE%B1%CF%83%CF%84%CE%B7%CE%BC%CE%B9%CE%BA%CF%8C_%CF%80%CF%81%CF%8C%CE%B3%CF%81%CE%B1%CE%BC%CE%BC%CE%B1)" TargetMode="External"/><Relationship Id="rId5" Type="http://schemas.openxmlformats.org/officeDocument/2006/relationships/hyperlink" Target="https://el.wikipedia.org/wiki/%ce%a0%cf%81%cf%8c%ce%b3%cf%81%ce%b1%ce%bc%ce%bc%ce%b1_gemini" TargetMode="External"/><Relationship Id="rId4" Type="http://schemas.openxmlformats.org/officeDocument/2006/relationships/hyperlink" Target="https://el.wikipedia.org/wiki/" TargetMode="External"/><Relationship Id="rId9" Type="http://schemas.openxmlformats.org/officeDocument/2006/relationships/hyperlink" Target="https://www.thetoc.gr/diethni/article/oi-megales-thewries-sunomwsias-gia-tin-apostoli-tou-apollwn-11/"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3.jpeg"/><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jpeg"/><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8" Type="http://schemas.openxmlformats.org/officeDocument/2006/relationships/hyperlink" Target="http://www.asahi-net.or.jp/~et7t-sm/nasa/jupiter/Jupiter.htm" TargetMode="External"/><Relationship Id="rId3" Type="http://schemas.openxmlformats.org/officeDocument/2006/relationships/hyperlink" Target="https://el.wikipedia.org/wiki/%CE%A0%CE%BB%CE%B1%CE%BD%CE%AE%CF%84%CE%B7%CF%82" TargetMode="External"/><Relationship Id="rId7" Type="http://schemas.openxmlformats.org/officeDocument/2006/relationships/hyperlink" Target="http://physiclessons.blogspot.com/2011/12/blog-post_12.html" TargetMode="External"/><Relationship Id="rId2" Type="http://schemas.openxmlformats.org/officeDocument/2006/relationships/image" Target="../media/image3.jpeg"/><Relationship Id="rId1" Type="http://schemas.openxmlformats.org/officeDocument/2006/relationships/slideLayout" Target="../slideLayouts/slideLayout3.xml"/><Relationship Id="rId6" Type="http://schemas.openxmlformats.org/officeDocument/2006/relationships/hyperlink" Target="http://ebooks.edu.gr/ebooks/v/html/8547/2272/Geografia_ST-Dimotikou_html-empl/indexA_1.html" TargetMode="External"/><Relationship Id="rId11" Type="http://schemas.openxmlformats.org/officeDocument/2006/relationships/hyperlink" Target="https://simple.wikipedia.org/wiki/Neptune" TargetMode="External"/><Relationship Id="rId5" Type="http://schemas.openxmlformats.org/officeDocument/2006/relationships/hyperlink" Target="http://pavlosioakeimidis.blogspot.com/2013/02/blog-post_2188.html" TargetMode="External"/><Relationship Id="rId10" Type="http://schemas.openxmlformats.org/officeDocument/2006/relationships/hyperlink" Target="https://www.zougla.gr/epistimi/article/o-planitis-ouranos-ktipi8ike-kapote-apo-ena-diastimiko-soma-diplasio-tis-gis" TargetMode="External"/><Relationship Id="rId4" Type="http://schemas.openxmlformats.org/officeDocument/2006/relationships/hyperlink" Target="https://www.topontiki.gr/2016/09/27/ermis-o-monos-planitis-ektos-apo-ti-gi-pou-echi-sismiki-drastiriotita/" TargetMode="External"/><Relationship Id="rId9" Type="http://schemas.openxmlformats.org/officeDocument/2006/relationships/hyperlink" Target="https://www.periastrologias.gr/provlepseis/662-2015-12-10-16-04-08"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6.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3.xml"/><Relationship Id="rId5" Type="http://schemas.openxmlformats.org/officeDocument/2006/relationships/image" Target="../media/image10.jpe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hyperlink" Target="https://el.wikipedia.org/wiki/%CE%A3%CE%B5%CE%BB%CE%AE%CE%BD%CE%B7" TargetMode="External"/><Relationship Id="rId7" Type="http://schemas.openxmlformats.org/officeDocument/2006/relationships/hyperlink" Target="https://www.pronews.gr/epistimes/diastima/786191_ti-tha-ginei-stin-gi-otan-anoixei-i-selini" TargetMode="External"/><Relationship Id="rId2" Type="http://schemas.openxmlformats.org/officeDocument/2006/relationships/image" Target="../media/image3.jpeg"/><Relationship Id="rId1" Type="http://schemas.openxmlformats.org/officeDocument/2006/relationships/slideLayout" Target="../slideLayouts/slideLayout3.xml"/><Relationship Id="rId6" Type="http://schemas.openxmlformats.org/officeDocument/2006/relationships/hyperlink" Target="http://ebooks.edu.gr/ebooks/v/html/8547/2272/Geografia_ST-Dimotikou_html-empl/indexA_1.html" TargetMode="External"/><Relationship Id="rId5" Type="http://schemas.openxmlformats.org/officeDocument/2006/relationships/hyperlink" Target="https://el.wikipedia.org/wiki/%ce%a3%ce%b5%ce%bb%ce%ae%ce%bd%ce%b7" TargetMode="External"/><Relationship Id="rId4" Type="http://schemas.openxmlformats.org/officeDocument/2006/relationships/hyperlink" Target="https://www.mypanselinos.gr/apostasi-gi-feggari"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jpeg"/><Relationship Id="rId1" Type="http://schemas.openxmlformats.org/officeDocument/2006/relationships/slideLayout" Target="../slideLayouts/slideLayout3.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50" name="Picture 10" descr="https://spacenews.gr/wp-content/uploads/2017/02/ngc-800x500.jpg"/>
          <p:cNvPicPr>
            <a:picLocks noChangeAspect="1" noChangeArrowheads="1"/>
          </p:cNvPicPr>
          <p:nvPr/>
        </p:nvPicPr>
        <p:blipFill>
          <a:blip r:embed="rId2">
            <a:lum/>
          </a:blip>
          <a:srcRect/>
          <a:stretch>
            <a:fillRect/>
          </a:stretch>
        </p:blipFill>
        <p:spPr bwMode="auto">
          <a:xfrm>
            <a:off x="0" y="0"/>
            <a:ext cx="9144000" cy="6858000"/>
          </a:xfrm>
          <a:prstGeom prst="rect">
            <a:avLst/>
          </a:prstGeom>
          <a:noFill/>
        </p:spPr>
      </p:pic>
      <p:sp>
        <p:nvSpPr>
          <p:cNvPr id="3" name="2 - Υπότιτλος"/>
          <p:cNvSpPr>
            <a:spLocks noGrp="1"/>
          </p:cNvSpPr>
          <p:nvPr>
            <p:ph type="subTitle" idx="1"/>
          </p:nvPr>
        </p:nvSpPr>
        <p:spPr/>
        <p:txBody>
          <a:bodyPr>
            <a:normAutofit/>
          </a:bodyPr>
          <a:lstStyle/>
          <a:p>
            <a:r>
              <a:rPr lang="el-GR" sz="1500" dirty="0" smtClean="0">
                <a:solidFill>
                  <a:srgbClr val="FFFFCC"/>
                </a:solidFill>
              </a:rPr>
              <a:t>ΠΡΟΓΡΑΜΜΑ </a:t>
            </a:r>
            <a:r>
              <a:rPr lang="en-US" sz="1500" dirty="0" smtClean="0">
                <a:solidFill>
                  <a:srgbClr val="FFFFCC"/>
                </a:solidFill>
              </a:rPr>
              <a:t>ERASMUS</a:t>
            </a:r>
            <a:endParaRPr lang="el-GR" sz="1500" dirty="0" smtClean="0">
              <a:solidFill>
                <a:srgbClr val="FFFFCC"/>
              </a:solidFill>
            </a:endParaRPr>
          </a:p>
          <a:p>
            <a:r>
              <a:rPr lang="el-GR" sz="1500" dirty="0" smtClean="0">
                <a:solidFill>
                  <a:srgbClr val="FFFFCC"/>
                </a:solidFill>
              </a:rPr>
              <a:t>1</a:t>
            </a:r>
            <a:r>
              <a:rPr lang="el-GR" sz="1500" baseline="30000" dirty="0" smtClean="0">
                <a:solidFill>
                  <a:srgbClr val="FFFFCC"/>
                </a:solidFill>
              </a:rPr>
              <a:t>Ο</a:t>
            </a:r>
            <a:r>
              <a:rPr lang="el-GR" sz="1500" dirty="0" smtClean="0">
                <a:solidFill>
                  <a:srgbClr val="FFFFCC"/>
                </a:solidFill>
              </a:rPr>
              <a:t> ΓΥΜΝΑΣΙΟ ΧΑΛΚΗΔΟΝΑΣ</a:t>
            </a:r>
            <a:endParaRPr lang="en-US" sz="1500" dirty="0" smtClean="0">
              <a:solidFill>
                <a:srgbClr val="FFFFCC"/>
              </a:solidFill>
            </a:endParaRPr>
          </a:p>
          <a:p>
            <a:r>
              <a:rPr lang="el-GR" sz="1500" dirty="0" smtClean="0">
                <a:solidFill>
                  <a:srgbClr val="FFFFCC"/>
                </a:solidFill>
              </a:rPr>
              <a:t>ΜΠΑΒΕΛΗ ΑΛΕΞΑΝΔΡΑ</a:t>
            </a:r>
          </a:p>
          <a:p>
            <a:r>
              <a:rPr lang="el-GR" sz="1500" dirty="0" smtClean="0">
                <a:solidFill>
                  <a:srgbClr val="FFFFCC"/>
                </a:solidFill>
              </a:rPr>
              <a:t>ΜΠΑΚΑ ΑΡΙΑΔΝΗ</a:t>
            </a:r>
          </a:p>
          <a:p>
            <a:r>
              <a:rPr lang="el-GR" sz="1500" dirty="0" smtClean="0">
                <a:solidFill>
                  <a:srgbClr val="FFFFCC"/>
                </a:solidFill>
              </a:rPr>
              <a:t>ΠΡΙΝΤΖΙΟΥ ΕΛΕΝΗ ΜΑΡΙΑ</a:t>
            </a:r>
          </a:p>
          <a:p>
            <a:r>
              <a:rPr lang="el-GR" sz="1500" dirty="0" smtClean="0">
                <a:solidFill>
                  <a:srgbClr val="FFFFCC"/>
                </a:solidFill>
              </a:rPr>
              <a:t>2021</a:t>
            </a:r>
          </a:p>
        </p:txBody>
      </p:sp>
      <p:sp>
        <p:nvSpPr>
          <p:cNvPr id="2" name="1 - Τίτλος"/>
          <p:cNvSpPr>
            <a:spLocks noGrp="1"/>
          </p:cNvSpPr>
          <p:nvPr>
            <p:ph type="ctrTitle"/>
          </p:nvPr>
        </p:nvSpPr>
        <p:spPr/>
        <p:txBody>
          <a:bodyPr/>
          <a:lstStyle/>
          <a:p>
            <a:r>
              <a:rPr lang="el-GR" dirty="0" smtClean="0">
                <a:solidFill>
                  <a:srgbClr val="FFFFCC"/>
                </a:solidFill>
              </a:rPr>
              <a:t>ΟΙ ΠΛΑΝΗΤΕΣ</a:t>
            </a:r>
            <a:endParaRPr lang="el-GR" dirty="0">
              <a:solidFill>
                <a:srgbClr val="FFFFCC"/>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https://spacenews.gr/wp-content/uploads/2017/02/ngc-800x500.jpg"/>
          <p:cNvPicPr>
            <a:picLocks noChangeAspect="1" noChangeArrowheads="1"/>
          </p:cNvPicPr>
          <p:nvPr/>
        </p:nvPicPr>
        <p:blipFill>
          <a:blip r:embed="rId2">
            <a:lum/>
          </a:blip>
          <a:srcRect/>
          <a:stretch>
            <a:fillRect/>
          </a:stretch>
        </p:blipFill>
        <p:spPr bwMode="auto">
          <a:xfrm>
            <a:off x="0" y="0"/>
            <a:ext cx="9144000" cy="6858000"/>
          </a:xfrm>
          <a:prstGeom prst="rect">
            <a:avLst/>
          </a:prstGeom>
          <a:noFill/>
        </p:spPr>
      </p:pic>
      <p:sp>
        <p:nvSpPr>
          <p:cNvPr id="2" name="1 - Θέση κειμένου"/>
          <p:cNvSpPr>
            <a:spLocks noGrp="1"/>
          </p:cNvSpPr>
          <p:nvPr>
            <p:ph type="body" idx="1"/>
          </p:nvPr>
        </p:nvSpPr>
        <p:spPr>
          <a:xfrm>
            <a:off x="357158" y="2143116"/>
            <a:ext cx="8572560" cy="4214842"/>
          </a:xfrm>
        </p:spPr>
        <p:txBody>
          <a:bodyPr>
            <a:normAutofit/>
          </a:bodyPr>
          <a:lstStyle/>
          <a:p>
            <a:r>
              <a:rPr lang="el-GR" sz="2000" spc="0" dirty="0" smtClean="0">
                <a:solidFill>
                  <a:srgbClr val="FFFFCC"/>
                </a:solidFill>
              </a:rPr>
              <a:t>ΑΠΟΣΤΟΛΗ ΕΠΑΝΔΡΩΜΕΝΩΝ ΔΙΑΣΤΗΜΟΠΛΟΙΩΝ</a:t>
            </a:r>
            <a:endParaRPr lang="en-US" sz="2000" spc="0" dirty="0" smtClean="0">
              <a:solidFill>
                <a:srgbClr val="FFFFCC"/>
              </a:solidFill>
            </a:endParaRPr>
          </a:p>
          <a:p>
            <a:endParaRPr lang="en-US" sz="1500" spc="0" dirty="0" smtClean="0">
              <a:solidFill>
                <a:srgbClr val="FFFFCC"/>
              </a:solidFill>
            </a:endParaRPr>
          </a:p>
          <a:p>
            <a:endParaRPr lang="el-GR" sz="1500" spc="0" dirty="0">
              <a:solidFill>
                <a:srgbClr val="FFFFCC"/>
              </a:solidFill>
            </a:endParaRPr>
          </a:p>
        </p:txBody>
      </p:sp>
      <p:sp>
        <p:nvSpPr>
          <p:cNvPr id="3" name="2 - Τίτλος"/>
          <p:cNvSpPr>
            <a:spLocks noGrp="1"/>
          </p:cNvSpPr>
          <p:nvPr>
            <p:ph type="title"/>
          </p:nvPr>
        </p:nvSpPr>
        <p:spPr/>
        <p:txBody>
          <a:bodyPr/>
          <a:lstStyle/>
          <a:p>
            <a:r>
              <a:rPr lang="el-GR" dirty="0" smtClean="0">
                <a:solidFill>
                  <a:srgbClr val="FFFFCC"/>
                </a:solidFill>
              </a:rPr>
              <a:t>ΟΙ ΠΛΑΝΗΤΕΣ</a:t>
            </a:r>
            <a:endParaRPr lang="el-GR" dirty="0"/>
          </a:p>
        </p:txBody>
      </p:sp>
      <p:graphicFrame>
        <p:nvGraphicFramePr>
          <p:cNvPr id="8" name="7 - Πίνακας"/>
          <p:cNvGraphicFramePr>
            <a:graphicFrameLocks noGrp="1"/>
          </p:cNvGraphicFramePr>
          <p:nvPr/>
        </p:nvGraphicFramePr>
        <p:xfrm>
          <a:off x="1857356" y="2643182"/>
          <a:ext cx="5357850" cy="3074670"/>
        </p:xfrm>
        <a:graphic>
          <a:graphicData uri="http://schemas.openxmlformats.org/drawingml/2006/table">
            <a:tbl>
              <a:tblPr firstRow="1" bandRow="1">
                <a:tableStyleId>{5C22544A-7EE6-4342-B048-85BDC9FD1C3A}</a:tableStyleId>
              </a:tblPr>
              <a:tblGrid>
                <a:gridCol w="1785950"/>
                <a:gridCol w="1785950"/>
                <a:gridCol w="1785950"/>
              </a:tblGrid>
              <a:tr h="214314">
                <a:tc>
                  <a:txBody>
                    <a:bodyPr/>
                    <a:lstStyle/>
                    <a:p>
                      <a:pPr algn="ctr"/>
                      <a:r>
                        <a:rPr lang="el-GR" sz="1200" dirty="0" smtClean="0"/>
                        <a:t>ΟΝΟΜΑ ΑΠΟΣΤΟΛΗΣ</a:t>
                      </a:r>
                      <a:endParaRPr lang="el-GR" sz="1200" dirty="0"/>
                    </a:p>
                  </a:txBody>
                  <a:tcPr/>
                </a:tc>
                <a:tc>
                  <a:txBody>
                    <a:bodyPr/>
                    <a:lstStyle/>
                    <a:p>
                      <a:pPr algn="ctr">
                        <a:lnSpc>
                          <a:spcPct val="115000"/>
                        </a:lnSpc>
                        <a:spcAft>
                          <a:spcPts val="0"/>
                        </a:spcAft>
                      </a:pPr>
                      <a:r>
                        <a:rPr lang="el-GR" sz="1200" spc="-20" dirty="0" smtClean="0">
                          <a:solidFill>
                            <a:srgbClr val="FFFFCC"/>
                          </a:solidFill>
                          <a:latin typeface="+mn-lt"/>
                          <a:ea typeface="Calibri"/>
                          <a:cs typeface="Times New Roman"/>
                        </a:rPr>
                        <a:t>ΕΤΟΣ</a:t>
                      </a:r>
                      <a:endParaRPr lang="el-GR" sz="1100" dirty="0">
                        <a:solidFill>
                          <a:srgbClr val="FFFFCC"/>
                        </a:solidFill>
                        <a:latin typeface="+mn-lt"/>
                        <a:ea typeface="Calibri"/>
                        <a:cs typeface="Times New Roman"/>
                      </a:endParaRPr>
                    </a:p>
                  </a:txBody>
                  <a:tcPr marL="68580" marR="68580" marT="0" marB="0" anchor="ctr"/>
                </a:tc>
                <a:tc>
                  <a:txBody>
                    <a:bodyPr/>
                    <a:lstStyle/>
                    <a:p>
                      <a:pPr algn="ctr">
                        <a:lnSpc>
                          <a:spcPct val="115000"/>
                        </a:lnSpc>
                        <a:spcAft>
                          <a:spcPts val="0"/>
                        </a:spcAft>
                      </a:pPr>
                      <a:r>
                        <a:rPr lang="el-GR" sz="1200" spc="-20" dirty="0" smtClean="0">
                          <a:solidFill>
                            <a:srgbClr val="FFFFCC"/>
                          </a:solidFill>
                          <a:latin typeface="+mn-lt"/>
                          <a:ea typeface="Calibri"/>
                          <a:cs typeface="Times New Roman"/>
                        </a:rPr>
                        <a:t>ΑΠΟΣΤΟΛΗ</a:t>
                      </a:r>
                      <a:endParaRPr lang="el-GR" sz="1100" dirty="0">
                        <a:solidFill>
                          <a:srgbClr val="FFFFCC"/>
                        </a:solidFill>
                        <a:latin typeface="+mn-lt"/>
                        <a:ea typeface="Calibri"/>
                        <a:cs typeface="Times New Roman"/>
                      </a:endParaRPr>
                    </a:p>
                  </a:txBody>
                  <a:tcPr marL="68580" marR="68580" marT="0" marB="0" anchor="ctr"/>
                </a:tc>
              </a:tr>
              <a:tr h="214314">
                <a:tc>
                  <a:txBody>
                    <a:bodyPr/>
                    <a:lstStyle/>
                    <a:p>
                      <a:pPr algn="ctr"/>
                      <a:r>
                        <a:rPr kumimoji="0" lang="el-GR" sz="1050" kern="1200" dirty="0" smtClean="0">
                          <a:solidFill>
                            <a:schemeClr val="dk1"/>
                          </a:solidFill>
                          <a:latin typeface="+mn-lt"/>
                          <a:ea typeface="+mn-ea"/>
                          <a:cs typeface="+mn-cs"/>
                        </a:rPr>
                        <a:t>ΒΟΣΤΟΚ</a:t>
                      </a:r>
                      <a:endParaRPr lang="el-GR" sz="1050" dirty="0"/>
                    </a:p>
                  </a:txBody>
                  <a:tcPr anchor="ctr"/>
                </a:tc>
                <a:tc>
                  <a:txBody>
                    <a:bodyPr/>
                    <a:lstStyle/>
                    <a:p>
                      <a:pPr algn="ctr">
                        <a:lnSpc>
                          <a:spcPct val="115000"/>
                        </a:lnSpc>
                        <a:spcAft>
                          <a:spcPts val="0"/>
                        </a:spcAft>
                      </a:pPr>
                      <a:r>
                        <a:rPr lang="el-GR" sz="1100" smtClean="0">
                          <a:latin typeface="Calibri"/>
                          <a:ea typeface="Calibri"/>
                          <a:cs typeface="Times New Roman"/>
                        </a:rPr>
                        <a:t>1961</a:t>
                      </a:r>
                      <a:endParaRPr lang="el-GR" sz="1100" dirty="0">
                        <a:latin typeface="Calibri"/>
                        <a:ea typeface="Calibri"/>
                        <a:cs typeface="Times New Roman"/>
                      </a:endParaRPr>
                    </a:p>
                  </a:txBody>
                  <a:tcPr marL="68580" marR="68580" marT="0" marB="0" anchor="ctr"/>
                </a:tc>
                <a:tc>
                  <a:txBody>
                    <a:bodyPr/>
                    <a:lstStyle/>
                    <a:p>
                      <a:pPr algn="ctr">
                        <a:lnSpc>
                          <a:spcPct val="115000"/>
                        </a:lnSpc>
                        <a:spcAft>
                          <a:spcPts val="0"/>
                        </a:spcAft>
                      </a:pPr>
                      <a:r>
                        <a:rPr lang="el-GR" sz="1000" dirty="0" smtClean="0">
                          <a:latin typeface="+mn-lt"/>
                          <a:ea typeface="Calibri"/>
                          <a:cs typeface="Calibri" pitchFamily="34" charset="0"/>
                        </a:rPr>
                        <a:t>Τροχιά</a:t>
                      </a:r>
                      <a:r>
                        <a:rPr lang="el-GR" sz="1000" baseline="0" dirty="0" smtClean="0">
                          <a:latin typeface="+mn-lt"/>
                          <a:ea typeface="Calibri"/>
                          <a:cs typeface="Calibri" pitchFamily="34" charset="0"/>
                        </a:rPr>
                        <a:t> γύρω από την υδρόγειο</a:t>
                      </a:r>
                      <a:endParaRPr lang="el-GR" sz="1000" dirty="0">
                        <a:latin typeface="+mn-lt"/>
                        <a:ea typeface="Calibri"/>
                        <a:cs typeface="Calibri" pitchFamily="34" charset="0"/>
                      </a:endParaRPr>
                    </a:p>
                  </a:txBody>
                  <a:tcPr marL="68580" marR="68580" marT="0" marB="0"/>
                </a:tc>
              </a:tr>
              <a:tr h="214314">
                <a:tc>
                  <a:txBody>
                    <a:bodyPr/>
                    <a:lstStyle/>
                    <a:p>
                      <a:pPr algn="ctr"/>
                      <a:r>
                        <a:rPr lang="en-US" sz="1050" dirty="0" smtClean="0"/>
                        <a:t>GEMINI</a:t>
                      </a:r>
                      <a:endParaRPr lang="el-GR" sz="1050" dirty="0"/>
                    </a:p>
                  </a:txBody>
                  <a:tcPr anchor="ctr"/>
                </a:tc>
                <a:tc>
                  <a:txBody>
                    <a:bodyPr/>
                    <a:lstStyle/>
                    <a:p>
                      <a:pPr algn="ctr">
                        <a:lnSpc>
                          <a:spcPct val="115000"/>
                        </a:lnSpc>
                        <a:spcAft>
                          <a:spcPts val="0"/>
                        </a:spcAft>
                      </a:pPr>
                      <a:r>
                        <a:rPr lang="en-US" sz="1100" dirty="0" smtClean="0">
                          <a:latin typeface="Calibri"/>
                          <a:ea typeface="Calibri"/>
                          <a:cs typeface="Times New Roman"/>
                        </a:rPr>
                        <a:t>1961-1966</a:t>
                      </a:r>
                      <a:endParaRPr lang="el-GR" sz="1100" dirty="0">
                        <a:latin typeface="Calibri"/>
                        <a:ea typeface="Calibri"/>
                        <a:cs typeface="Times New Roman"/>
                      </a:endParaRPr>
                    </a:p>
                  </a:txBody>
                  <a:tcPr marL="68580" marR="68580" marT="0" marB="0" anchor="ctr"/>
                </a:tc>
                <a:tc>
                  <a:txBody>
                    <a:bodyPr/>
                    <a:lstStyle/>
                    <a:p>
                      <a:pPr algn="ctr">
                        <a:lnSpc>
                          <a:spcPct val="115000"/>
                        </a:lnSpc>
                        <a:spcAft>
                          <a:spcPts val="0"/>
                        </a:spcAft>
                      </a:pPr>
                      <a:r>
                        <a:rPr kumimoji="0" lang="el-GR" sz="1050" kern="1200" dirty="0" smtClean="0">
                          <a:solidFill>
                            <a:schemeClr val="dk1"/>
                          </a:solidFill>
                          <a:latin typeface="+mn-lt"/>
                          <a:ea typeface="+mn-ea"/>
                          <a:cs typeface="+mn-cs"/>
                        </a:rPr>
                        <a:t>Ταξίδι στη Σελήνη</a:t>
                      </a:r>
                      <a:endParaRPr lang="el-GR" sz="1050" dirty="0">
                        <a:latin typeface="Calibri"/>
                        <a:ea typeface="Calibri"/>
                        <a:cs typeface="Times New Roman"/>
                      </a:endParaRPr>
                    </a:p>
                  </a:txBody>
                  <a:tcPr marL="68580" marR="68580" marT="0" marB="0"/>
                </a:tc>
              </a:tr>
              <a:tr h="214314">
                <a:tc>
                  <a:txBody>
                    <a:bodyPr/>
                    <a:lstStyle/>
                    <a:p>
                      <a:pPr algn="ctr"/>
                      <a:r>
                        <a:rPr lang="el-GR" sz="1050" baseline="0" dirty="0" smtClean="0"/>
                        <a:t> </a:t>
                      </a:r>
                      <a:r>
                        <a:rPr lang="en-US" sz="1050" baseline="0" dirty="0" smtClean="0"/>
                        <a:t>MERCURY</a:t>
                      </a:r>
                      <a:r>
                        <a:rPr lang="el-GR" sz="1050" baseline="0" dirty="0" smtClean="0"/>
                        <a:t> (ΜΕΡΚΙΟΥΡΙ)</a:t>
                      </a:r>
                      <a:endParaRPr lang="el-GR" sz="1050" dirty="0"/>
                    </a:p>
                  </a:txBody>
                  <a:tcPr anchor="ctr"/>
                </a:tc>
                <a:tc>
                  <a:txBody>
                    <a:bodyPr/>
                    <a:lstStyle/>
                    <a:p>
                      <a:pPr algn="ctr">
                        <a:lnSpc>
                          <a:spcPct val="115000"/>
                        </a:lnSpc>
                        <a:spcAft>
                          <a:spcPts val="0"/>
                        </a:spcAft>
                      </a:pPr>
                      <a:r>
                        <a:rPr lang="el-GR" sz="1100" dirty="0" smtClean="0">
                          <a:latin typeface="Calibri"/>
                          <a:ea typeface="Calibri"/>
                          <a:cs typeface="Times New Roman"/>
                        </a:rPr>
                        <a:t>1959-1963</a:t>
                      </a:r>
                      <a:endParaRPr lang="el-GR" sz="1100" dirty="0">
                        <a:latin typeface="Calibri"/>
                        <a:ea typeface="Calibri"/>
                        <a:cs typeface="Times New Roman"/>
                      </a:endParaRPr>
                    </a:p>
                  </a:txBody>
                  <a:tcPr marL="68580" marR="68580" marT="0" marB="0" anchor="ctr"/>
                </a:tc>
                <a:tc>
                  <a:txBody>
                    <a:bodyPr/>
                    <a:lstStyle/>
                    <a:p>
                      <a:pPr algn="ctr">
                        <a:lnSpc>
                          <a:spcPct val="115000"/>
                        </a:lnSpc>
                        <a:spcAft>
                          <a:spcPts val="0"/>
                        </a:spcAft>
                      </a:pPr>
                      <a:r>
                        <a:rPr lang="el-GR" sz="1050" dirty="0" smtClean="0">
                          <a:latin typeface="+mn-lt"/>
                          <a:ea typeface="Calibri"/>
                          <a:cs typeface="Times New Roman"/>
                        </a:rPr>
                        <a:t>Τέθηκε</a:t>
                      </a:r>
                      <a:r>
                        <a:rPr lang="el-GR" sz="1050" baseline="0" dirty="0" smtClean="0">
                          <a:latin typeface="+mn-lt"/>
                          <a:ea typeface="Calibri"/>
                          <a:cs typeface="Times New Roman"/>
                        </a:rPr>
                        <a:t> σε </a:t>
                      </a:r>
                      <a:r>
                        <a:rPr lang="el-GR" sz="1050" baseline="0" dirty="0" err="1" smtClean="0">
                          <a:latin typeface="+mn-lt"/>
                          <a:ea typeface="Calibri"/>
                          <a:cs typeface="Times New Roman"/>
                        </a:rPr>
                        <a:t>υποτροχιακή</a:t>
                      </a:r>
                      <a:r>
                        <a:rPr lang="el-GR" sz="1050" baseline="0" dirty="0" smtClean="0">
                          <a:latin typeface="+mn-lt"/>
                          <a:ea typeface="Calibri"/>
                          <a:cs typeface="Times New Roman"/>
                        </a:rPr>
                        <a:t> παραβολική τροχιά</a:t>
                      </a:r>
                      <a:endParaRPr lang="el-GR" sz="1050" dirty="0">
                        <a:latin typeface="+mn-lt"/>
                        <a:ea typeface="Calibri"/>
                        <a:cs typeface="Times New Roman"/>
                      </a:endParaRPr>
                    </a:p>
                  </a:txBody>
                  <a:tcPr marL="68580" marR="68580" marT="0" marB="0"/>
                </a:tc>
              </a:tr>
              <a:tr h="214314">
                <a:tc>
                  <a:txBody>
                    <a:bodyPr/>
                    <a:lstStyle/>
                    <a:p>
                      <a:pPr algn="ctr"/>
                      <a:r>
                        <a:rPr lang="el-GR" sz="1050" dirty="0" smtClean="0"/>
                        <a:t>ΑΠΟΛΛΩΝ 7</a:t>
                      </a:r>
                      <a:endParaRPr lang="el-GR" sz="1050" dirty="0"/>
                    </a:p>
                  </a:txBody>
                  <a:tcPr anchor="ctr"/>
                </a:tc>
                <a:tc>
                  <a:txBody>
                    <a:bodyPr/>
                    <a:lstStyle/>
                    <a:p>
                      <a:pPr algn="ctr">
                        <a:lnSpc>
                          <a:spcPct val="115000"/>
                        </a:lnSpc>
                        <a:spcAft>
                          <a:spcPts val="0"/>
                        </a:spcAft>
                      </a:pPr>
                      <a:r>
                        <a:rPr lang="el-GR" sz="1100" dirty="0" smtClean="0">
                          <a:latin typeface="Calibri"/>
                          <a:ea typeface="Calibri"/>
                          <a:cs typeface="Times New Roman"/>
                        </a:rPr>
                        <a:t>1968</a:t>
                      </a:r>
                      <a:endParaRPr lang="el-GR" sz="1100" dirty="0">
                        <a:latin typeface="Calibri"/>
                        <a:ea typeface="Calibri"/>
                        <a:cs typeface="Times New Roman"/>
                      </a:endParaRPr>
                    </a:p>
                  </a:txBody>
                  <a:tcPr marL="68580" marR="68580" marT="0" marB="0" anchor="ctr"/>
                </a:tc>
                <a:tc>
                  <a:txBody>
                    <a:bodyPr/>
                    <a:lstStyle/>
                    <a:p>
                      <a:pPr algn="ctr">
                        <a:lnSpc>
                          <a:spcPct val="115000"/>
                        </a:lnSpc>
                        <a:spcAft>
                          <a:spcPts val="0"/>
                        </a:spcAft>
                      </a:pPr>
                      <a:r>
                        <a:rPr lang="el-GR" sz="1050" dirty="0" smtClean="0">
                          <a:latin typeface="+mn-lt"/>
                          <a:ea typeface="Calibri"/>
                          <a:cs typeface="Times New Roman"/>
                        </a:rPr>
                        <a:t>Ανθρώπινη</a:t>
                      </a:r>
                      <a:r>
                        <a:rPr lang="el-GR" sz="1050" baseline="0" dirty="0" smtClean="0">
                          <a:latin typeface="+mn-lt"/>
                          <a:ea typeface="Calibri"/>
                          <a:cs typeface="Times New Roman"/>
                        </a:rPr>
                        <a:t> αποστολή σε </a:t>
                      </a:r>
                      <a:r>
                        <a:rPr lang="el-GR" sz="1050" baseline="0" dirty="0" err="1" smtClean="0">
                          <a:latin typeface="+mn-lt"/>
                          <a:ea typeface="Calibri"/>
                          <a:cs typeface="Times New Roman"/>
                        </a:rPr>
                        <a:t>περιγήινη</a:t>
                      </a:r>
                      <a:r>
                        <a:rPr lang="el-GR" sz="1050" baseline="0" dirty="0" smtClean="0">
                          <a:latin typeface="+mn-lt"/>
                          <a:ea typeface="Calibri"/>
                          <a:cs typeface="Times New Roman"/>
                        </a:rPr>
                        <a:t> τροχιά</a:t>
                      </a:r>
                      <a:endParaRPr lang="el-GR" sz="1050" dirty="0">
                        <a:latin typeface="+mn-lt"/>
                        <a:ea typeface="Calibri"/>
                        <a:cs typeface="Times New Roman"/>
                      </a:endParaRPr>
                    </a:p>
                  </a:txBody>
                  <a:tcPr marL="68580" marR="68580" marT="0" marB="0"/>
                </a:tc>
              </a:tr>
              <a:tr h="214314">
                <a:tc>
                  <a:txBody>
                    <a:bodyPr/>
                    <a:lstStyle/>
                    <a:p>
                      <a:pPr algn="ctr"/>
                      <a:r>
                        <a:rPr lang="el-GR" sz="1050" dirty="0" smtClean="0"/>
                        <a:t>ΑΠΟΛΛΩΝ</a:t>
                      </a:r>
                      <a:r>
                        <a:rPr lang="el-GR" sz="1050" baseline="0" dirty="0" smtClean="0"/>
                        <a:t> 8</a:t>
                      </a:r>
                      <a:endParaRPr lang="el-GR" sz="1050" dirty="0"/>
                    </a:p>
                  </a:txBody>
                  <a:tcPr anchor="ctr"/>
                </a:tc>
                <a:tc>
                  <a:txBody>
                    <a:bodyPr/>
                    <a:lstStyle/>
                    <a:p>
                      <a:pPr algn="ctr">
                        <a:lnSpc>
                          <a:spcPct val="115000"/>
                        </a:lnSpc>
                        <a:spcAft>
                          <a:spcPts val="0"/>
                        </a:spcAft>
                      </a:pPr>
                      <a:r>
                        <a:rPr lang="el-GR" sz="1100" dirty="0" smtClean="0">
                          <a:latin typeface="Calibri"/>
                          <a:ea typeface="Calibri"/>
                          <a:cs typeface="Times New Roman"/>
                        </a:rPr>
                        <a:t>1968</a:t>
                      </a:r>
                      <a:endParaRPr lang="el-GR" sz="1100" dirty="0">
                        <a:latin typeface="Calibri"/>
                        <a:ea typeface="Calibri"/>
                        <a:cs typeface="Times New Roman"/>
                      </a:endParaRPr>
                    </a:p>
                  </a:txBody>
                  <a:tcPr marL="68580" marR="68580" marT="0" marB="0" anchor="ctr"/>
                </a:tc>
                <a:tc>
                  <a:txBody>
                    <a:bodyPr/>
                    <a:lstStyle/>
                    <a:p>
                      <a:pPr algn="ctr">
                        <a:lnSpc>
                          <a:spcPct val="115000"/>
                        </a:lnSpc>
                        <a:spcAft>
                          <a:spcPts val="0"/>
                        </a:spcAft>
                      </a:pPr>
                      <a:r>
                        <a:rPr kumimoji="0" lang="el-GR" sz="1000" kern="1200" dirty="0" smtClean="0">
                          <a:solidFill>
                            <a:schemeClr val="dk1"/>
                          </a:solidFill>
                          <a:latin typeface="+mn-lt"/>
                          <a:ea typeface="+mn-ea"/>
                          <a:cs typeface="+mn-cs"/>
                        </a:rPr>
                        <a:t>Επανδρωμένη αποστολή σε τροχιά γύρω από τη </a:t>
                      </a:r>
                      <a:r>
                        <a:rPr kumimoji="0" lang="el-GR" sz="1050" kern="1200" dirty="0" smtClean="0">
                          <a:solidFill>
                            <a:schemeClr val="dk1"/>
                          </a:solidFill>
                          <a:latin typeface="+mn-lt"/>
                          <a:ea typeface="+mn-ea"/>
                          <a:cs typeface="+mn-cs"/>
                        </a:rPr>
                        <a:t>Σελήνη</a:t>
                      </a:r>
                      <a:endParaRPr lang="el-GR" sz="1050" dirty="0">
                        <a:latin typeface="+mn-lt"/>
                        <a:ea typeface="Calibri"/>
                        <a:cs typeface="Times New Roman"/>
                      </a:endParaRPr>
                    </a:p>
                  </a:txBody>
                  <a:tcPr marL="68580" marR="68580" marT="0" marB="0"/>
                </a:tc>
              </a:tr>
              <a:tr h="214314">
                <a:tc>
                  <a:txBody>
                    <a:bodyPr/>
                    <a:lstStyle/>
                    <a:p>
                      <a:pPr algn="ctr"/>
                      <a:r>
                        <a:rPr lang="el-GR" sz="1050" dirty="0" smtClean="0"/>
                        <a:t>ΑΠΟΛΛΩΝ 9</a:t>
                      </a:r>
                      <a:endParaRPr lang="el-GR" sz="1050" dirty="0"/>
                    </a:p>
                  </a:txBody>
                  <a:tcPr anchor="ctr"/>
                </a:tc>
                <a:tc>
                  <a:txBody>
                    <a:bodyPr/>
                    <a:lstStyle/>
                    <a:p>
                      <a:pPr algn="ctr">
                        <a:lnSpc>
                          <a:spcPct val="115000"/>
                        </a:lnSpc>
                        <a:spcAft>
                          <a:spcPts val="0"/>
                        </a:spcAft>
                      </a:pPr>
                      <a:r>
                        <a:rPr lang="el-GR" sz="1100" dirty="0" smtClean="0">
                          <a:latin typeface="Calibri"/>
                          <a:ea typeface="Calibri"/>
                          <a:cs typeface="Times New Roman"/>
                        </a:rPr>
                        <a:t>1969</a:t>
                      </a:r>
                      <a:endParaRPr lang="el-GR" sz="1100" dirty="0">
                        <a:latin typeface="Calibri"/>
                        <a:ea typeface="Calibri"/>
                        <a:cs typeface="Times New Roman"/>
                      </a:endParaRPr>
                    </a:p>
                  </a:txBody>
                  <a:tcPr marL="68580" marR="68580" marT="0" marB="0" anchor="ctr"/>
                </a:tc>
                <a:tc>
                  <a:txBody>
                    <a:bodyPr/>
                    <a:lstStyle/>
                    <a:p>
                      <a:pPr algn="ctr">
                        <a:lnSpc>
                          <a:spcPct val="115000"/>
                        </a:lnSpc>
                        <a:spcAft>
                          <a:spcPts val="0"/>
                        </a:spcAft>
                      </a:pPr>
                      <a:r>
                        <a:rPr lang="el-GR" sz="1050" dirty="0" smtClean="0">
                          <a:latin typeface="+mn-lt"/>
                          <a:ea typeface="Calibri"/>
                          <a:cs typeface="Times New Roman"/>
                        </a:rPr>
                        <a:t>Πρόσβαση</a:t>
                      </a:r>
                      <a:r>
                        <a:rPr lang="el-GR" sz="1050" baseline="0" dirty="0" smtClean="0">
                          <a:latin typeface="+mn-lt"/>
                          <a:ea typeface="Calibri"/>
                          <a:cs typeface="Times New Roman"/>
                        </a:rPr>
                        <a:t> σε </a:t>
                      </a:r>
                      <a:r>
                        <a:rPr lang="el-GR" sz="1050" baseline="0" dirty="0" err="1" smtClean="0">
                          <a:latin typeface="+mn-lt"/>
                          <a:ea typeface="Calibri"/>
                          <a:cs typeface="Times New Roman"/>
                        </a:rPr>
                        <a:t>περιγήινη</a:t>
                      </a:r>
                      <a:r>
                        <a:rPr lang="el-GR" sz="1050" baseline="0" dirty="0" smtClean="0">
                          <a:latin typeface="+mn-lt"/>
                          <a:ea typeface="Calibri"/>
                          <a:cs typeface="Times New Roman"/>
                        </a:rPr>
                        <a:t> τροχιά</a:t>
                      </a:r>
                      <a:endParaRPr lang="el-GR" sz="1050" dirty="0">
                        <a:latin typeface="+mn-lt"/>
                        <a:ea typeface="Calibri"/>
                        <a:cs typeface="Times New Roman"/>
                      </a:endParaRPr>
                    </a:p>
                  </a:txBody>
                  <a:tcPr marL="68580" marR="68580" marT="0" marB="0"/>
                </a:tc>
              </a:tr>
              <a:tr h="214314">
                <a:tc>
                  <a:txBody>
                    <a:bodyPr/>
                    <a:lstStyle/>
                    <a:p>
                      <a:pPr algn="ctr"/>
                      <a:r>
                        <a:rPr lang="el-GR" sz="1050" dirty="0" smtClean="0"/>
                        <a:t>ΑΠΟΛΛΩΝ 11</a:t>
                      </a:r>
                      <a:endParaRPr lang="el-GR" sz="1050" dirty="0"/>
                    </a:p>
                  </a:txBody>
                  <a:tcPr anchor="ctr"/>
                </a:tc>
                <a:tc>
                  <a:txBody>
                    <a:bodyPr/>
                    <a:lstStyle/>
                    <a:p>
                      <a:pPr algn="ctr">
                        <a:lnSpc>
                          <a:spcPct val="115000"/>
                        </a:lnSpc>
                        <a:spcAft>
                          <a:spcPts val="0"/>
                        </a:spcAft>
                      </a:pPr>
                      <a:r>
                        <a:rPr lang="el-GR" sz="1100" dirty="0" smtClean="0">
                          <a:latin typeface="Calibri"/>
                          <a:ea typeface="Calibri"/>
                          <a:cs typeface="Times New Roman"/>
                        </a:rPr>
                        <a:t>1969</a:t>
                      </a:r>
                      <a:endParaRPr lang="el-GR" sz="1100" dirty="0">
                        <a:latin typeface="Calibri"/>
                        <a:ea typeface="Calibri"/>
                        <a:cs typeface="Times New Roman"/>
                      </a:endParaRPr>
                    </a:p>
                  </a:txBody>
                  <a:tcPr marL="68580" marR="68580" marT="0" marB="0" anchor="ctr"/>
                </a:tc>
                <a:tc>
                  <a:txBody>
                    <a:bodyPr/>
                    <a:lstStyle/>
                    <a:p>
                      <a:pPr algn="ctr">
                        <a:lnSpc>
                          <a:spcPct val="115000"/>
                        </a:lnSpc>
                        <a:spcAft>
                          <a:spcPts val="0"/>
                        </a:spcAft>
                      </a:pPr>
                      <a:r>
                        <a:rPr lang="el-GR" sz="1050" dirty="0" smtClean="0">
                          <a:latin typeface="+mn-lt"/>
                          <a:ea typeface="Calibri"/>
                          <a:cs typeface="Times New Roman"/>
                        </a:rPr>
                        <a:t>Πρώτη αποστολή στα χρονικά ανθρώπων στη</a:t>
                      </a:r>
                      <a:r>
                        <a:rPr lang="el-GR" sz="1050" baseline="0" dirty="0" smtClean="0">
                          <a:latin typeface="+mn-lt"/>
                          <a:ea typeface="Calibri"/>
                          <a:cs typeface="Times New Roman"/>
                        </a:rPr>
                        <a:t> Σελήνη</a:t>
                      </a:r>
                      <a:endParaRPr lang="el-GR" sz="1050" dirty="0">
                        <a:latin typeface="+mn-lt"/>
                        <a:ea typeface="Calibri"/>
                        <a:cs typeface="Times New Roman"/>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https://spacenews.gr/wp-content/uploads/2017/02/ngc-800x500.jpg"/>
          <p:cNvPicPr>
            <a:picLocks noChangeAspect="1" noChangeArrowheads="1"/>
          </p:cNvPicPr>
          <p:nvPr/>
        </p:nvPicPr>
        <p:blipFill>
          <a:blip r:embed="rId2">
            <a:lum/>
          </a:blip>
          <a:srcRect/>
          <a:stretch>
            <a:fillRect/>
          </a:stretch>
        </p:blipFill>
        <p:spPr bwMode="auto">
          <a:xfrm>
            <a:off x="0" y="0"/>
            <a:ext cx="9144000" cy="6858000"/>
          </a:xfrm>
          <a:prstGeom prst="rect">
            <a:avLst/>
          </a:prstGeom>
          <a:noFill/>
        </p:spPr>
      </p:pic>
      <p:sp>
        <p:nvSpPr>
          <p:cNvPr id="2" name="1 - Θέση κειμένου"/>
          <p:cNvSpPr>
            <a:spLocks noGrp="1"/>
          </p:cNvSpPr>
          <p:nvPr>
            <p:ph type="body" idx="1"/>
          </p:nvPr>
        </p:nvSpPr>
        <p:spPr>
          <a:xfrm>
            <a:off x="357158" y="2143116"/>
            <a:ext cx="8572560" cy="4214842"/>
          </a:xfrm>
        </p:spPr>
        <p:txBody>
          <a:bodyPr>
            <a:normAutofit fontScale="62500" lnSpcReduction="20000"/>
          </a:bodyPr>
          <a:lstStyle/>
          <a:p>
            <a:r>
              <a:rPr lang="el-GR" sz="2900" cap="none" spc="0" dirty="0" smtClean="0">
                <a:solidFill>
                  <a:srgbClr val="FFFFCC"/>
                </a:solidFill>
              </a:rPr>
              <a:t>ΑΠΟΣΤΟΛΗ ΕΠΑΝΔΡΩΜΕΝΩΝ ΔΙΑΣΤΗΜΟΠΛΟΙΩΝ</a:t>
            </a:r>
          </a:p>
          <a:p>
            <a:pPr>
              <a:buClr>
                <a:srgbClr val="FFFF99"/>
              </a:buClr>
              <a:buFont typeface="Arial" pitchFamily="34" charset="0"/>
              <a:buChar char="•"/>
            </a:pPr>
            <a:r>
              <a:rPr lang="el-GR" sz="2100" u="sng" cap="none" spc="0" dirty="0" smtClean="0">
                <a:hlinkClick r:id="rId3"/>
              </a:rPr>
              <a:t>Https://www.Noesis.Edu.Gr/noesis-online/wiki-texnologias/space/</a:t>
            </a:r>
            <a:r>
              <a:rPr lang="el-GR" sz="2100" cap="none" spc="0" dirty="0" smtClean="0"/>
              <a:t> </a:t>
            </a:r>
          </a:p>
          <a:p>
            <a:pPr>
              <a:buClr>
                <a:srgbClr val="FFFF99"/>
              </a:buClr>
              <a:buFont typeface="Arial" pitchFamily="34" charset="0"/>
              <a:buChar char="•"/>
            </a:pPr>
            <a:r>
              <a:rPr lang="el-GR" sz="2100" u="sng" cap="none" spc="0" dirty="0" smtClean="0">
                <a:hlinkClick r:id="rId4"/>
              </a:rPr>
              <a:t>Https://el.Wikipedia.Org/wiki/</a:t>
            </a:r>
            <a:endParaRPr lang="el-GR" sz="2100" u="sng" cap="none" spc="0" dirty="0" smtClean="0"/>
          </a:p>
          <a:p>
            <a:pPr>
              <a:buClr>
                <a:srgbClr val="FFFF99"/>
              </a:buClr>
              <a:buFont typeface="Arial" pitchFamily="34" charset="0"/>
              <a:buChar char="•"/>
            </a:pPr>
            <a:r>
              <a:rPr lang="el-GR" sz="2100" u="sng" cap="none" spc="0" dirty="0" smtClean="0">
                <a:hlinkClick r:id="rId5"/>
              </a:rPr>
              <a:t>Https://el.Wikipedia.Org/wiki/%ce%a0%cf%81%cf%8c%ce%b3%cf%81%ce%b1%ce%bc%ce%bc%ce%b1_gemini</a:t>
            </a:r>
            <a:endParaRPr lang="el-GR" sz="2100" u="sng" cap="none" spc="0" dirty="0" smtClean="0"/>
          </a:p>
          <a:p>
            <a:pPr>
              <a:buClr>
                <a:srgbClr val="FFFF99"/>
              </a:buClr>
              <a:buFont typeface="Arial" pitchFamily="34" charset="0"/>
              <a:buChar char="•"/>
            </a:pPr>
            <a:r>
              <a:rPr lang="el-GR" sz="2100" u="sng" cap="none" spc="0" dirty="0" smtClean="0">
                <a:hlinkClick r:id="rId6"/>
              </a:rPr>
              <a:t>Https://el.Wikipedia.Org/wiki/%ce%91%cf%80%cf%8c%ce%bb%ce%bb%cf%89%ce%bd_(%ce%b4%ce%b9%ce%b1%cf%83%cf%84%ce%b7%ce%bc%ce%b9%ce%ba%cf%8c_%cf%80%cf%81%cf%8c%ce%b3%cf%81%ce%b1%ce%bc%ce%bc%ce%b1)</a:t>
            </a:r>
            <a:endParaRPr lang="el-GR" sz="2100" u="sng" cap="none" spc="0" dirty="0" smtClean="0"/>
          </a:p>
          <a:p>
            <a:pPr>
              <a:buClr>
                <a:srgbClr val="FFFF99"/>
              </a:buClr>
              <a:buFont typeface="Arial" pitchFamily="34" charset="0"/>
              <a:buChar char="•"/>
            </a:pPr>
            <a:r>
              <a:rPr lang="el-GR" sz="2100" u="sng" cap="none" spc="0" dirty="0" smtClean="0">
                <a:hlinkClick r:id="rId7"/>
              </a:rPr>
              <a:t>Https://gr.Dreamstime.Com/%cf%83%cf%84%ce%bf%ce%ba-%ce%b5%ce%b9%ce%ba%cf%8c%ce%bd%ce%b5%cf%82-%cf%81%cf%89%cf%83%ce%b9%ce%ba%cf%8c-%ce%b9%ce%b1%cf%83%cf%84%ce%b7%ce%bc%cf%8c%cf%80-%ce%bf%ce%b9%ce%bf-vostok-image59236857</a:t>
            </a:r>
            <a:endParaRPr lang="el-GR" sz="2100" cap="none" spc="0" dirty="0" smtClean="0"/>
          </a:p>
          <a:p>
            <a:pPr>
              <a:buClr>
                <a:srgbClr val="FFFF99"/>
              </a:buClr>
              <a:buFont typeface="Arial" pitchFamily="34" charset="0"/>
              <a:buChar char="•"/>
            </a:pPr>
            <a:endParaRPr lang="el-GR" sz="2100" cap="none" spc="0" dirty="0" smtClean="0"/>
          </a:p>
          <a:p>
            <a:pPr>
              <a:buClr>
                <a:srgbClr val="FFFF99"/>
              </a:buClr>
              <a:buFont typeface="Arial" pitchFamily="34" charset="0"/>
              <a:buChar char="•"/>
            </a:pPr>
            <a:r>
              <a:rPr lang="el-GR" sz="2100" u="sng" cap="none" spc="0" dirty="0" smtClean="0">
                <a:hlinkClick r:id="rId8"/>
              </a:rPr>
              <a:t>Https://el.Wikipedia.Org/wiki/%ce%91%cf%80%cf%8c%ce%bb%ce%bb%cf%89%ce%bd_11</a:t>
            </a:r>
            <a:endParaRPr lang="el-GR" sz="2100" cap="none" spc="0" dirty="0" smtClean="0"/>
          </a:p>
          <a:p>
            <a:pPr>
              <a:buClr>
                <a:srgbClr val="FFFF99"/>
              </a:buClr>
              <a:buFont typeface="Arial" pitchFamily="34" charset="0"/>
              <a:buChar char="•"/>
            </a:pPr>
            <a:endParaRPr lang="el-GR" sz="2100" cap="none" spc="0" dirty="0" smtClean="0"/>
          </a:p>
          <a:p>
            <a:r>
              <a:rPr lang="el-GR" sz="2100" u="sng" cap="none" spc="0" dirty="0" smtClean="0">
                <a:hlinkClick r:id="rId9"/>
              </a:rPr>
              <a:t>Https://www.Thetoc.Gr/diethni/article/oi-megales-thewries-sunomwsias-gia-tin-apostoli-tou-apollwn-11/</a:t>
            </a:r>
            <a:endParaRPr lang="el-GR" sz="2100" cap="none" spc="0" dirty="0" smtClean="0"/>
          </a:p>
          <a:p>
            <a:r>
              <a:rPr lang="el-GR" sz="2100" cap="none" spc="0" dirty="0" smtClean="0"/>
              <a:t> </a:t>
            </a:r>
          </a:p>
          <a:p>
            <a:endParaRPr lang="en-US" sz="2000" spc="0" dirty="0" smtClean="0">
              <a:solidFill>
                <a:srgbClr val="FFFFCC"/>
              </a:solidFill>
            </a:endParaRPr>
          </a:p>
          <a:p>
            <a:endParaRPr lang="en-US" sz="1500" spc="0" dirty="0" smtClean="0">
              <a:solidFill>
                <a:srgbClr val="FFFFCC"/>
              </a:solidFill>
            </a:endParaRPr>
          </a:p>
          <a:p>
            <a:endParaRPr lang="el-GR" sz="1500" spc="0" dirty="0">
              <a:solidFill>
                <a:srgbClr val="FFFFCC"/>
              </a:solidFill>
            </a:endParaRPr>
          </a:p>
        </p:txBody>
      </p:sp>
      <p:sp>
        <p:nvSpPr>
          <p:cNvPr id="3" name="2 - Τίτλος"/>
          <p:cNvSpPr>
            <a:spLocks noGrp="1"/>
          </p:cNvSpPr>
          <p:nvPr>
            <p:ph type="title"/>
          </p:nvPr>
        </p:nvSpPr>
        <p:spPr/>
        <p:txBody>
          <a:bodyPr/>
          <a:lstStyle/>
          <a:p>
            <a:r>
              <a:rPr lang="el-GR" dirty="0" smtClean="0">
                <a:solidFill>
                  <a:srgbClr val="FFFFCC"/>
                </a:solidFill>
              </a:rPr>
              <a:t>ΟΙ ΠΛΑΝΗΤΕΣ</a:t>
            </a:r>
            <a:endParaRPr lang="el-GR"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https://spacenews.gr/wp-content/uploads/2017/02/ngc-800x500.jpg"/>
          <p:cNvPicPr>
            <a:picLocks noChangeAspect="1" noChangeArrowheads="1"/>
          </p:cNvPicPr>
          <p:nvPr/>
        </p:nvPicPr>
        <p:blipFill>
          <a:blip r:embed="rId2">
            <a:lum/>
          </a:blip>
          <a:srcRect/>
          <a:stretch>
            <a:fillRect/>
          </a:stretch>
        </p:blipFill>
        <p:spPr bwMode="auto">
          <a:xfrm>
            <a:off x="0" y="0"/>
            <a:ext cx="9144000" cy="6858000"/>
          </a:xfrm>
          <a:prstGeom prst="rect">
            <a:avLst/>
          </a:prstGeom>
          <a:noFill/>
        </p:spPr>
      </p:pic>
      <p:sp>
        <p:nvSpPr>
          <p:cNvPr id="2" name="1 - Θέση κειμένου"/>
          <p:cNvSpPr>
            <a:spLocks noGrp="1"/>
          </p:cNvSpPr>
          <p:nvPr>
            <p:ph type="body" idx="1"/>
          </p:nvPr>
        </p:nvSpPr>
        <p:spPr>
          <a:xfrm>
            <a:off x="357158" y="2143116"/>
            <a:ext cx="8572560" cy="4214842"/>
          </a:xfrm>
        </p:spPr>
        <p:txBody>
          <a:bodyPr>
            <a:normAutofit/>
          </a:bodyPr>
          <a:lstStyle/>
          <a:p>
            <a:r>
              <a:rPr lang="el-GR" sz="2000" spc="0" dirty="0" smtClean="0">
                <a:solidFill>
                  <a:srgbClr val="FFFFCC"/>
                </a:solidFill>
              </a:rPr>
              <a:t>ΑΠΟΣΤΑΣΗ ΤΩΝ ΑΛΛΩΝ ΠΛΑΝΗΤΩΝ ΚΑΙ ΔΟΡΥΦΟΡΩΝ ΑΠΟ ΤΗ ΓΗ</a:t>
            </a:r>
          </a:p>
          <a:p>
            <a:pPr lvl="0"/>
            <a:r>
              <a:rPr lang="el-GR" sz="1500" cap="none" spc="0" dirty="0" smtClean="0">
                <a:solidFill>
                  <a:srgbClr val="FFFFCC"/>
                </a:solidFill>
              </a:rPr>
              <a:t>1. Ερμής: δορυφόροι: ΔΕΝ ΥΠΑΡΧΟΥΝ - απόσταση: 3.600 χιλιόμετρα</a:t>
            </a:r>
          </a:p>
          <a:p>
            <a:pPr lvl="0"/>
            <a:r>
              <a:rPr lang="el-GR" sz="1500" cap="none" spc="0" dirty="0" smtClean="0">
                <a:solidFill>
                  <a:srgbClr val="FFFFCC"/>
                </a:solidFill>
              </a:rPr>
              <a:t>2.Αφροδίτη: δορυφόροι: ΔΕΝ ΥΠΑΡΧΟΥΝ - απόσταση: 38 εκατομμύρια χιλιόμετρα</a:t>
            </a:r>
          </a:p>
          <a:p>
            <a:pPr lvl="0"/>
            <a:r>
              <a:rPr lang="el-GR" sz="1500" cap="none" spc="0" dirty="0" smtClean="0">
                <a:solidFill>
                  <a:srgbClr val="FFFFCC"/>
                </a:solidFill>
              </a:rPr>
              <a:t>3.Γη: δορυφόροι: 1 φυσικός (ΣΕΛΗΝΗ) ΚΑΙ 8,300+ τεχνητοί</a:t>
            </a:r>
          </a:p>
          <a:p>
            <a:pPr lvl="0"/>
            <a:r>
              <a:rPr lang="el-GR" sz="1500" cap="none" spc="0" dirty="0" smtClean="0">
                <a:solidFill>
                  <a:srgbClr val="FFFFCC"/>
                </a:solidFill>
              </a:rPr>
              <a:t>4.Άρης: δορυφόροι: 2 φυσικοί (Φόβος, Δείμος)</a:t>
            </a:r>
          </a:p>
          <a:p>
            <a:pPr lvl="0"/>
            <a:r>
              <a:rPr lang="el-GR" sz="1500" cap="none" spc="0" dirty="0" smtClean="0">
                <a:solidFill>
                  <a:srgbClr val="FFFFCC"/>
                </a:solidFill>
              </a:rPr>
              <a:t>5.Δίας: δορυφόροι: 79 από το 2018 ανακαλύφθηκαν</a:t>
            </a:r>
          </a:p>
          <a:p>
            <a:pPr lvl="0"/>
            <a:r>
              <a:rPr lang="el-GR" sz="1500" cap="none" spc="0" dirty="0" smtClean="0">
                <a:solidFill>
                  <a:srgbClr val="FFFFCC"/>
                </a:solidFill>
              </a:rPr>
              <a:t>6.Κρόνος</a:t>
            </a:r>
            <a:r>
              <a:rPr lang="en-US" sz="1500" cap="none" spc="0" dirty="0" smtClean="0">
                <a:solidFill>
                  <a:srgbClr val="FFFFCC"/>
                </a:solidFill>
              </a:rPr>
              <a:t>: </a:t>
            </a:r>
            <a:r>
              <a:rPr lang="el-GR" sz="1500" cap="none" spc="0" dirty="0" smtClean="0">
                <a:solidFill>
                  <a:srgbClr val="FFFFCC"/>
                </a:solidFill>
              </a:rPr>
              <a:t>δορυφόροι</a:t>
            </a:r>
            <a:r>
              <a:rPr lang="en-US" sz="1500" cap="none" spc="0" dirty="0" smtClean="0">
                <a:solidFill>
                  <a:srgbClr val="FFFFCC"/>
                </a:solidFill>
              </a:rPr>
              <a:t>:</a:t>
            </a:r>
            <a:r>
              <a:rPr lang="el-GR" sz="1500" cap="none" spc="0" dirty="0" smtClean="0">
                <a:solidFill>
                  <a:srgbClr val="FFFFCC"/>
                </a:solidFill>
              </a:rPr>
              <a:t> 82 </a:t>
            </a:r>
            <a:r>
              <a:rPr lang="en-US" sz="1500" cap="none" spc="0" dirty="0" smtClean="0">
                <a:solidFill>
                  <a:srgbClr val="FFFFCC"/>
                </a:solidFill>
              </a:rPr>
              <a:t>-</a:t>
            </a:r>
            <a:r>
              <a:rPr lang="el-GR" sz="1500" cap="none" spc="0" dirty="0" smtClean="0">
                <a:solidFill>
                  <a:srgbClr val="FFFFCC"/>
                </a:solidFill>
              </a:rPr>
              <a:t> απόσταση</a:t>
            </a:r>
            <a:r>
              <a:rPr lang="en-US" sz="1500" cap="none" spc="0" dirty="0" smtClean="0">
                <a:solidFill>
                  <a:srgbClr val="FFFFCC"/>
                </a:solidFill>
              </a:rPr>
              <a:t>:   120.600 </a:t>
            </a:r>
            <a:r>
              <a:rPr lang="el-GR" sz="1500" cap="none" spc="0" dirty="0" smtClean="0">
                <a:solidFill>
                  <a:srgbClr val="FFFFCC"/>
                </a:solidFill>
              </a:rPr>
              <a:t>χιλιόμετρα</a:t>
            </a:r>
          </a:p>
          <a:p>
            <a:pPr lvl="0"/>
            <a:r>
              <a:rPr lang="el-GR" sz="1500" cap="none" spc="0" dirty="0" smtClean="0">
                <a:solidFill>
                  <a:srgbClr val="FFFFCC"/>
                </a:solidFill>
              </a:rPr>
              <a:t>7.Ουρανός: δορυφόροι: 27 – απόσταση: 38.000 έως 51.000 χιλιόμετρα</a:t>
            </a:r>
          </a:p>
          <a:p>
            <a:pPr lvl="0"/>
            <a:r>
              <a:rPr lang="el-GR" sz="1500" cap="none" spc="0" dirty="0" smtClean="0">
                <a:solidFill>
                  <a:srgbClr val="FFFFCC"/>
                </a:solidFill>
              </a:rPr>
              <a:t>8.Ποσειδώνας</a:t>
            </a:r>
            <a:r>
              <a:rPr lang="en-US" sz="1500" cap="none" spc="0" dirty="0" smtClean="0">
                <a:solidFill>
                  <a:srgbClr val="FFFFCC"/>
                </a:solidFill>
              </a:rPr>
              <a:t>:</a:t>
            </a:r>
            <a:r>
              <a:rPr lang="el-GR" sz="1500" cap="none" spc="0" dirty="0" smtClean="0">
                <a:solidFill>
                  <a:srgbClr val="FFFFCC"/>
                </a:solidFill>
              </a:rPr>
              <a:t> δορυφόροι</a:t>
            </a:r>
            <a:r>
              <a:rPr lang="en-US" sz="1500" cap="none" spc="0" dirty="0" smtClean="0">
                <a:solidFill>
                  <a:srgbClr val="FFFFCC"/>
                </a:solidFill>
              </a:rPr>
              <a:t>: </a:t>
            </a:r>
            <a:r>
              <a:rPr lang="el-GR" sz="1500" cap="none" spc="0" dirty="0" smtClean="0">
                <a:solidFill>
                  <a:srgbClr val="FFFFCC"/>
                </a:solidFill>
              </a:rPr>
              <a:t>14 – απόσταση</a:t>
            </a:r>
            <a:r>
              <a:rPr lang="en-US" sz="1500" cap="none" spc="0" dirty="0" smtClean="0">
                <a:solidFill>
                  <a:srgbClr val="FFFFCC"/>
                </a:solidFill>
              </a:rPr>
              <a:t>:</a:t>
            </a:r>
            <a:r>
              <a:rPr lang="el-GR" sz="1500" cap="none" spc="0" dirty="0" smtClean="0">
                <a:solidFill>
                  <a:srgbClr val="FFFFCC"/>
                </a:solidFill>
              </a:rPr>
              <a:t> 5.400 χιλιόμετρα</a:t>
            </a:r>
          </a:p>
          <a:p>
            <a:pPr algn="l"/>
            <a:endParaRPr lang="el-GR" sz="2000" spc="0" dirty="0" smtClean="0">
              <a:solidFill>
                <a:srgbClr val="FFFFCC"/>
              </a:solidFill>
            </a:endParaRPr>
          </a:p>
          <a:p>
            <a:endParaRPr lang="el-GR" sz="2000" spc="0" dirty="0">
              <a:solidFill>
                <a:srgbClr val="FFFFCC"/>
              </a:solidFill>
            </a:endParaRPr>
          </a:p>
        </p:txBody>
      </p:sp>
      <p:sp>
        <p:nvSpPr>
          <p:cNvPr id="3" name="2 - Τίτλος"/>
          <p:cNvSpPr>
            <a:spLocks noGrp="1"/>
          </p:cNvSpPr>
          <p:nvPr>
            <p:ph type="title"/>
          </p:nvPr>
        </p:nvSpPr>
        <p:spPr/>
        <p:txBody>
          <a:bodyPr/>
          <a:lstStyle/>
          <a:p>
            <a:r>
              <a:rPr lang="el-GR" dirty="0" smtClean="0">
                <a:solidFill>
                  <a:srgbClr val="FFFFCC"/>
                </a:solidFill>
              </a:rPr>
              <a:t>ΟΙ ΠΛΑΝΗΤΕΣ</a:t>
            </a:r>
            <a:endParaRPr lang="el-GR"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https://spacenews.gr/wp-content/uploads/2017/02/ngc-800x500.jpg"/>
          <p:cNvPicPr>
            <a:picLocks noChangeAspect="1" noChangeArrowheads="1"/>
          </p:cNvPicPr>
          <p:nvPr/>
        </p:nvPicPr>
        <p:blipFill>
          <a:blip r:embed="rId2">
            <a:lum/>
          </a:blip>
          <a:srcRect/>
          <a:stretch>
            <a:fillRect/>
          </a:stretch>
        </p:blipFill>
        <p:spPr bwMode="auto">
          <a:xfrm>
            <a:off x="0" y="0"/>
            <a:ext cx="9144000" cy="6858000"/>
          </a:xfrm>
          <a:prstGeom prst="rect">
            <a:avLst/>
          </a:prstGeom>
          <a:noFill/>
        </p:spPr>
      </p:pic>
      <p:sp>
        <p:nvSpPr>
          <p:cNvPr id="2" name="1 - Θέση κειμένου"/>
          <p:cNvSpPr>
            <a:spLocks noGrp="1"/>
          </p:cNvSpPr>
          <p:nvPr>
            <p:ph type="body" idx="1"/>
          </p:nvPr>
        </p:nvSpPr>
        <p:spPr>
          <a:xfrm>
            <a:off x="357158" y="2143116"/>
            <a:ext cx="8572560" cy="4214842"/>
          </a:xfrm>
        </p:spPr>
        <p:txBody>
          <a:bodyPr>
            <a:normAutofit fontScale="92500" lnSpcReduction="10000"/>
          </a:bodyPr>
          <a:lstStyle/>
          <a:p>
            <a:r>
              <a:rPr lang="el-GR" sz="2000" spc="0" dirty="0" smtClean="0">
                <a:solidFill>
                  <a:srgbClr val="FFFFCC"/>
                </a:solidFill>
              </a:rPr>
              <a:t>ΑΠΟΣΤΑΣΗ ΤΩΝ ΑΛΛΩΝ ΠΛΑΝΗΤΩΝ ΚΑΙ ΔΟΡΥΦΟΡΩΝ ΑΠΟ ΤΗ ΓΗ</a:t>
            </a:r>
          </a:p>
          <a:p>
            <a:pPr algn="l"/>
            <a:r>
              <a:rPr lang="el-GR" sz="1500" cap="none" spc="0" dirty="0" smtClean="0">
                <a:solidFill>
                  <a:srgbClr val="FFFFCC"/>
                </a:solidFill>
              </a:rPr>
              <a:t>	</a:t>
            </a:r>
            <a:r>
              <a:rPr lang="el-GR" cap="none" spc="0" dirty="0" smtClean="0">
                <a:solidFill>
                  <a:srgbClr val="FFFFCC"/>
                </a:solidFill>
              </a:rPr>
              <a:t>1. Ερμής 	</a:t>
            </a:r>
            <a:r>
              <a:rPr lang="el-GR" sz="1500" cap="none" spc="0" dirty="0" smtClean="0">
                <a:solidFill>
                  <a:srgbClr val="FFFFCC"/>
                </a:solidFill>
              </a:rPr>
              <a:t>		</a:t>
            </a:r>
            <a:r>
              <a:rPr lang="el-GR" cap="none" spc="0" dirty="0" smtClean="0">
                <a:solidFill>
                  <a:srgbClr val="FFFFCC"/>
                </a:solidFill>
              </a:rPr>
              <a:t>2.Αφροδίτη		3. Γη</a:t>
            </a:r>
            <a:r>
              <a:rPr lang="el-GR" sz="1500" cap="none" spc="0" dirty="0" smtClean="0">
                <a:solidFill>
                  <a:srgbClr val="FFFFCC"/>
                </a:solidFill>
              </a:rPr>
              <a:t>																																																																																			</a:t>
            </a:r>
            <a:r>
              <a:rPr lang="el-GR" cap="none" spc="0" dirty="0" smtClean="0">
                <a:solidFill>
                  <a:srgbClr val="FFFFCC"/>
                </a:solidFill>
              </a:rPr>
              <a:t>4. Άρης			5. Δίας			6.Κρόνος</a:t>
            </a:r>
            <a:endParaRPr lang="el-GR" spc="0" dirty="0" smtClean="0">
              <a:solidFill>
                <a:srgbClr val="FFFFCC"/>
              </a:solidFill>
            </a:endParaRPr>
          </a:p>
          <a:p>
            <a:pPr algn="l"/>
            <a:endParaRPr lang="el-GR" sz="1400" dirty="0" smtClean="0">
              <a:solidFill>
                <a:srgbClr val="FFFFCC"/>
              </a:solidFill>
            </a:endParaRPr>
          </a:p>
          <a:p>
            <a:pPr algn="l"/>
            <a:endParaRPr lang="el-GR" sz="1500" spc="0" dirty="0" smtClean="0">
              <a:solidFill>
                <a:srgbClr val="FFFFCC"/>
              </a:solidFill>
            </a:endParaRPr>
          </a:p>
          <a:p>
            <a:pPr algn="l"/>
            <a:endParaRPr lang="el-GR" sz="1500" spc="0" dirty="0" smtClean="0">
              <a:solidFill>
                <a:srgbClr val="FFFFCC"/>
              </a:solidFill>
            </a:endParaRPr>
          </a:p>
          <a:p>
            <a:pPr algn="l"/>
            <a:endParaRPr lang="el-GR" sz="1500" cap="none" spc="0" dirty="0" smtClean="0">
              <a:solidFill>
                <a:srgbClr val="FFFFCC"/>
              </a:solidFill>
            </a:endParaRPr>
          </a:p>
          <a:p>
            <a:r>
              <a:rPr lang="el-GR" sz="2000" spc="0" dirty="0" smtClean="0">
                <a:solidFill>
                  <a:srgbClr val="FFFFCC"/>
                </a:solidFill>
              </a:rPr>
              <a:t> </a:t>
            </a:r>
          </a:p>
        </p:txBody>
      </p:sp>
      <p:sp>
        <p:nvSpPr>
          <p:cNvPr id="3" name="2 - Τίτλος"/>
          <p:cNvSpPr>
            <a:spLocks noGrp="1"/>
          </p:cNvSpPr>
          <p:nvPr>
            <p:ph type="title"/>
          </p:nvPr>
        </p:nvSpPr>
        <p:spPr/>
        <p:txBody>
          <a:bodyPr/>
          <a:lstStyle/>
          <a:p>
            <a:r>
              <a:rPr lang="el-GR" dirty="0" smtClean="0">
                <a:solidFill>
                  <a:srgbClr val="FFFFCC"/>
                </a:solidFill>
              </a:rPr>
              <a:t>ΟΙ ΠΛΑΝΗΤΕΣ</a:t>
            </a:r>
            <a:endParaRPr lang="el-GR" dirty="0"/>
          </a:p>
        </p:txBody>
      </p:sp>
      <p:pic>
        <p:nvPicPr>
          <p:cNvPr id="5" name="4 - Εικόνα"/>
          <p:cNvPicPr/>
          <p:nvPr/>
        </p:nvPicPr>
        <p:blipFill>
          <a:blip r:embed="rId3" cstate="print"/>
          <a:stretch>
            <a:fillRect/>
          </a:stretch>
        </p:blipFill>
        <p:spPr>
          <a:xfrm flipH="1">
            <a:off x="714348" y="3143248"/>
            <a:ext cx="2455545" cy="1488360"/>
          </a:xfrm>
          <a:prstGeom prst="rect">
            <a:avLst/>
          </a:prstGeom>
        </p:spPr>
      </p:pic>
      <p:pic>
        <p:nvPicPr>
          <p:cNvPr id="8" name="7 - Εικόνα"/>
          <p:cNvPicPr/>
          <p:nvPr/>
        </p:nvPicPr>
        <p:blipFill>
          <a:blip r:embed="rId4"/>
          <a:stretch>
            <a:fillRect/>
          </a:stretch>
        </p:blipFill>
        <p:spPr>
          <a:xfrm>
            <a:off x="3857620" y="3071810"/>
            <a:ext cx="1638300" cy="1556385"/>
          </a:xfrm>
          <a:prstGeom prst="rect">
            <a:avLst/>
          </a:prstGeom>
        </p:spPr>
      </p:pic>
      <p:pic>
        <p:nvPicPr>
          <p:cNvPr id="9" name="8 - Εικόνα"/>
          <p:cNvPicPr/>
          <p:nvPr/>
        </p:nvPicPr>
        <p:blipFill>
          <a:blip r:embed="rId5"/>
          <a:stretch>
            <a:fillRect/>
          </a:stretch>
        </p:blipFill>
        <p:spPr>
          <a:xfrm>
            <a:off x="6500826" y="3000372"/>
            <a:ext cx="1722120" cy="1643074"/>
          </a:xfrm>
          <a:prstGeom prst="rect">
            <a:avLst/>
          </a:prstGeom>
        </p:spPr>
      </p:pic>
      <p:pic>
        <p:nvPicPr>
          <p:cNvPr id="10" name="9 - Εικόνα"/>
          <p:cNvPicPr/>
          <p:nvPr/>
        </p:nvPicPr>
        <p:blipFill>
          <a:blip r:embed="rId6"/>
          <a:stretch>
            <a:fillRect/>
          </a:stretch>
        </p:blipFill>
        <p:spPr>
          <a:xfrm>
            <a:off x="928662" y="4929198"/>
            <a:ext cx="1889760" cy="1799090"/>
          </a:xfrm>
          <a:prstGeom prst="rect">
            <a:avLst/>
          </a:prstGeom>
        </p:spPr>
      </p:pic>
      <p:pic>
        <p:nvPicPr>
          <p:cNvPr id="11" name="10 - Εικόνα"/>
          <p:cNvPicPr/>
          <p:nvPr/>
        </p:nvPicPr>
        <p:blipFill>
          <a:blip r:embed="rId7"/>
          <a:stretch>
            <a:fillRect/>
          </a:stretch>
        </p:blipFill>
        <p:spPr>
          <a:xfrm>
            <a:off x="3786182" y="4929198"/>
            <a:ext cx="1958340" cy="1591151"/>
          </a:xfrm>
          <a:prstGeom prst="rect">
            <a:avLst/>
          </a:prstGeom>
        </p:spPr>
      </p:pic>
      <p:pic>
        <p:nvPicPr>
          <p:cNvPr id="12" name="11 - Εικόνα"/>
          <p:cNvPicPr/>
          <p:nvPr/>
        </p:nvPicPr>
        <p:blipFill>
          <a:blip r:embed="rId8" cstate="print"/>
          <a:stretch>
            <a:fillRect/>
          </a:stretch>
        </p:blipFill>
        <p:spPr>
          <a:xfrm>
            <a:off x="6286512" y="4929198"/>
            <a:ext cx="2171700" cy="1628906"/>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https://spacenews.gr/wp-content/uploads/2017/02/ngc-800x500.jpg"/>
          <p:cNvPicPr>
            <a:picLocks noChangeAspect="1" noChangeArrowheads="1"/>
          </p:cNvPicPr>
          <p:nvPr/>
        </p:nvPicPr>
        <p:blipFill>
          <a:blip r:embed="rId2">
            <a:lum/>
          </a:blip>
          <a:srcRect/>
          <a:stretch>
            <a:fillRect/>
          </a:stretch>
        </p:blipFill>
        <p:spPr bwMode="auto">
          <a:xfrm>
            <a:off x="0" y="0"/>
            <a:ext cx="9144000" cy="6858000"/>
          </a:xfrm>
          <a:prstGeom prst="rect">
            <a:avLst/>
          </a:prstGeom>
          <a:noFill/>
        </p:spPr>
      </p:pic>
      <p:sp>
        <p:nvSpPr>
          <p:cNvPr id="2" name="1 - Θέση κειμένου"/>
          <p:cNvSpPr>
            <a:spLocks noGrp="1"/>
          </p:cNvSpPr>
          <p:nvPr>
            <p:ph type="body" idx="1"/>
          </p:nvPr>
        </p:nvSpPr>
        <p:spPr>
          <a:xfrm>
            <a:off x="357158" y="2143116"/>
            <a:ext cx="8572560" cy="4214842"/>
          </a:xfrm>
        </p:spPr>
        <p:txBody>
          <a:bodyPr>
            <a:normAutofit/>
          </a:bodyPr>
          <a:lstStyle/>
          <a:p>
            <a:r>
              <a:rPr lang="el-GR" sz="2000" spc="0" dirty="0" smtClean="0">
                <a:solidFill>
                  <a:srgbClr val="FFFFCC"/>
                </a:solidFill>
              </a:rPr>
              <a:t>ΑΠΟΣΤΑΣΗ ΤΩΝ ΑΛΛΩΝ ΠΛΑΝΗΤΩΝ ΚΑΙ ΔΟΡΥΦΟΡΩΝ ΑΠΟ ΤΗ ΓΗ</a:t>
            </a:r>
          </a:p>
          <a:p>
            <a:pPr algn="l"/>
            <a:r>
              <a:rPr lang="el-GR" sz="2000" spc="0" dirty="0" smtClean="0">
                <a:solidFill>
                  <a:srgbClr val="FFFFCC"/>
                </a:solidFill>
              </a:rPr>
              <a:t>	</a:t>
            </a:r>
            <a:r>
              <a:rPr lang="el-GR" sz="1500" cap="none" spc="0" dirty="0" smtClean="0">
                <a:solidFill>
                  <a:srgbClr val="FFFFCC"/>
                </a:solidFill>
              </a:rPr>
              <a:t>7. Ουρανός		8. Ποσειδώνας</a:t>
            </a:r>
          </a:p>
          <a:p>
            <a:pPr algn="l"/>
            <a:endParaRPr lang="el-GR" sz="1500" spc="0" dirty="0">
              <a:solidFill>
                <a:srgbClr val="FFFFCC"/>
              </a:solidFill>
            </a:endParaRPr>
          </a:p>
        </p:txBody>
      </p:sp>
      <p:sp>
        <p:nvSpPr>
          <p:cNvPr id="3" name="2 - Τίτλος"/>
          <p:cNvSpPr>
            <a:spLocks noGrp="1"/>
          </p:cNvSpPr>
          <p:nvPr>
            <p:ph type="title"/>
          </p:nvPr>
        </p:nvSpPr>
        <p:spPr/>
        <p:txBody>
          <a:bodyPr/>
          <a:lstStyle/>
          <a:p>
            <a:r>
              <a:rPr lang="el-GR" dirty="0" smtClean="0">
                <a:solidFill>
                  <a:srgbClr val="FFFFCC"/>
                </a:solidFill>
              </a:rPr>
              <a:t>ΟΙ ΠΛΑΝΗΤΕΣ</a:t>
            </a:r>
            <a:endParaRPr lang="el-GR" dirty="0"/>
          </a:p>
        </p:txBody>
      </p:sp>
      <p:pic>
        <p:nvPicPr>
          <p:cNvPr id="5" name="4 - Εικόνα"/>
          <p:cNvPicPr/>
          <p:nvPr/>
        </p:nvPicPr>
        <p:blipFill>
          <a:blip r:embed="rId3" cstate="print"/>
          <a:stretch>
            <a:fillRect/>
          </a:stretch>
        </p:blipFill>
        <p:spPr>
          <a:xfrm>
            <a:off x="1000100" y="3214686"/>
            <a:ext cx="2071702" cy="1214446"/>
          </a:xfrm>
          <a:prstGeom prst="rect">
            <a:avLst/>
          </a:prstGeom>
        </p:spPr>
      </p:pic>
      <p:pic>
        <p:nvPicPr>
          <p:cNvPr id="6" name="5 - Εικόνα"/>
          <p:cNvPicPr/>
          <p:nvPr/>
        </p:nvPicPr>
        <p:blipFill>
          <a:blip r:embed="rId4"/>
          <a:stretch>
            <a:fillRect/>
          </a:stretch>
        </p:blipFill>
        <p:spPr>
          <a:xfrm>
            <a:off x="4071934" y="3214686"/>
            <a:ext cx="1638000" cy="1555200"/>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https://spacenews.gr/wp-content/uploads/2017/02/ngc-800x500.jpg"/>
          <p:cNvPicPr>
            <a:picLocks noChangeAspect="1" noChangeArrowheads="1"/>
          </p:cNvPicPr>
          <p:nvPr/>
        </p:nvPicPr>
        <p:blipFill>
          <a:blip r:embed="rId2">
            <a:lum/>
          </a:blip>
          <a:srcRect/>
          <a:stretch>
            <a:fillRect/>
          </a:stretch>
        </p:blipFill>
        <p:spPr bwMode="auto">
          <a:xfrm>
            <a:off x="0" y="0"/>
            <a:ext cx="9144000" cy="6858000"/>
          </a:xfrm>
          <a:prstGeom prst="rect">
            <a:avLst/>
          </a:prstGeom>
          <a:noFill/>
        </p:spPr>
      </p:pic>
      <p:sp>
        <p:nvSpPr>
          <p:cNvPr id="2" name="1 - Θέση κειμένου"/>
          <p:cNvSpPr>
            <a:spLocks noGrp="1"/>
          </p:cNvSpPr>
          <p:nvPr>
            <p:ph type="body" idx="1"/>
          </p:nvPr>
        </p:nvSpPr>
        <p:spPr>
          <a:xfrm>
            <a:off x="285720" y="2143116"/>
            <a:ext cx="8643998" cy="4429156"/>
          </a:xfrm>
        </p:spPr>
        <p:txBody>
          <a:bodyPr>
            <a:normAutofit/>
          </a:bodyPr>
          <a:lstStyle/>
          <a:p>
            <a:r>
              <a:rPr lang="el-GR" sz="2000" spc="0" dirty="0" smtClean="0">
                <a:solidFill>
                  <a:srgbClr val="FFFFCC"/>
                </a:solidFill>
              </a:rPr>
              <a:t>ΑΠΟΣΤΑΣΗ ΤΩΝ ΑΛΛΩΝ ΠΛΑΝΗΤΩΝ ΚΑΙ ΔΟΡΥΦΟΡΩΝ ΑΠΟ ΤΗ ΓΗ</a:t>
            </a:r>
          </a:p>
          <a:p>
            <a:pPr>
              <a:buFont typeface="Arial" pitchFamily="34" charset="0"/>
              <a:buChar char="•"/>
            </a:pPr>
            <a:r>
              <a:rPr lang="en-US" sz="1500" u="sng" cap="none" spc="0" dirty="0" smtClean="0">
                <a:hlinkClick r:id="rId3"/>
              </a:rPr>
              <a:t>Https</a:t>
            </a:r>
            <a:r>
              <a:rPr lang="el-GR" sz="1500" u="sng" cap="none" spc="0" dirty="0" smtClean="0">
                <a:hlinkClick r:id="rId3"/>
              </a:rPr>
              <a:t>://</a:t>
            </a:r>
            <a:r>
              <a:rPr lang="en-US" sz="1500" u="sng" cap="none" spc="0" dirty="0" smtClean="0">
                <a:hlinkClick r:id="rId3"/>
              </a:rPr>
              <a:t>el</a:t>
            </a:r>
            <a:r>
              <a:rPr lang="el-GR" sz="1500" u="sng" cap="none" spc="0" dirty="0" smtClean="0">
                <a:hlinkClick r:id="rId3"/>
              </a:rPr>
              <a:t>.</a:t>
            </a:r>
            <a:r>
              <a:rPr lang="en-US" sz="1500" u="sng" cap="none" spc="0" dirty="0" smtClean="0">
                <a:hlinkClick r:id="rId3"/>
              </a:rPr>
              <a:t>Wikipedia</a:t>
            </a:r>
            <a:r>
              <a:rPr lang="el-GR" sz="1500" u="sng" cap="none" spc="0" dirty="0" smtClean="0">
                <a:hlinkClick r:id="rId3"/>
              </a:rPr>
              <a:t>.</a:t>
            </a:r>
            <a:r>
              <a:rPr lang="en-US" sz="1500" u="sng" cap="none" spc="0" dirty="0" smtClean="0">
                <a:hlinkClick r:id="rId3"/>
              </a:rPr>
              <a:t>Org</a:t>
            </a:r>
            <a:r>
              <a:rPr lang="el-GR" sz="1500" u="sng" cap="none" spc="0" dirty="0" smtClean="0">
                <a:hlinkClick r:id="rId3"/>
              </a:rPr>
              <a:t>/</a:t>
            </a:r>
            <a:r>
              <a:rPr lang="en-US" sz="1500" u="sng" cap="none" spc="0" dirty="0" smtClean="0">
                <a:hlinkClick r:id="rId3"/>
              </a:rPr>
              <a:t>wiki</a:t>
            </a:r>
            <a:r>
              <a:rPr lang="el-GR" sz="1500" u="sng" cap="none" spc="0" dirty="0" smtClean="0">
                <a:hlinkClick r:id="rId3"/>
              </a:rPr>
              <a:t>/%</a:t>
            </a:r>
            <a:r>
              <a:rPr lang="en-US" sz="1500" u="sng" cap="none" spc="0" dirty="0" smtClean="0">
                <a:hlinkClick r:id="rId3"/>
              </a:rPr>
              <a:t>CE</a:t>
            </a:r>
            <a:r>
              <a:rPr lang="el-GR" sz="1500" u="sng" cap="none" spc="0" dirty="0" smtClean="0">
                <a:hlinkClick r:id="rId3"/>
              </a:rPr>
              <a:t>%</a:t>
            </a:r>
            <a:r>
              <a:rPr lang="en-US" sz="1500" u="sng" cap="none" spc="0" dirty="0" smtClean="0">
                <a:hlinkClick r:id="rId3"/>
              </a:rPr>
              <a:t>A</a:t>
            </a:r>
            <a:r>
              <a:rPr lang="el-GR" sz="1500" u="sng" cap="none" spc="0" dirty="0" smtClean="0">
                <a:hlinkClick r:id="rId3"/>
              </a:rPr>
              <a:t>0%</a:t>
            </a:r>
            <a:r>
              <a:rPr lang="en-US" sz="1500" u="sng" cap="none" spc="0" dirty="0" smtClean="0">
                <a:hlinkClick r:id="rId3"/>
              </a:rPr>
              <a:t>CE</a:t>
            </a:r>
            <a:r>
              <a:rPr lang="el-GR" sz="1500" u="sng" cap="none" spc="0" dirty="0" smtClean="0">
                <a:hlinkClick r:id="rId3"/>
              </a:rPr>
              <a:t>%</a:t>
            </a:r>
            <a:r>
              <a:rPr lang="en-US" sz="1500" u="sng" cap="none" spc="0" dirty="0" smtClean="0">
                <a:hlinkClick r:id="rId3"/>
              </a:rPr>
              <a:t>BB</a:t>
            </a:r>
            <a:r>
              <a:rPr lang="el-GR" sz="1500" u="sng" cap="none" spc="0" dirty="0" smtClean="0">
                <a:hlinkClick r:id="rId3"/>
              </a:rPr>
              <a:t>%</a:t>
            </a:r>
            <a:r>
              <a:rPr lang="en-US" sz="1500" u="sng" cap="none" spc="0" dirty="0" smtClean="0">
                <a:hlinkClick r:id="rId3"/>
              </a:rPr>
              <a:t>CE</a:t>
            </a:r>
            <a:r>
              <a:rPr lang="el-GR" sz="1500" u="sng" cap="none" spc="0" dirty="0" smtClean="0">
                <a:hlinkClick r:id="rId3"/>
              </a:rPr>
              <a:t>%</a:t>
            </a:r>
            <a:r>
              <a:rPr lang="en-US" sz="1500" u="sng" cap="none" spc="0" dirty="0" smtClean="0">
                <a:hlinkClick r:id="rId3"/>
              </a:rPr>
              <a:t>B</a:t>
            </a:r>
            <a:r>
              <a:rPr lang="el-GR" sz="1500" u="sng" cap="none" spc="0" dirty="0" smtClean="0">
                <a:hlinkClick r:id="rId3"/>
              </a:rPr>
              <a:t>1%</a:t>
            </a:r>
            <a:r>
              <a:rPr lang="en-US" sz="1500" u="sng" cap="none" spc="0" dirty="0" smtClean="0">
                <a:hlinkClick r:id="rId3"/>
              </a:rPr>
              <a:t>CE</a:t>
            </a:r>
            <a:r>
              <a:rPr lang="el-GR" sz="1500" u="sng" cap="none" spc="0" dirty="0" smtClean="0">
                <a:hlinkClick r:id="rId3"/>
              </a:rPr>
              <a:t>%</a:t>
            </a:r>
            <a:r>
              <a:rPr lang="en-US" sz="1500" u="sng" cap="none" spc="0" dirty="0" smtClean="0">
                <a:hlinkClick r:id="rId3"/>
              </a:rPr>
              <a:t>BD</a:t>
            </a:r>
            <a:r>
              <a:rPr lang="el-GR" sz="1500" u="sng" cap="none" spc="0" dirty="0" smtClean="0">
                <a:hlinkClick r:id="rId3"/>
              </a:rPr>
              <a:t>%</a:t>
            </a:r>
            <a:r>
              <a:rPr lang="en-US" sz="1500" u="sng" cap="none" spc="0" dirty="0" smtClean="0">
                <a:hlinkClick r:id="rId3"/>
              </a:rPr>
              <a:t>CE</a:t>
            </a:r>
            <a:r>
              <a:rPr lang="el-GR" sz="1500" u="sng" cap="none" spc="0" dirty="0" smtClean="0">
                <a:hlinkClick r:id="rId3"/>
              </a:rPr>
              <a:t>%</a:t>
            </a:r>
            <a:r>
              <a:rPr lang="en-US" sz="1500" u="sng" cap="none" spc="0" dirty="0" smtClean="0">
                <a:hlinkClick r:id="rId3"/>
              </a:rPr>
              <a:t>AE</a:t>
            </a:r>
            <a:r>
              <a:rPr lang="el-GR" sz="1500" u="sng" cap="none" spc="0" dirty="0" smtClean="0">
                <a:hlinkClick r:id="rId3"/>
              </a:rPr>
              <a:t>%</a:t>
            </a:r>
            <a:r>
              <a:rPr lang="en-US" sz="1500" u="sng" cap="none" spc="0" dirty="0" smtClean="0">
                <a:hlinkClick r:id="rId3"/>
              </a:rPr>
              <a:t>CF</a:t>
            </a:r>
            <a:r>
              <a:rPr lang="el-GR" sz="1500" u="sng" cap="none" spc="0" dirty="0" smtClean="0">
                <a:hlinkClick r:id="rId3"/>
              </a:rPr>
              <a:t>%84%</a:t>
            </a:r>
            <a:r>
              <a:rPr lang="en-US" sz="1500" u="sng" cap="none" spc="0" dirty="0" smtClean="0">
                <a:hlinkClick r:id="rId3"/>
              </a:rPr>
              <a:t>CE</a:t>
            </a:r>
            <a:r>
              <a:rPr lang="el-GR" sz="1500" u="sng" cap="none" spc="0" dirty="0" smtClean="0">
                <a:hlinkClick r:id="rId3"/>
              </a:rPr>
              <a:t>%</a:t>
            </a:r>
            <a:r>
              <a:rPr lang="en-US" sz="1500" u="sng" cap="none" spc="0" dirty="0" smtClean="0">
                <a:hlinkClick r:id="rId3"/>
              </a:rPr>
              <a:t>B</a:t>
            </a:r>
            <a:r>
              <a:rPr lang="el-GR" sz="1500" u="sng" cap="none" spc="0" dirty="0" smtClean="0">
                <a:hlinkClick r:id="rId3"/>
              </a:rPr>
              <a:t>7%</a:t>
            </a:r>
            <a:r>
              <a:rPr lang="en-US" sz="1500" u="sng" cap="none" spc="0" dirty="0" smtClean="0">
                <a:hlinkClick r:id="rId3"/>
              </a:rPr>
              <a:t>CF</a:t>
            </a:r>
            <a:r>
              <a:rPr lang="el-GR" sz="1500" u="sng" cap="none" spc="0" dirty="0" smtClean="0">
                <a:hlinkClick r:id="rId3"/>
              </a:rPr>
              <a:t>%82</a:t>
            </a:r>
            <a:endParaRPr lang="el-GR" sz="1500" cap="none" spc="0" dirty="0" smtClean="0"/>
          </a:p>
          <a:p>
            <a:pPr>
              <a:buFont typeface="Arial" pitchFamily="34" charset="0"/>
              <a:buChar char="•"/>
            </a:pPr>
            <a:r>
              <a:rPr lang="en-US" sz="1500" u="sng" cap="none" spc="0" dirty="0" smtClean="0">
                <a:hlinkClick r:id="rId4"/>
              </a:rPr>
              <a:t>Https</a:t>
            </a:r>
            <a:r>
              <a:rPr lang="el-GR" sz="1500" u="sng" cap="none" spc="0" dirty="0" smtClean="0">
                <a:hlinkClick r:id="rId4"/>
              </a:rPr>
              <a:t>://</a:t>
            </a:r>
            <a:r>
              <a:rPr lang="en-US" sz="1500" u="sng" cap="none" spc="0" dirty="0" smtClean="0">
                <a:hlinkClick r:id="rId4"/>
              </a:rPr>
              <a:t>www</a:t>
            </a:r>
            <a:r>
              <a:rPr lang="el-GR" sz="1500" u="sng" cap="none" spc="0" dirty="0" smtClean="0">
                <a:hlinkClick r:id="rId4"/>
              </a:rPr>
              <a:t>.</a:t>
            </a:r>
            <a:r>
              <a:rPr lang="en-US" sz="1500" u="sng" cap="none" spc="0" dirty="0" smtClean="0">
                <a:hlinkClick r:id="rId4"/>
              </a:rPr>
              <a:t>Topontiki</a:t>
            </a:r>
            <a:r>
              <a:rPr lang="el-GR" sz="1500" u="sng" cap="none" spc="0" dirty="0" smtClean="0">
                <a:hlinkClick r:id="rId4"/>
              </a:rPr>
              <a:t>.</a:t>
            </a:r>
            <a:r>
              <a:rPr lang="en-US" sz="1500" u="sng" cap="none" spc="0" dirty="0" smtClean="0">
                <a:hlinkClick r:id="rId4"/>
              </a:rPr>
              <a:t>Gr</a:t>
            </a:r>
            <a:r>
              <a:rPr lang="el-GR" sz="1500" u="sng" cap="none" spc="0" dirty="0" smtClean="0">
                <a:hlinkClick r:id="rId4"/>
              </a:rPr>
              <a:t>/2016/09/27/</a:t>
            </a:r>
            <a:r>
              <a:rPr lang="en-US" sz="1500" u="sng" cap="none" spc="0" dirty="0" smtClean="0">
                <a:hlinkClick r:id="rId4"/>
              </a:rPr>
              <a:t>ermis</a:t>
            </a:r>
            <a:r>
              <a:rPr lang="el-GR" sz="1500" u="sng" cap="none" spc="0" dirty="0" smtClean="0">
                <a:hlinkClick r:id="rId4"/>
              </a:rPr>
              <a:t>-</a:t>
            </a:r>
            <a:r>
              <a:rPr lang="en-US" sz="1500" u="sng" cap="none" spc="0" dirty="0" smtClean="0">
                <a:hlinkClick r:id="rId4"/>
              </a:rPr>
              <a:t>o</a:t>
            </a:r>
            <a:r>
              <a:rPr lang="el-GR" sz="1500" u="sng" cap="none" spc="0" dirty="0" smtClean="0">
                <a:hlinkClick r:id="rId4"/>
              </a:rPr>
              <a:t>-</a:t>
            </a:r>
            <a:r>
              <a:rPr lang="en-US" sz="1500" u="sng" cap="none" spc="0" dirty="0" smtClean="0">
                <a:hlinkClick r:id="rId4"/>
              </a:rPr>
              <a:t>monos</a:t>
            </a:r>
            <a:r>
              <a:rPr lang="el-GR" sz="1500" u="sng" cap="none" spc="0" dirty="0" smtClean="0">
                <a:hlinkClick r:id="rId4"/>
              </a:rPr>
              <a:t>-</a:t>
            </a:r>
            <a:r>
              <a:rPr lang="en-US" sz="1500" u="sng" cap="none" spc="0" dirty="0" smtClean="0">
                <a:hlinkClick r:id="rId4"/>
              </a:rPr>
              <a:t>planitis</a:t>
            </a:r>
            <a:r>
              <a:rPr lang="el-GR" sz="1500" u="sng" cap="none" spc="0" dirty="0" smtClean="0">
                <a:hlinkClick r:id="rId4"/>
              </a:rPr>
              <a:t>-</a:t>
            </a:r>
            <a:r>
              <a:rPr lang="en-US" sz="1500" u="sng" cap="none" spc="0" dirty="0" smtClean="0">
                <a:hlinkClick r:id="rId4"/>
              </a:rPr>
              <a:t>ektos</a:t>
            </a:r>
            <a:r>
              <a:rPr lang="el-GR" sz="1500" u="sng" cap="none" spc="0" dirty="0" smtClean="0">
                <a:hlinkClick r:id="rId4"/>
              </a:rPr>
              <a:t>-</a:t>
            </a:r>
            <a:r>
              <a:rPr lang="en-US" sz="1500" u="sng" cap="none" spc="0" dirty="0" smtClean="0">
                <a:hlinkClick r:id="rId4"/>
              </a:rPr>
              <a:t>apo</a:t>
            </a:r>
            <a:r>
              <a:rPr lang="el-GR" sz="1500" u="sng" cap="none" spc="0" dirty="0" smtClean="0">
                <a:hlinkClick r:id="rId4"/>
              </a:rPr>
              <a:t>-</a:t>
            </a:r>
            <a:r>
              <a:rPr lang="en-US" sz="1500" u="sng" cap="none" spc="0" dirty="0" smtClean="0">
                <a:hlinkClick r:id="rId4"/>
              </a:rPr>
              <a:t>ti</a:t>
            </a:r>
            <a:r>
              <a:rPr lang="el-GR" sz="1500" u="sng" cap="none" spc="0" dirty="0" smtClean="0">
                <a:hlinkClick r:id="rId4"/>
              </a:rPr>
              <a:t>-</a:t>
            </a:r>
            <a:r>
              <a:rPr lang="en-US" sz="1500" u="sng" cap="none" spc="0" dirty="0" smtClean="0">
                <a:hlinkClick r:id="rId4"/>
              </a:rPr>
              <a:t>gi</a:t>
            </a:r>
            <a:r>
              <a:rPr lang="el-GR" sz="1500" u="sng" cap="none" spc="0" dirty="0" smtClean="0">
                <a:hlinkClick r:id="rId4"/>
              </a:rPr>
              <a:t>-</a:t>
            </a:r>
            <a:r>
              <a:rPr lang="en-US" sz="1500" u="sng" cap="none" spc="0" dirty="0" smtClean="0">
                <a:hlinkClick r:id="rId4"/>
              </a:rPr>
              <a:t>pou</a:t>
            </a:r>
            <a:r>
              <a:rPr lang="el-GR" sz="1500" u="sng" cap="none" spc="0" dirty="0" smtClean="0">
                <a:hlinkClick r:id="rId4"/>
              </a:rPr>
              <a:t>-</a:t>
            </a:r>
            <a:r>
              <a:rPr lang="en-US" sz="1500" u="sng" cap="none" spc="0" dirty="0" smtClean="0">
                <a:hlinkClick r:id="rId4"/>
              </a:rPr>
              <a:t>echi</a:t>
            </a:r>
            <a:r>
              <a:rPr lang="el-GR" sz="1500" u="sng" cap="none" spc="0" dirty="0" smtClean="0">
                <a:hlinkClick r:id="rId4"/>
              </a:rPr>
              <a:t>-</a:t>
            </a:r>
            <a:r>
              <a:rPr lang="en-US" sz="1500" u="sng" cap="none" spc="0" dirty="0" smtClean="0">
                <a:hlinkClick r:id="rId4"/>
              </a:rPr>
              <a:t>sismiki</a:t>
            </a:r>
            <a:r>
              <a:rPr lang="el-GR" sz="1500" u="sng" cap="none" spc="0" dirty="0" smtClean="0">
                <a:hlinkClick r:id="rId4"/>
              </a:rPr>
              <a:t>-</a:t>
            </a:r>
            <a:r>
              <a:rPr lang="en-US" sz="1500" u="sng" cap="none" spc="0" dirty="0" smtClean="0">
                <a:hlinkClick r:id="rId4"/>
              </a:rPr>
              <a:t>drastiriotita</a:t>
            </a:r>
            <a:r>
              <a:rPr lang="el-GR" sz="1500" u="sng" cap="none" spc="0" dirty="0" smtClean="0">
                <a:hlinkClick r:id="rId4"/>
              </a:rPr>
              <a:t>/</a:t>
            </a:r>
            <a:endParaRPr lang="el-GR" sz="1500" cap="none" spc="0" dirty="0" smtClean="0"/>
          </a:p>
          <a:p>
            <a:pPr>
              <a:buFont typeface="Arial" pitchFamily="34" charset="0"/>
              <a:buChar char="•"/>
            </a:pPr>
            <a:r>
              <a:rPr lang="en-US" sz="1500" u="sng" cap="none" spc="0" dirty="0" smtClean="0">
                <a:hlinkClick r:id="rId5"/>
              </a:rPr>
              <a:t>Http</a:t>
            </a:r>
            <a:r>
              <a:rPr lang="el-GR" sz="1500" u="sng" cap="none" spc="0" dirty="0" smtClean="0">
                <a:hlinkClick r:id="rId5"/>
              </a:rPr>
              <a:t>://</a:t>
            </a:r>
            <a:r>
              <a:rPr lang="en-US" sz="1500" u="sng" cap="none" spc="0" dirty="0" smtClean="0">
                <a:hlinkClick r:id="rId5"/>
              </a:rPr>
              <a:t>pavlosioakeimidis</a:t>
            </a:r>
            <a:r>
              <a:rPr lang="el-GR" sz="1500" u="sng" cap="none" spc="0" dirty="0" smtClean="0">
                <a:hlinkClick r:id="rId5"/>
              </a:rPr>
              <a:t>.</a:t>
            </a:r>
            <a:r>
              <a:rPr lang="en-US" sz="1500" u="sng" cap="none" spc="0" dirty="0" smtClean="0">
                <a:hlinkClick r:id="rId5"/>
              </a:rPr>
              <a:t>Blogspot</a:t>
            </a:r>
            <a:r>
              <a:rPr lang="el-GR" sz="1500" u="sng" cap="none" spc="0" dirty="0" smtClean="0">
                <a:hlinkClick r:id="rId5"/>
              </a:rPr>
              <a:t>.</a:t>
            </a:r>
            <a:r>
              <a:rPr lang="en-US" sz="1500" u="sng" cap="none" spc="0" dirty="0" smtClean="0">
                <a:hlinkClick r:id="rId5"/>
              </a:rPr>
              <a:t>Com</a:t>
            </a:r>
            <a:r>
              <a:rPr lang="el-GR" sz="1500" u="sng" cap="none" spc="0" dirty="0" smtClean="0">
                <a:hlinkClick r:id="rId5"/>
              </a:rPr>
              <a:t>/2013/02/</a:t>
            </a:r>
            <a:r>
              <a:rPr lang="en-US" sz="1500" u="sng" cap="none" spc="0" dirty="0" smtClean="0">
                <a:hlinkClick r:id="rId5"/>
              </a:rPr>
              <a:t>blog</a:t>
            </a:r>
            <a:r>
              <a:rPr lang="el-GR" sz="1500" u="sng" cap="none" spc="0" dirty="0" smtClean="0">
                <a:hlinkClick r:id="rId5"/>
              </a:rPr>
              <a:t>-</a:t>
            </a:r>
            <a:r>
              <a:rPr lang="en-US" sz="1500" u="sng" cap="none" spc="0" dirty="0" smtClean="0">
                <a:hlinkClick r:id="rId5"/>
              </a:rPr>
              <a:t>post</a:t>
            </a:r>
            <a:r>
              <a:rPr lang="el-GR" sz="1500" u="sng" cap="none" spc="0" dirty="0" smtClean="0">
                <a:hlinkClick r:id="rId5"/>
              </a:rPr>
              <a:t>_2188.</a:t>
            </a:r>
            <a:r>
              <a:rPr lang="en-US" sz="1500" u="sng" cap="none" spc="0" dirty="0" smtClean="0">
                <a:hlinkClick r:id="rId5"/>
              </a:rPr>
              <a:t>Html</a:t>
            </a:r>
            <a:endParaRPr lang="el-GR" sz="1500" cap="none" spc="0" dirty="0" smtClean="0"/>
          </a:p>
          <a:p>
            <a:pPr>
              <a:buFont typeface="Arial" pitchFamily="34" charset="0"/>
              <a:buChar char="•"/>
            </a:pPr>
            <a:r>
              <a:rPr lang="en-US" sz="1500" u="sng" cap="none" spc="0" dirty="0" smtClean="0">
                <a:hlinkClick r:id="rId6"/>
              </a:rPr>
              <a:t>Http</a:t>
            </a:r>
            <a:r>
              <a:rPr lang="el-GR" sz="1500" u="sng" cap="none" spc="0" dirty="0" smtClean="0">
                <a:hlinkClick r:id="rId6"/>
              </a:rPr>
              <a:t>://</a:t>
            </a:r>
            <a:r>
              <a:rPr lang="en-US" sz="1500" u="sng" cap="none" spc="0" dirty="0" smtClean="0">
                <a:hlinkClick r:id="rId6"/>
              </a:rPr>
              <a:t>ebooks</a:t>
            </a:r>
            <a:r>
              <a:rPr lang="el-GR" sz="1500" u="sng" cap="none" spc="0" dirty="0" smtClean="0">
                <a:hlinkClick r:id="rId6"/>
              </a:rPr>
              <a:t>.</a:t>
            </a:r>
            <a:r>
              <a:rPr lang="en-US" sz="1500" u="sng" cap="none" spc="0" dirty="0" smtClean="0">
                <a:hlinkClick r:id="rId6"/>
              </a:rPr>
              <a:t>Edu</a:t>
            </a:r>
            <a:r>
              <a:rPr lang="el-GR" sz="1500" u="sng" cap="none" spc="0" dirty="0" smtClean="0">
                <a:hlinkClick r:id="rId6"/>
              </a:rPr>
              <a:t>.</a:t>
            </a:r>
            <a:r>
              <a:rPr lang="en-US" sz="1500" u="sng" cap="none" spc="0" dirty="0" smtClean="0">
                <a:hlinkClick r:id="rId6"/>
              </a:rPr>
              <a:t>Gr</a:t>
            </a:r>
            <a:r>
              <a:rPr lang="el-GR" sz="1500" u="sng" cap="none" spc="0" dirty="0" smtClean="0">
                <a:hlinkClick r:id="rId6"/>
              </a:rPr>
              <a:t>/</a:t>
            </a:r>
            <a:r>
              <a:rPr lang="en-US" sz="1500" u="sng" cap="none" spc="0" dirty="0" smtClean="0">
                <a:hlinkClick r:id="rId6"/>
              </a:rPr>
              <a:t>ebooks</a:t>
            </a:r>
            <a:r>
              <a:rPr lang="el-GR" sz="1500" u="sng" cap="none" spc="0" dirty="0" smtClean="0">
                <a:hlinkClick r:id="rId6"/>
              </a:rPr>
              <a:t>/</a:t>
            </a:r>
            <a:r>
              <a:rPr lang="en-US" sz="1500" u="sng" cap="none" spc="0" dirty="0" smtClean="0">
                <a:hlinkClick r:id="rId6"/>
              </a:rPr>
              <a:t>v</a:t>
            </a:r>
            <a:r>
              <a:rPr lang="el-GR" sz="1500" u="sng" cap="none" spc="0" dirty="0" smtClean="0">
                <a:hlinkClick r:id="rId6"/>
              </a:rPr>
              <a:t>/</a:t>
            </a:r>
            <a:r>
              <a:rPr lang="en-US" sz="1500" u="sng" cap="none" spc="0" dirty="0" smtClean="0">
                <a:hlinkClick r:id="rId6"/>
              </a:rPr>
              <a:t>html</a:t>
            </a:r>
            <a:r>
              <a:rPr lang="el-GR" sz="1500" u="sng" cap="none" spc="0" dirty="0" smtClean="0">
                <a:hlinkClick r:id="rId6"/>
              </a:rPr>
              <a:t>/8547/2272/</a:t>
            </a:r>
            <a:r>
              <a:rPr lang="en-US" sz="1500" u="sng" cap="none" spc="0" dirty="0" smtClean="0">
                <a:hlinkClick r:id="rId6"/>
              </a:rPr>
              <a:t>geografia</a:t>
            </a:r>
            <a:r>
              <a:rPr lang="el-GR" sz="1500" u="sng" cap="none" spc="0" dirty="0" smtClean="0">
                <a:hlinkClick r:id="rId6"/>
              </a:rPr>
              <a:t>_</a:t>
            </a:r>
            <a:r>
              <a:rPr lang="en-US" sz="1500" u="sng" cap="none" spc="0" dirty="0" smtClean="0">
                <a:hlinkClick r:id="rId6"/>
              </a:rPr>
              <a:t>st</a:t>
            </a:r>
            <a:r>
              <a:rPr lang="el-GR" sz="1500" u="sng" cap="none" spc="0" dirty="0" smtClean="0">
                <a:hlinkClick r:id="rId6"/>
              </a:rPr>
              <a:t>-</a:t>
            </a:r>
            <a:r>
              <a:rPr lang="en-US" sz="1500" u="sng" cap="none" spc="0" dirty="0" smtClean="0">
                <a:hlinkClick r:id="rId6"/>
              </a:rPr>
              <a:t>dimotikou</a:t>
            </a:r>
            <a:r>
              <a:rPr lang="el-GR" sz="1500" u="sng" cap="none" spc="0" dirty="0" smtClean="0">
                <a:hlinkClick r:id="rId6"/>
              </a:rPr>
              <a:t>_</a:t>
            </a:r>
            <a:r>
              <a:rPr lang="en-US" sz="1500" u="sng" cap="none" spc="0" dirty="0" smtClean="0">
                <a:hlinkClick r:id="rId6"/>
              </a:rPr>
              <a:t>html</a:t>
            </a:r>
            <a:r>
              <a:rPr lang="el-GR" sz="1500" u="sng" cap="none" spc="0" dirty="0" smtClean="0">
                <a:hlinkClick r:id="rId6"/>
              </a:rPr>
              <a:t>-</a:t>
            </a:r>
            <a:r>
              <a:rPr lang="en-US" sz="1500" u="sng" cap="none" spc="0" dirty="0" smtClean="0">
                <a:hlinkClick r:id="rId6"/>
              </a:rPr>
              <a:t>empl</a:t>
            </a:r>
            <a:r>
              <a:rPr lang="el-GR" sz="1500" u="sng" cap="none" spc="0" dirty="0" smtClean="0">
                <a:hlinkClick r:id="rId6"/>
              </a:rPr>
              <a:t>/</a:t>
            </a:r>
            <a:r>
              <a:rPr lang="en-US" sz="1500" u="sng" cap="none" spc="0" dirty="0" smtClean="0">
                <a:hlinkClick r:id="rId6"/>
              </a:rPr>
              <a:t>indexa</a:t>
            </a:r>
            <a:r>
              <a:rPr lang="el-GR" sz="1500" u="sng" cap="none" spc="0" dirty="0" smtClean="0">
                <a:hlinkClick r:id="rId6"/>
              </a:rPr>
              <a:t>_1.</a:t>
            </a:r>
            <a:r>
              <a:rPr lang="en-US" sz="1500" u="sng" cap="none" spc="0" dirty="0" smtClean="0">
                <a:hlinkClick r:id="rId6"/>
              </a:rPr>
              <a:t>Html</a:t>
            </a:r>
            <a:endParaRPr lang="el-GR" sz="1500" cap="none" spc="0" dirty="0" smtClean="0"/>
          </a:p>
          <a:p>
            <a:pPr>
              <a:buFont typeface="Arial" pitchFamily="34" charset="0"/>
              <a:buChar char="•"/>
            </a:pPr>
            <a:r>
              <a:rPr lang="en-US" sz="1500" u="sng" cap="none" spc="0" dirty="0" smtClean="0">
                <a:hlinkClick r:id="rId7"/>
              </a:rPr>
              <a:t>Http</a:t>
            </a:r>
            <a:r>
              <a:rPr lang="el-GR" sz="1500" u="sng" cap="none" spc="0" dirty="0" smtClean="0">
                <a:hlinkClick r:id="rId7"/>
              </a:rPr>
              <a:t>://</a:t>
            </a:r>
            <a:r>
              <a:rPr lang="en-US" sz="1500" u="sng" cap="none" spc="0" dirty="0" smtClean="0">
                <a:hlinkClick r:id="rId7"/>
              </a:rPr>
              <a:t>physiclessons</a:t>
            </a:r>
            <a:r>
              <a:rPr lang="el-GR" sz="1500" u="sng" cap="none" spc="0" dirty="0" smtClean="0">
                <a:hlinkClick r:id="rId7"/>
              </a:rPr>
              <a:t>.</a:t>
            </a:r>
            <a:r>
              <a:rPr lang="en-US" sz="1500" u="sng" cap="none" spc="0" dirty="0" smtClean="0">
                <a:hlinkClick r:id="rId7"/>
              </a:rPr>
              <a:t>Blogspot</a:t>
            </a:r>
            <a:r>
              <a:rPr lang="el-GR" sz="1500" u="sng" cap="none" spc="0" dirty="0" smtClean="0">
                <a:hlinkClick r:id="rId7"/>
              </a:rPr>
              <a:t>.</a:t>
            </a:r>
            <a:r>
              <a:rPr lang="en-US" sz="1500" u="sng" cap="none" spc="0" dirty="0" smtClean="0">
                <a:hlinkClick r:id="rId7"/>
              </a:rPr>
              <a:t>Com</a:t>
            </a:r>
            <a:r>
              <a:rPr lang="el-GR" sz="1500" u="sng" cap="none" spc="0" dirty="0" smtClean="0">
                <a:hlinkClick r:id="rId7"/>
              </a:rPr>
              <a:t>/2011/12/</a:t>
            </a:r>
            <a:r>
              <a:rPr lang="en-US" sz="1500" u="sng" cap="none" spc="0" dirty="0" smtClean="0">
                <a:hlinkClick r:id="rId7"/>
              </a:rPr>
              <a:t>blog</a:t>
            </a:r>
            <a:r>
              <a:rPr lang="el-GR" sz="1500" u="sng" cap="none" spc="0" dirty="0" smtClean="0">
                <a:hlinkClick r:id="rId7"/>
              </a:rPr>
              <a:t>-</a:t>
            </a:r>
            <a:r>
              <a:rPr lang="en-US" sz="1500" u="sng" cap="none" spc="0" dirty="0" smtClean="0">
                <a:hlinkClick r:id="rId7"/>
              </a:rPr>
              <a:t>post</a:t>
            </a:r>
            <a:r>
              <a:rPr lang="el-GR" sz="1500" u="sng" cap="none" spc="0" dirty="0" smtClean="0">
                <a:hlinkClick r:id="rId7"/>
              </a:rPr>
              <a:t>_12.</a:t>
            </a:r>
            <a:r>
              <a:rPr lang="en-US" sz="1500" u="sng" cap="none" spc="0" dirty="0" smtClean="0">
                <a:hlinkClick r:id="rId7"/>
              </a:rPr>
              <a:t>Html</a:t>
            </a:r>
            <a:endParaRPr lang="el-GR" sz="1500" cap="none" spc="0" dirty="0" smtClean="0"/>
          </a:p>
          <a:p>
            <a:pPr>
              <a:buFont typeface="Arial" pitchFamily="34" charset="0"/>
              <a:buChar char="•"/>
            </a:pPr>
            <a:r>
              <a:rPr lang="en-US" sz="1500" u="sng" cap="none" spc="0" dirty="0" smtClean="0">
                <a:hlinkClick r:id="rId8"/>
              </a:rPr>
              <a:t>Http</a:t>
            </a:r>
            <a:r>
              <a:rPr lang="el-GR" sz="1500" u="sng" cap="none" spc="0" dirty="0" smtClean="0">
                <a:hlinkClick r:id="rId8"/>
              </a:rPr>
              <a:t>://</a:t>
            </a:r>
            <a:r>
              <a:rPr lang="en-US" sz="1500" u="sng" cap="none" spc="0" dirty="0" smtClean="0">
                <a:hlinkClick r:id="rId8"/>
              </a:rPr>
              <a:t>www</a:t>
            </a:r>
            <a:r>
              <a:rPr lang="el-GR" sz="1500" u="sng" cap="none" spc="0" dirty="0" smtClean="0">
                <a:hlinkClick r:id="rId8"/>
              </a:rPr>
              <a:t>.</a:t>
            </a:r>
            <a:r>
              <a:rPr lang="en-US" sz="1500" u="sng" cap="none" spc="0" dirty="0" smtClean="0">
                <a:hlinkClick r:id="rId8"/>
              </a:rPr>
              <a:t>Asahi</a:t>
            </a:r>
            <a:r>
              <a:rPr lang="el-GR" sz="1500" u="sng" cap="none" spc="0" dirty="0" smtClean="0">
                <a:hlinkClick r:id="rId8"/>
              </a:rPr>
              <a:t>-</a:t>
            </a:r>
            <a:r>
              <a:rPr lang="en-US" sz="1500" u="sng" cap="none" spc="0" dirty="0" smtClean="0">
                <a:hlinkClick r:id="rId8"/>
              </a:rPr>
              <a:t>net</a:t>
            </a:r>
            <a:r>
              <a:rPr lang="el-GR" sz="1500" u="sng" cap="none" spc="0" dirty="0" smtClean="0">
                <a:hlinkClick r:id="rId8"/>
              </a:rPr>
              <a:t>.</a:t>
            </a:r>
            <a:r>
              <a:rPr lang="en-US" sz="1500" u="sng" cap="none" spc="0" dirty="0" smtClean="0">
                <a:hlinkClick r:id="rId8"/>
              </a:rPr>
              <a:t>Or</a:t>
            </a:r>
            <a:r>
              <a:rPr lang="el-GR" sz="1500" u="sng" cap="none" spc="0" dirty="0" smtClean="0">
                <a:hlinkClick r:id="rId8"/>
              </a:rPr>
              <a:t>.</a:t>
            </a:r>
            <a:r>
              <a:rPr lang="en-US" sz="1500" u="sng" cap="none" spc="0" dirty="0" smtClean="0">
                <a:hlinkClick r:id="rId8"/>
              </a:rPr>
              <a:t>Jp</a:t>
            </a:r>
            <a:r>
              <a:rPr lang="el-GR" sz="1500" u="sng" cap="none" spc="0" dirty="0" smtClean="0">
                <a:hlinkClick r:id="rId8"/>
              </a:rPr>
              <a:t>/~</a:t>
            </a:r>
            <a:r>
              <a:rPr lang="en-US" sz="1500" u="sng" cap="none" spc="0" dirty="0" smtClean="0">
                <a:hlinkClick r:id="rId8"/>
              </a:rPr>
              <a:t>et</a:t>
            </a:r>
            <a:r>
              <a:rPr lang="el-GR" sz="1500" u="sng" cap="none" spc="0" dirty="0" smtClean="0">
                <a:hlinkClick r:id="rId8"/>
              </a:rPr>
              <a:t>7</a:t>
            </a:r>
            <a:r>
              <a:rPr lang="en-US" sz="1500" u="sng" cap="none" spc="0" dirty="0" smtClean="0">
                <a:hlinkClick r:id="rId8"/>
              </a:rPr>
              <a:t>t</a:t>
            </a:r>
            <a:r>
              <a:rPr lang="el-GR" sz="1500" u="sng" cap="none" spc="0" dirty="0" smtClean="0">
                <a:hlinkClick r:id="rId8"/>
              </a:rPr>
              <a:t>-</a:t>
            </a:r>
            <a:r>
              <a:rPr lang="en-US" sz="1500" u="sng" cap="none" spc="0" dirty="0" smtClean="0">
                <a:hlinkClick r:id="rId8"/>
              </a:rPr>
              <a:t>sm</a:t>
            </a:r>
            <a:r>
              <a:rPr lang="el-GR" sz="1500" u="sng" cap="none" spc="0" dirty="0" smtClean="0">
                <a:hlinkClick r:id="rId8"/>
              </a:rPr>
              <a:t>/</a:t>
            </a:r>
            <a:r>
              <a:rPr lang="en-US" sz="1500" u="sng" cap="none" spc="0" dirty="0" smtClean="0">
                <a:hlinkClick r:id="rId8"/>
              </a:rPr>
              <a:t>nasa</a:t>
            </a:r>
            <a:r>
              <a:rPr lang="el-GR" sz="1500" u="sng" cap="none" spc="0" dirty="0" smtClean="0">
                <a:hlinkClick r:id="rId8"/>
              </a:rPr>
              <a:t>/</a:t>
            </a:r>
            <a:r>
              <a:rPr lang="en-US" sz="1500" u="sng" cap="none" spc="0" dirty="0" smtClean="0">
                <a:hlinkClick r:id="rId8"/>
              </a:rPr>
              <a:t>jupiter</a:t>
            </a:r>
            <a:r>
              <a:rPr lang="el-GR" sz="1500" u="sng" cap="none" spc="0" dirty="0" smtClean="0">
                <a:hlinkClick r:id="rId8"/>
              </a:rPr>
              <a:t>/</a:t>
            </a:r>
            <a:r>
              <a:rPr lang="en-US" sz="1500" u="sng" cap="none" spc="0" dirty="0" smtClean="0">
                <a:hlinkClick r:id="rId8"/>
              </a:rPr>
              <a:t>jupiter</a:t>
            </a:r>
            <a:r>
              <a:rPr lang="el-GR" sz="1500" u="sng" cap="none" spc="0" dirty="0" smtClean="0">
                <a:hlinkClick r:id="rId8"/>
              </a:rPr>
              <a:t>.</a:t>
            </a:r>
            <a:r>
              <a:rPr lang="en-US" sz="1500" u="sng" cap="none" spc="0" dirty="0" smtClean="0">
                <a:hlinkClick r:id="rId8"/>
              </a:rPr>
              <a:t>Htm</a:t>
            </a:r>
            <a:r>
              <a:rPr lang="en-US" sz="1500" u="sng" cap="none" spc="0" dirty="0" smtClean="0">
                <a:hlinkClick r:id="rId7"/>
              </a:rPr>
              <a:t>l</a:t>
            </a:r>
            <a:endParaRPr lang="el-GR" sz="1500" cap="none" spc="0" dirty="0" smtClean="0"/>
          </a:p>
          <a:p>
            <a:pPr>
              <a:buFont typeface="Arial" pitchFamily="34" charset="0"/>
              <a:buChar char="•"/>
            </a:pPr>
            <a:r>
              <a:rPr lang="en-US" sz="1500" u="sng" cap="none" spc="0" dirty="0" smtClean="0">
                <a:hlinkClick r:id="rId9"/>
              </a:rPr>
              <a:t>Https</a:t>
            </a:r>
            <a:r>
              <a:rPr lang="el-GR" sz="1500" u="sng" cap="none" spc="0" dirty="0" smtClean="0">
                <a:hlinkClick r:id="rId9"/>
              </a:rPr>
              <a:t>://</a:t>
            </a:r>
            <a:r>
              <a:rPr lang="en-US" sz="1500" u="sng" cap="none" spc="0" dirty="0" smtClean="0">
                <a:hlinkClick r:id="rId9"/>
              </a:rPr>
              <a:t>www</a:t>
            </a:r>
            <a:r>
              <a:rPr lang="el-GR" sz="1500" u="sng" cap="none" spc="0" dirty="0" smtClean="0">
                <a:hlinkClick r:id="rId9"/>
              </a:rPr>
              <a:t>.</a:t>
            </a:r>
            <a:r>
              <a:rPr lang="en-US" sz="1500" u="sng" cap="none" spc="0" dirty="0" smtClean="0">
                <a:hlinkClick r:id="rId9"/>
              </a:rPr>
              <a:t>Periastrologias</a:t>
            </a:r>
            <a:r>
              <a:rPr lang="el-GR" sz="1500" u="sng" cap="none" spc="0" dirty="0" smtClean="0">
                <a:hlinkClick r:id="rId9"/>
              </a:rPr>
              <a:t>.</a:t>
            </a:r>
            <a:r>
              <a:rPr lang="en-US" sz="1500" u="sng" cap="none" spc="0" dirty="0" smtClean="0">
                <a:hlinkClick r:id="rId9"/>
              </a:rPr>
              <a:t>Gr</a:t>
            </a:r>
            <a:r>
              <a:rPr lang="el-GR" sz="1500" u="sng" cap="none" spc="0" dirty="0" smtClean="0">
                <a:hlinkClick r:id="rId9"/>
              </a:rPr>
              <a:t>/</a:t>
            </a:r>
            <a:r>
              <a:rPr lang="en-US" sz="1500" u="sng" cap="none" spc="0" dirty="0" smtClean="0">
                <a:hlinkClick r:id="rId9"/>
              </a:rPr>
              <a:t>provlepseis</a:t>
            </a:r>
            <a:r>
              <a:rPr lang="el-GR" sz="1500" u="sng" cap="none" spc="0" dirty="0" smtClean="0">
                <a:hlinkClick r:id="rId9"/>
              </a:rPr>
              <a:t>/662-2015-12-10-16-04-08</a:t>
            </a:r>
            <a:endParaRPr lang="el-GR" sz="1500" cap="none" spc="0" dirty="0" smtClean="0"/>
          </a:p>
          <a:p>
            <a:pPr>
              <a:buFont typeface="Arial" pitchFamily="34" charset="0"/>
              <a:buChar char="•"/>
            </a:pPr>
            <a:r>
              <a:rPr lang="en-US" sz="1500" u="sng" cap="none" spc="0" dirty="0" smtClean="0">
                <a:hlinkClick r:id="rId10"/>
              </a:rPr>
              <a:t>Https</a:t>
            </a:r>
            <a:r>
              <a:rPr lang="el-GR" sz="1500" u="sng" cap="none" spc="0" dirty="0" smtClean="0">
                <a:hlinkClick r:id="rId10"/>
              </a:rPr>
              <a:t>://</a:t>
            </a:r>
            <a:r>
              <a:rPr lang="en-US" sz="1500" u="sng" cap="none" spc="0" dirty="0" smtClean="0">
                <a:hlinkClick r:id="rId10"/>
              </a:rPr>
              <a:t>www</a:t>
            </a:r>
            <a:r>
              <a:rPr lang="el-GR" sz="1500" u="sng" cap="none" spc="0" dirty="0" smtClean="0">
                <a:hlinkClick r:id="rId10"/>
              </a:rPr>
              <a:t>.</a:t>
            </a:r>
            <a:r>
              <a:rPr lang="en-US" sz="1500" u="sng" cap="none" spc="0" dirty="0" smtClean="0">
                <a:hlinkClick r:id="rId10"/>
              </a:rPr>
              <a:t>Zougla</a:t>
            </a:r>
            <a:r>
              <a:rPr lang="el-GR" sz="1500" u="sng" cap="none" spc="0" dirty="0" smtClean="0">
                <a:hlinkClick r:id="rId10"/>
              </a:rPr>
              <a:t>.</a:t>
            </a:r>
            <a:r>
              <a:rPr lang="en-US" sz="1500" u="sng" cap="none" spc="0" dirty="0" smtClean="0">
                <a:hlinkClick r:id="rId10"/>
              </a:rPr>
              <a:t>Gr</a:t>
            </a:r>
            <a:r>
              <a:rPr lang="el-GR" sz="1500" u="sng" cap="none" spc="0" dirty="0" smtClean="0">
                <a:hlinkClick r:id="rId10"/>
              </a:rPr>
              <a:t>/</a:t>
            </a:r>
            <a:r>
              <a:rPr lang="en-US" sz="1500" u="sng" cap="none" spc="0" dirty="0" smtClean="0">
                <a:hlinkClick r:id="rId10"/>
              </a:rPr>
              <a:t>epistimi</a:t>
            </a:r>
            <a:r>
              <a:rPr lang="el-GR" sz="1500" u="sng" cap="none" spc="0" dirty="0" smtClean="0">
                <a:hlinkClick r:id="rId10"/>
              </a:rPr>
              <a:t>/</a:t>
            </a:r>
            <a:r>
              <a:rPr lang="en-US" sz="1500" u="sng" cap="none" spc="0" dirty="0" smtClean="0">
                <a:hlinkClick r:id="rId10"/>
              </a:rPr>
              <a:t>article</a:t>
            </a:r>
            <a:r>
              <a:rPr lang="el-GR" sz="1500" u="sng" cap="none" spc="0" dirty="0" smtClean="0">
                <a:hlinkClick r:id="rId10"/>
              </a:rPr>
              <a:t>/</a:t>
            </a:r>
            <a:r>
              <a:rPr lang="en-US" sz="1500" u="sng" cap="none" spc="0" dirty="0" smtClean="0">
                <a:hlinkClick r:id="rId10"/>
              </a:rPr>
              <a:t>o</a:t>
            </a:r>
            <a:r>
              <a:rPr lang="el-GR" sz="1500" u="sng" cap="none" spc="0" dirty="0" smtClean="0">
                <a:hlinkClick r:id="rId10"/>
              </a:rPr>
              <a:t>-</a:t>
            </a:r>
            <a:r>
              <a:rPr lang="en-US" sz="1500" u="sng" cap="none" spc="0" dirty="0" smtClean="0">
                <a:hlinkClick r:id="rId10"/>
              </a:rPr>
              <a:t>planitis</a:t>
            </a:r>
            <a:r>
              <a:rPr lang="el-GR" sz="1500" u="sng" cap="none" spc="0" dirty="0" smtClean="0">
                <a:hlinkClick r:id="rId10"/>
              </a:rPr>
              <a:t>-</a:t>
            </a:r>
            <a:r>
              <a:rPr lang="en-US" sz="1500" u="sng" cap="none" spc="0" dirty="0" smtClean="0">
                <a:hlinkClick r:id="rId10"/>
              </a:rPr>
              <a:t>ouranos</a:t>
            </a:r>
            <a:r>
              <a:rPr lang="el-GR" sz="1500" u="sng" cap="none" spc="0" dirty="0" smtClean="0">
                <a:hlinkClick r:id="rId10"/>
              </a:rPr>
              <a:t>-</a:t>
            </a:r>
            <a:r>
              <a:rPr lang="en-US" sz="1500" u="sng" cap="none" spc="0" dirty="0" smtClean="0">
                <a:hlinkClick r:id="rId10"/>
              </a:rPr>
              <a:t>ktipi</a:t>
            </a:r>
            <a:r>
              <a:rPr lang="el-GR" sz="1500" u="sng" cap="none" spc="0" dirty="0" smtClean="0">
                <a:hlinkClick r:id="rId10"/>
              </a:rPr>
              <a:t>8</a:t>
            </a:r>
            <a:r>
              <a:rPr lang="en-US" sz="1500" u="sng" cap="none" spc="0" dirty="0" smtClean="0">
                <a:hlinkClick r:id="rId10"/>
              </a:rPr>
              <a:t>ike</a:t>
            </a:r>
            <a:r>
              <a:rPr lang="el-GR" sz="1500" u="sng" cap="none" spc="0" dirty="0" smtClean="0">
                <a:hlinkClick r:id="rId10"/>
              </a:rPr>
              <a:t>-</a:t>
            </a:r>
            <a:r>
              <a:rPr lang="en-US" sz="1500" u="sng" cap="none" spc="0" dirty="0" smtClean="0">
                <a:hlinkClick r:id="rId10"/>
              </a:rPr>
              <a:t>kapote</a:t>
            </a:r>
            <a:r>
              <a:rPr lang="el-GR" sz="1500" u="sng" cap="none" spc="0" dirty="0" smtClean="0">
                <a:hlinkClick r:id="rId10"/>
              </a:rPr>
              <a:t>-</a:t>
            </a:r>
            <a:r>
              <a:rPr lang="en-US" sz="1500" u="sng" cap="none" spc="0" dirty="0" smtClean="0">
                <a:hlinkClick r:id="rId10"/>
              </a:rPr>
              <a:t>apo</a:t>
            </a:r>
            <a:r>
              <a:rPr lang="el-GR" sz="1500" u="sng" cap="none" spc="0" dirty="0" smtClean="0">
                <a:hlinkClick r:id="rId10"/>
              </a:rPr>
              <a:t>-</a:t>
            </a:r>
            <a:r>
              <a:rPr lang="en-US" sz="1500" u="sng" cap="none" spc="0" dirty="0" smtClean="0">
                <a:hlinkClick r:id="rId10"/>
              </a:rPr>
              <a:t>ena</a:t>
            </a:r>
            <a:r>
              <a:rPr lang="el-GR" sz="1500" u="sng" cap="none" spc="0" dirty="0" smtClean="0">
                <a:hlinkClick r:id="rId10"/>
              </a:rPr>
              <a:t>-</a:t>
            </a:r>
            <a:r>
              <a:rPr lang="en-US" sz="1500" u="sng" cap="none" spc="0" dirty="0" smtClean="0">
                <a:hlinkClick r:id="rId10"/>
              </a:rPr>
              <a:t>diastimiko</a:t>
            </a:r>
            <a:r>
              <a:rPr lang="el-GR" sz="1500" u="sng" cap="none" spc="0" dirty="0" smtClean="0">
                <a:hlinkClick r:id="rId10"/>
              </a:rPr>
              <a:t>-</a:t>
            </a:r>
            <a:r>
              <a:rPr lang="en-US" sz="1500" u="sng" cap="none" spc="0" dirty="0" smtClean="0">
                <a:hlinkClick r:id="rId10"/>
              </a:rPr>
              <a:t>soma</a:t>
            </a:r>
            <a:r>
              <a:rPr lang="el-GR" sz="1500" u="sng" cap="none" spc="0" dirty="0" smtClean="0">
                <a:hlinkClick r:id="rId10"/>
              </a:rPr>
              <a:t>-</a:t>
            </a:r>
            <a:r>
              <a:rPr lang="en-US" sz="1500" u="sng" cap="none" spc="0" dirty="0" smtClean="0">
                <a:hlinkClick r:id="rId10"/>
              </a:rPr>
              <a:t>diplasio</a:t>
            </a:r>
            <a:r>
              <a:rPr lang="el-GR" sz="1500" u="sng" cap="none" spc="0" dirty="0" smtClean="0">
                <a:hlinkClick r:id="rId10"/>
              </a:rPr>
              <a:t>-</a:t>
            </a:r>
            <a:r>
              <a:rPr lang="en-US" sz="1500" u="sng" cap="none" spc="0" dirty="0" smtClean="0">
                <a:hlinkClick r:id="rId10"/>
              </a:rPr>
              <a:t>tis</a:t>
            </a:r>
            <a:r>
              <a:rPr lang="el-GR" sz="1500" u="sng" cap="none" spc="0" dirty="0" smtClean="0">
                <a:hlinkClick r:id="rId10"/>
              </a:rPr>
              <a:t>-</a:t>
            </a:r>
            <a:r>
              <a:rPr lang="en-US" sz="1500" u="sng" cap="none" spc="0" dirty="0" smtClean="0">
                <a:hlinkClick r:id="rId10"/>
              </a:rPr>
              <a:t>gis</a:t>
            </a:r>
            <a:endParaRPr lang="el-GR" sz="1500" cap="none" spc="0" dirty="0" smtClean="0"/>
          </a:p>
          <a:p>
            <a:pPr>
              <a:buFont typeface="Arial" pitchFamily="34" charset="0"/>
              <a:buChar char="•"/>
            </a:pPr>
            <a:r>
              <a:rPr lang="en-US" sz="1500" u="sng" cap="none" spc="0" dirty="0" smtClean="0">
                <a:hlinkClick r:id="rId11"/>
              </a:rPr>
              <a:t>Https</a:t>
            </a:r>
            <a:r>
              <a:rPr lang="el-GR" sz="1500" u="sng" cap="none" spc="0" dirty="0" smtClean="0">
                <a:hlinkClick r:id="rId11"/>
              </a:rPr>
              <a:t>://</a:t>
            </a:r>
            <a:r>
              <a:rPr lang="en-US" sz="1500" u="sng" cap="none" spc="0" dirty="0" smtClean="0">
                <a:hlinkClick r:id="rId11"/>
              </a:rPr>
              <a:t>simple</a:t>
            </a:r>
            <a:r>
              <a:rPr lang="el-GR" sz="1500" u="sng" cap="none" spc="0" dirty="0" smtClean="0">
                <a:hlinkClick r:id="rId11"/>
              </a:rPr>
              <a:t>.</a:t>
            </a:r>
            <a:r>
              <a:rPr lang="en-US" sz="1500" u="sng" cap="none" spc="0" dirty="0" smtClean="0">
                <a:hlinkClick r:id="rId11"/>
              </a:rPr>
              <a:t>Wikipedia</a:t>
            </a:r>
            <a:r>
              <a:rPr lang="el-GR" sz="1500" u="sng" cap="none" spc="0" dirty="0" smtClean="0">
                <a:hlinkClick r:id="rId11"/>
              </a:rPr>
              <a:t>.</a:t>
            </a:r>
            <a:r>
              <a:rPr lang="en-US" sz="1500" u="sng" cap="none" spc="0" dirty="0" smtClean="0">
                <a:hlinkClick r:id="rId11"/>
              </a:rPr>
              <a:t>Org</a:t>
            </a:r>
            <a:r>
              <a:rPr lang="el-GR" sz="1500" u="sng" cap="none" spc="0" dirty="0" smtClean="0">
                <a:hlinkClick r:id="rId11"/>
              </a:rPr>
              <a:t>/</a:t>
            </a:r>
            <a:r>
              <a:rPr lang="en-US" sz="1500" u="sng" cap="none" spc="0" dirty="0" smtClean="0">
                <a:hlinkClick r:id="rId11"/>
              </a:rPr>
              <a:t>wiki</a:t>
            </a:r>
            <a:r>
              <a:rPr lang="el-GR" sz="1500" u="sng" cap="none" spc="0" dirty="0" smtClean="0">
                <a:hlinkClick r:id="rId11"/>
              </a:rPr>
              <a:t>/</a:t>
            </a:r>
            <a:r>
              <a:rPr lang="en-US" sz="1500" u="sng" cap="none" spc="0" dirty="0" smtClean="0">
                <a:hlinkClick r:id="rId11"/>
              </a:rPr>
              <a:t>neptune</a:t>
            </a:r>
            <a:endParaRPr lang="el-GR" sz="1500" cap="none" spc="0" dirty="0" smtClean="0"/>
          </a:p>
          <a:p>
            <a:endParaRPr lang="el-GR" sz="2000" spc="0" dirty="0" smtClean="0">
              <a:solidFill>
                <a:srgbClr val="FFFFCC"/>
              </a:solidFill>
            </a:endParaRPr>
          </a:p>
          <a:p>
            <a:endParaRPr lang="el-GR" dirty="0"/>
          </a:p>
        </p:txBody>
      </p:sp>
      <p:sp>
        <p:nvSpPr>
          <p:cNvPr id="3" name="2 - Τίτλος"/>
          <p:cNvSpPr>
            <a:spLocks noGrp="1"/>
          </p:cNvSpPr>
          <p:nvPr>
            <p:ph type="title"/>
          </p:nvPr>
        </p:nvSpPr>
        <p:spPr/>
        <p:txBody>
          <a:bodyPr/>
          <a:lstStyle/>
          <a:p>
            <a:r>
              <a:rPr lang="el-GR" dirty="0" smtClean="0">
                <a:solidFill>
                  <a:srgbClr val="FFFFCC"/>
                </a:solidFill>
              </a:rPr>
              <a:t>ΟΙ ΠΛΑΝΗΤΕΣ</a:t>
            </a:r>
            <a:endParaRPr lang="el-GR"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50" name="Picture 10" descr="https://spacenews.gr/wp-content/uploads/2017/02/ngc-800x500.jpg"/>
          <p:cNvPicPr>
            <a:picLocks noChangeAspect="1" noChangeArrowheads="1"/>
          </p:cNvPicPr>
          <p:nvPr/>
        </p:nvPicPr>
        <p:blipFill>
          <a:blip r:embed="rId2">
            <a:lum/>
          </a:blip>
          <a:srcRect/>
          <a:stretch>
            <a:fillRect/>
          </a:stretch>
        </p:blipFill>
        <p:spPr bwMode="auto">
          <a:xfrm>
            <a:off x="0" y="0"/>
            <a:ext cx="9144000" cy="6858000"/>
          </a:xfrm>
          <a:prstGeom prst="rect">
            <a:avLst/>
          </a:prstGeom>
          <a:noFill/>
        </p:spPr>
      </p:pic>
      <p:sp>
        <p:nvSpPr>
          <p:cNvPr id="2" name="1 - Τίτλος"/>
          <p:cNvSpPr>
            <a:spLocks noGrp="1"/>
          </p:cNvSpPr>
          <p:nvPr>
            <p:ph type="title"/>
          </p:nvPr>
        </p:nvSpPr>
        <p:spPr/>
        <p:txBody>
          <a:bodyPr/>
          <a:lstStyle/>
          <a:p>
            <a:r>
              <a:rPr lang="el-GR" dirty="0" smtClean="0">
                <a:solidFill>
                  <a:srgbClr val="FFFFCC"/>
                </a:solidFill>
              </a:rPr>
              <a:t>ΟΙ ΠΛΑΝΗΤΕΣ</a:t>
            </a:r>
            <a:endParaRPr lang="el-GR" dirty="0">
              <a:solidFill>
                <a:srgbClr val="FFFFCC"/>
              </a:solidFill>
            </a:endParaRPr>
          </a:p>
        </p:txBody>
      </p:sp>
      <p:pic>
        <p:nvPicPr>
          <p:cNvPr id="5" name="4 - Εικόνα" descr="ΑΦΙΣΑ 1.jpg"/>
          <p:cNvPicPr>
            <a:picLocks noChangeAspect="1"/>
          </p:cNvPicPr>
          <p:nvPr/>
        </p:nvPicPr>
        <p:blipFill>
          <a:blip r:embed="rId3" cstate="print"/>
          <a:stretch>
            <a:fillRect/>
          </a:stretch>
        </p:blipFill>
        <p:spPr>
          <a:xfrm>
            <a:off x="5143504" y="1142984"/>
            <a:ext cx="3628541" cy="5154009"/>
          </a:xfrm>
          <a:prstGeom prst="rect">
            <a:avLst/>
          </a:prstGeom>
        </p:spPr>
      </p:pic>
      <p:pic>
        <p:nvPicPr>
          <p:cNvPr id="6" name="5 - Εικόνα" descr="ΑΦΙΣΑ 2.jpg"/>
          <p:cNvPicPr>
            <a:picLocks/>
          </p:cNvPicPr>
          <p:nvPr/>
        </p:nvPicPr>
        <p:blipFill>
          <a:blip r:embed="rId4"/>
          <a:stretch>
            <a:fillRect/>
          </a:stretch>
        </p:blipFill>
        <p:spPr>
          <a:xfrm>
            <a:off x="785786" y="1142984"/>
            <a:ext cx="3628800" cy="515520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50" name="Picture 10" descr="https://spacenews.gr/wp-content/uploads/2017/02/ngc-800x500.jpg"/>
          <p:cNvPicPr>
            <a:picLocks noChangeAspect="1" noChangeArrowheads="1"/>
          </p:cNvPicPr>
          <p:nvPr/>
        </p:nvPicPr>
        <p:blipFill>
          <a:blip r:embed="rId2">
            <a:lum/>
          </a:blip>
          <a:srcRect/>
          <a:stretch>
            <a:fillRect/>
          </a:stretch>
        </p:blipFill>
        <p:spPr bwMode="auto">
          <a:xfrm>
            <a:off x="0" y="0"/>
            <a:ext cx="9144000" cy="6858000"/>
          </a:xfrm>
          <a:prstGeom prst="rect">
            <a:avLst/>
          </a:prstGeom>
          <a:noFill/>
        </p:spPr>
      </p:pic>
      <p:sp>
        <p:nvSpPr>
          <p:cNvPr id="2" name="1 - Τίτλος"/>
          <p:cNvSpPr>
            <a:spLocks noGrp="1"/>
          </p:cNvSpPr>
          <p:nvPr>
            <p:ph type="title"/>
          </p:nvPr>
        </p:nvSpPr>
        <p:spPr/>
        <p:txBody>
          <a:bodyPr/>
          <a:lstStyle/>
          <a:p>
            <a:r>
              <a:rPr lang="el-GR" dirty="0" smtClean="0">
                <a:solidFill>
                  <a:srgbClr val="FFFFCC"/>
                </a:solidFill>
              </a:rPr>
              <a:t>ΟΙ ΠΛΑΝΗΤΕΣ</a:t>
            </a:r>
            <a:endParaRPr lang="el-GR" dirty="0">
              <a:solidFill>
                <a:srgbClr val="FFFFCC"/>
              </a:solidFill>
            </a:endParaRPr>
          </a:p>
        </p:txBody>
      </p:sp>
      <p:pic>
        <p:nvPicPr>
          <p:cNvPr id="7" name="6 - Εικόνα" descr="ΖΩΓΡΑΦΙΑ 1.jpg"/>
          <p:cNvPicPr>
            <a:picLocks noChangeAspect="1"/>
          </p:cNvPicPr>
          <p:nvPr/>
        </p:nvPicPr>
        <p:blipFill>
          <a:blip r:embed="rId3" cstate="print"/>
          <a:stretch>
            <a:fillRect/>
          </a:stretch>
        </p:blipFill>
        <p:spPr>
          <a:xfrm rot="5400000">
            <a:off x="2104634" y="109888"/>
            <a:ext cx="4934683" cy="685800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50" name="Picture 10" descr="https://spacenews.gr/wp-content/uploads/2017/02/ngc-800x500.jpg"/>
          <p:cNvPicPr>
            <a:picLocks noChangeAspect="1" noChangeArrowheads="1"/>
          </p:cNvPicPr>
          <p:nvPr/>
        </p:nvPicPr>
        <p:blipFill>
          <a:blip r:embed="rId2">
            <a:lum/>
          </a:blip>
          <a:srcRect/>
          <a:stretch>
            <a:fillRect/>
          </a:stretch>
        </p:blipFill>
        <p:spPr bwMode="auto">
          <a:xfrm>
            <a:off x="0" y="0"/>
            <a:ext cx="9144000" cy="6858000"/>
          </a:xfrm>
          <a:prstGeom prst="rect">
            <a:avLst/>
          </a:prstGeom>
          <a:noFill/>
        </p:spPr>
      </p:pic>
      <p:sp>
        <p:nvSpPr>
          <p:cNvPr id="2" name="1 - Τίτλος"/>
          <p:cNvSpPr>
            <a:spLocks noGrp="1"/>
          </p:cNvSpPr>
          <p:nvPr>
            <p:ph type="title"/>
          </p:nvPr>
        </p:nvSpPr>
        <p:spPr/>
        <p:txBody>
          <a:bodyPr/>
          <a:lstStyle/>
          <a:p>
            <a:r>
              <a:rPr lang="el-GR" dirty="0" smtClean="0">
                <a:solidFill>
                  <a:srgbClr val="FFFFCC"/>
                </a:solidFill>
              </a:rPr>
              <a:t>ΟΙ ΠΛΑΝΗΤΕΣ</a:t>
            </a:r>
            <a:endParaRPr lang="el-GR" dirty="0">
              <a:solidFill>
                <a:srgbClr val="FFFFCC"/>
              </a:solidFill>
            </a:endParaRPr>
          </a:p>
        </p:txBody>
      </p:sp>
      <p:pic>
        <p:nvPicPr>
          <p:cNvPr id="7" name="6 - Εικόνα" descr="ΖΩΓΡΑΦΙΑ 2.jpg"/>
          <p:cNvPicPr>
            <a:picLocks/>
          </p:cNvPicPr>
          <p:nvPr/>
        </p:nvPicPr>
        <p:blipFill>
          <a:blip r:embed="rId3" cstate="print"/>
          <a:stretch>
            <a:fillRect/>
          </a:stretch>
        </p:blipFill>
        <p:spPr>
          <a:xfrm>
            <a:off x="1285852" y="1071546"/>
            <a:ext cx="6858000" cy="493560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https://spacenews.gr/wp-content/uploads/2017/02/ngc-800x500.jpg"/>
          <p:cNvPicPr>
            <a:picLocks noChangeAspect="1" noChangeArrowheads="1"/>
          </p:cNvPicPr>
          <p:nvPr/>
        </p:nvPicPr>
        <p:blipFill>
          <a:blip r:embed="rId2">
            <a:lum/>
          </a:blip>
          <a:srcRect/>
          <a:stretch>
            <a:fillRect/>
          </a:stretch>
        </p:blipFill>
        <p:spPr bwMode="auto">
          <a:xfrm>
            <a:off x="0" y="0"/>
            <a:ext cx="9144000" cy="6858000"/>
          </a:xfrm>
          <a:prstGeom prst="rect">
            <a:avLst/>
          </a:prstGeom>
          <a:noFill/>
        </p:spPr>
      </p:pic>
      <p:sp>
        <p:nvSpPr>
          <p:cNvPr id="8" name="7 - Θέση κειμένου"/>
          <p:cNvSpPr>
            <a:spLocks noGrp="1"/>
          </p:cNvSpPr>
          <p:nvPr>
            <p:ph type="body" idx="1"/>
          </p:nvPr>
        </p:nvSpPr>
        <p:spPr>
          <a:xfrm>
            <a:off x="428596" y="2214554"/>
            <a:ext cx="8429684" cy="4214842"/>
          </a:xfrm>
        </p:spPr>
        <p:txBody>
          <a:bodyPr>
            <a:normAutofit fontScale="70000" lnSpcReduction="20000"/>
          </a:bodyPr>
          <a:lstStyle/>
          <a:p>
            <a:r>
              <a:rPr lang="el-GR" sz="2900" spc="0" dirty="0" smtClean="0">
                <a:solidFill>
                  <a:srgbClr val="FFFFCC"/>
                </a:solidFill>
              </a:rPr>
              <a:t>Η ΑΠΟΣΤΑΣΗ ΤΗΣ ΓΗΣ ΑΠΟ ΤΗ ΣΕΛΗΝΗ</a:t>
            </a:r>
          </a:p>
          <a:p>
            <a:r>
              <a:rPr lang="el-GR" sz="2200" cap="none" spc="0" dirty="0" smtClean="0">
                <a:solidFill>
                  <a:srgbClr val="FFFFCC"/>
                </a:solidFill>
              </a:rPr>
              <a:t>Η σελήνη είναι ο μοναδικός φυσικός δορυφόρος της γης και ο πέμπτος μεγαλύτερος φυσικός δορυφόρος του ηλιακού συστήματος. Πήρε το όνομά του από την σελήνη, αρχαιοελληνική θεά του δορυφόρου αυτού. Λέγεται επίσης και «φεγγάρι» στη δημοτική γλώσσα. Είναι το φωτεινότερο σώμα στον ουρανό μετά τον ήλιο, επειδή είναι και το κοντινότερο στη γη ουράνιο σώμα. Η διάμετρος της σελήνης είναι 3.476 χιλιόμετρα. Η βαρύτητα στην επιφάνεια της σελήνης είναι σε ένταση το 1/6 περίπου αυτής της γης. Περιστρέφεται στον ελαφρώς κεκλιμένο άξονά της σε 27 ημέρες 7 ώρες και 43 λεπτά. Αν και φαίνεται λαμπρή, στην πραγματικότητα, η επιφάνεια της σελήνης είναι αρκετά σκοτεινή, με ανακλαστικότητα παρόμοια με αυτή της ασφάλτου. </a:t>
            </a:r>
          </a:p>
          <a:p>
            <a:r>
              <a:rPr lang="el-GR" sz="2200" cap="none" spc="0" dirty="0" smtClean="0">
                <a:solidFill>
                  <a:srgbClr val="FFFFCC"/>
                </a:solidFill>
              </a:rPr>
              <a:t>Η γη είναι ο τρίτος πιο κοντινός πλανήτης στον ήλιο, ο πιο πυκνός και ο πέμπτος μεγαλύτερος σε μάζα στο ηλιακό σύστημα και, ειδικότερα, ο μεγαλύτερος ανάμεσα στους γήινους πλανήτες, δηλαδή τους πλανήτες με στερεό φλοιό (Άρης, Αφροδίτη, Ερμής). Είναι το μοναδικό γνωστό ουράνιο σώμα που φιλοξενεί ζωή. Σύμφωνα με ενδείξεις μέσω ραδιομετρικής χρονολόγησης και άλλων πηγών, η γη σχηματίστηκε πριν από 4,54 δισεκατομμύρια έτη. Αλληλεπιδρά με τα άλλα αντικείμενα του χώρου μέσω βαρυτικών δυνάμεων, ιδιαίτερα με τον ήλιο και τη σελήνη, η οποία αποτελεί τον μοναδικό μόνιμο φυσικό δορυφόρο της.</a:t>
            </a:r>
            <a:r>
              <a:rPr lang="el-GR" sz="2200" cap="none" dirty="0" smtClean="0">
                <a:solidFill>
                  <a:srgbClr val="FFFFCC"/>
                </a:solidFill>
              </a:rPr>
              <a:t> </a:t>
            </a:r>
          </a:p>
          <a:p>
            <a:endParaRPr lang="el-GR" sz="2200" cap="none" spc="0" dirty="0" smtClean="0">
              <a:solidFill>
                <a:srgbClr val="FFFFCC"/>
              </a:solidFill>
            </a:endParaRPr>
          </a:p>
          <a:p>
            <a:endParaRPr lang="el-GR" sz="1800" cap="none" dirty="0">
              <a:solidFill>
                <a:srgbClr val="FFFFCC"/>
              </a:solidFill>
            </a:endParaRPr>
          </a:p>
        </p:txBody>
      </p:sp>
      <p:sp>
        <p:nvSpPr>
          <p:cNvPr id="7" name="6 - Τίτλος"/>
          <p:cNvSpPr>
            <a:spLocks noGrp="1"/>
          </p:cNvSpPr>
          <p:nvPr>
            <p:ph type="title"/>
          </p:nvPr>
        </p:nvSpPr>
        <p:spPr/>
        <p:txBody>
          <a:bodyPr/>
          <a:lstStyle/>
          <a:p>
            <a:r>
              <a:rPr lang="el-GR" dirty="0" smtClean="0">
                <a:solidFill>
                  <a:srgbClr val="FFFFCC"/>
                </a:solidFill>
              </a:rPr>
              <a:t>ΟΙ ΠΛΑΝΗΤΕΣ</a:t>
            </a:r>
            <a:endParaRPr lang="el-GR" dirty="0">
              <a:solidFill>
                <a:srgbClr val="FFFFCC"/>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https://spacenews.gr/wp-content/uploads/2017/02/ngc-800x500.jpg"/>
          <p:cNvPicPr>
            <a:picLocks noChangeAspect="1" noChangeArrowheads="1"/>
          </p:cNvPicPr>
          <p:nvPr/>
        </p:nvPicPr>
        <p:blipFill>
          <a:blip r:embed="rId2">
            <a:lum/>
          </a:blip>
          <a:srcRect/>
          <a:stretch>
            <a:fillRect/>
          </a:stretch>
        </p:blipFill>
        <p:spPr bwMode="auto">
          <a:xfrm>
            <a:off x="0" y="0"/>
            <a:ext cx="9144000" cy="6858000"/>
          </a:xfrm>
          <a:prstGeom prst="rect">
            <a:avLst/>
          </a:prstGeom>
          <a:noFill/>
        </p:spPr>
      </p:pic>
      <p:sp>
        <p:nvSpPr>
          <p:cNvPr id="2" name="1 - Θέση κειμένου"/>
          <p:cNvSpPr>
            <a:spLocks noGrp="1"/>
          </p:cNvSpPr>
          <p:nvPr>
            <p:ph type="body" idx="1"/>
          </p:nvPr>
        </p:nvSpPr>
        <p:spPr>
          <a:xfrm>
            <a:off x="500034" y="2143116"/>
            <a:ext cx="8286808" cy="4357718"/>
          </a:xfrm>
        </p:spPr>
        <p:txBody>
          <a:bodyPr>
            <a:normAutofit/>
          </a:bodyPr>
          <a:lstStyle/>
          <a:p>
            <a:r>
              <a:rPr lang="el-GR" sz="2000" spc="0" dirty="0" smtClean="0">
                <a:solidFill>
                  <a:srgbClr val="FFFFCC"/>
                </a:solidFill>
              </a:rPr>
              <a:t>Η ΑΠΟΣΤΑΣΗ ΤΗΣ ΓΗΣ ΑΠΟ ΤΗ ΣΕΛΗΝΗ</a:t>
            </a:r>
          </a:p>
          <a:p>
            <a:r>
              <a:rPr lang="el-GR" sz="1500" cap="none" spc="0" dirty="0" smtClean="0">
                <a:solidFill>
                  <a:srgbClr val="FFFFCC"/>
                </a:solidFill>
              </a:rPr>
              <a:t>Η μέση απόσταση γης - σελήνης είναι 384.403 χιλιόμετρα (παρατηρείται ότι αυτή η απόσταση αυξάνεται κατά περίπου 0,32 εκατοστά το μήνα και αυτό συμβαίνει λόγω των παλιρροϊκών δυνάμεων). </a:t>
            </a:r>
            <a:r>
              <a:rPr lang="el-GR" sz="1500" cap="none" spc="0" dirty="0" smtClean="0">
                <a:solidFill>
                  <a:srgbClr val="FFFFCC"/>
                </a:solidFill>
              </a:rPr>
              <a:t>Πιο </a:t>
            </a:r>
            <a:r>
              <a:rPr lang="el-GR" sz="1500" cap="none" spc="0" dirty="0" smtClean="0">
                <a:solidFill>
                  <a:srgbClr val="FFFFCC"/>
                </a:solidFill>
              </a:rPr>
              <a:t>συγκεκριμένα:</a:t>
            </a:r>
          </a:p>
          <a:p>
            <a:pPr lvl="0">
              <a:buFont typeface="Arial" pitchFamily="34" charset="0"/>
              <a:buChar char="•"/>
            </a:pPr>
            <a:r>
              <a:rPr lang="el-GR" sz="1500" cap="none" spc="0" dirty="0" smtClean="0">
                <a:solidFill>
                  <a:srgbClr val="FFFFCC"/>
                </a:solidFill>
              </a:rPr>
              <a:t>η απόσταση γης και σελήνης στο απόγειο: 406.700χλμ. </a:t>
            </a:r>
          </a:p>
          <a:p>
            <a:pPr lvl="0">
              <a:buFont typeface="Arial" pitchFamily="34" charset="0"/>
              <a:buChar char="•"/>
            </a:pPr>
            <a:r>
              <a:rPr lang="el-GR" sz="1500" cap="none" spc="0" dirty="0" smtClean="0">
                <a:solidFill>
                  <a:srgbClr val="FFFFCC"/>
                </a:solidFill>
              </a:rPr>
              <a:t>η απόσταση γης και σελήνης στο περίγειο: 365.500χλμ. </a:t>
            </a:r>
          </a:p>
          <a:p>
            <a:pPr lvl="0">
              <a:buFont typeface="Arial" pitchFamily="34" charset="0"/>
              <a:buChar char="•"/>
            </a:pPr>
            <a:r>
              <a:rPr lang="el-GR" sz="1500" cap="none" spc="0" dirty="0" smtClean="0">
                <a:solidFill>
                  <a:srgbClr val="FFFFCC"/>
                </a:solidFill>
              </a:rPr>
              <a:t>η μέση απόσταση γης και σελήνης είναι: 384.403χλμ.</a:t>
            </a:r>
          </a:p>
          <a:p>
            <a:pPr lvl="0">
              <a:buFont typeface="Arial" pitchFamily="34" charset="0"/>
              <a:buChar char="•"/>
            </a:pPr>
            <a:r>
              <a:rPr lang="el-GR" sz="1500" cap="none" spc="0" dirty="0" smtClean="0">
                <a:solidFill>
                  <a:srgbClr val="FFFFCC"/>
                </a:solidFill>
              </a:rPr>
              <a:t>η απόσταση γης και σελήνης σήμερα είναι: 402.877χλμ.</a:t>
            </a:r>
          </a:p>
          <a:p>
            <a:endParaRPr lang="el-GR" sz="2000" spc="0" dirty="0" smtClean="0">
              <a:solidFill>
                <a:srgbClr val="FFFFCC"/>
              </a:solidFill>
            </a:endParaRPr>
          </a:p>
          <a:p>
            <a:endParaRPr lang="el-GR" dirty="0"/>
          </a:p>
        </p:txBody>
      </p:sp>
      <p:sp>
        <p:nvSpPr>
          <p:cNvPr id="3" name="2 - Τίτλος"/>
          <p:cNvSpPr>
            <a:spLocks noGrp="1"/>
          </p:cNvSpPr>
          <p:nvPr>
            <p:ph type="title"/>
          </p:nvPr>
        </p:nvSpPr>
        <p:spPr/>
        <p:txBody>
          <a:bodyPr/>
          <a:lstStyle/>
          <a:p>
            <a:r>
              <a:rPr lang="el-GR" dirty="0" smtClean="0">
                <a:solidFill>
                  <a:srgbClr val="FFFFCC"/>
                </a:solidFill>
              </a:rPr>
              <a:t>ΟΙ ΠΛΑΝΗΤΕΣ</a:t>
            </a:r>
            <a:endParaRPr lang="el-GR" dirty="0"/>
          </a:p>
        </p:txBody>
      </p:sp>
      <p:pic>
        <p:nvPicPr>
          <p:cNvPr id="5" name="4 - Εικόνα" descr="Σελήνη - Βικιπαίδεια"/>
          <p:cNvPicPr/>
          <p:nvPr/>
        </p:nvPicPr>
        <p:blipFill>
          <a:blip r:embed="rId3" cstate="print"/>
          <a:srcRect/>
          <a:stretch>
            <a:fillRect/>
          </a:stretch>
        </p:blipFill>
        <p:spPr bwMode="auto">
          <a:xfrm>
            <a:off x="357158" y="4429132"/>
            <a:ext cx="2807073" cy="1590675"/>
          </a:xfrm>
          <a:prstGeom prst="rect">
            <a:avLst/>
          </a:prstGeom>
          <a:noFill/>
          <a:ln w="9525">
            <a:noFill/>
            <a:miter lim="800000"/>
            <a:headEnd/>
            <a:tailEnd/>
          </a:ln>
        </p:spPr>
      </p:pic>
      <p:pic>
        <p:nvPicPr>
          <p:cNvPr id="6" name="5 - Εικόνα" descr="Tο σχήμα και οι κινήσεις της Γης"/>
          <p:cNvPicPr/>
          <p:nvPr/>
        </p:nvPicPr>
        <p:blipFill>
          <a:blip r:embed="rId4"/>
          <a:srcRect/>
          <a:stretch>
            <a:fillRect/>
          </a:stretch>
        </p:blipFill>
        <p:spPr bwMode="auto">
          <a:xfrm>
            <a:off x="3428992" y="4429132"/>
            <a:ext cx="2214578" cy="2214554"/>
          </a:xfrm>
          <a:prstGeom prst="rect">
            <a:avLst/>
          </a:prstGeom>
          <a:noFill/>
          <a:ln w="9525">
            <a:noFill/>
            <a:miter lim="800000"/>
            <a:headEnd/>
            <a:tailEnd/>
          </a:ln>
        </p:spPr>
      </p:pic>
      <p:pic>
        <p:nvPicPr>
          <p:cNvPr id="7" name="6 - Εικόνα" descr="Τι θα γίνει στην Γη όταν «ανοίξει» η Σελήνη | Pronews"/>
          <p:cNvPicPr/>
          <p:nvPr/>
        </p:nvPicPr>
        <p:blipFill>
          <a:blip r:embed="rId5" cstate="print"/>
          <a:srcRect/>
          <a:stretch>
            <a:fillRect/>
          </a:stretch>
        </p:blipFill>
        <p:spPr bwMode="auto">
          <a:xfrm>
            <a:off x="5857884" y="4429132"/>
            <a:ext cx="2808000" cy="1591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https://spacenews.gr/wp-content/uploads/2017/02/ngc-800x500.jpg"/>
          <p:cNvPicPr>
            <a:picLocks noChangeAspect="1" noChangeArrowheads="1"/>
          </p:cNvPicPr>
          <p:nvPr/>
        </p:nvPicPr>
        <p:blipFill>
          <a:blip r:embed="rId2">
            <a:lum/>
          </a:blip>
          <a:srcRect/>
          <a:stretch>
            <a:fillRect/>
          </a:stretch>
        </p:blipFill>
        <p:spPr bwMode="auto">
          <a:xfrm>
            <a:off x="0" y="0"/>
            <a:ext cx="9144000" cy="6858000"/>
          </a:xfrm>
          <a:prstGeom prst="rect">
            <a:avLst/>
          </a:prstGeom>
          <a:noFill/>
        </p:spPr>
      </p:pic>
      <p:sp>
        <p:nvSpPr>
          <p:cNvPr id="2" name="1 - Θέση κειμένου"/>
          <p:cNvSpPr>
            <a:spLocks noGrp="1"/>
          </p:cNvSpPr>
          <p:nvPr>
            <p:ph type="body" idx="1"/>
          </p:nvPr>
        </p:nvSpPr>
        <p:spPr>
          <a:xfrm>
            <a:off x="285720" y="2143116"/>
            <a:ext cx="8643998" cy="4429156"/>
          </a:xfrm>
        </p:spPr>
        <p:txBody>
          <a:bodyPr>
            <a:normAutofit/>
          </a:bodyPr>
          <a:lstStyle/>
          <a:p>
            <a:r>
              <a:rPr lang="el-GR" sz="2000" spc="0" dirty="0" smtClean="0">
                <a:solidFill>
                  <a:srgbClr val="FFFFCC"/>
                </a:solidFill>
              </a:rPr>
              <a:t>Η ΑΠΟΣΤΑΣΗ ΤΗΣ ΓΗΣ ΑΠΟ ΤΗ ΣΕΛΗΝΗ</a:t>
            </a:r>
          </a:p>
          <a:p>
            <a:pPr lvl="0">
              <a:buFont typeface="Arial" pitchFamily="34" charset="0"/>
              <a:buChar char="•"/>
            </a:pPr>
            <a:r>
              <a:rPr lang="el-GR" sz="1500" u="sng" cap="none" spc="0" dirty="0" smtClean="0">
                <a:hlinkClick r:id="rId3"/>
              </a:rPr>
              <a:t>Https://el.Wikipedia.Org/wiki/%ce%a3%ce%b5%ce%bb%ce%ae%ce%bd%ce%b7</a:t>
            </a:r>
            <a:endParaRPr lang="el-GR" sz="1500" cap="none" spc="0" dirty="0" smtClean="0"/>
          </a:p>
          <a:p>
            <a:pPr lvl="0">
              <a:buFont typeface="Arial" pitchFamily="34" charset="0"/>
              <a:buChar char="•"/>
            </a:pPr>
            <a:r>
              <a:rPr lang="el-GR" sz="1500" u="sng" cap="none" spc="0" dirty="0" smtClean="0">
                <a:hlinkClick r:id="rId4"/>
              </a:rPr>
              <a:t>Https://www.Mypanselinos.Gr/apostasi-gi-feggari</a:t>
            </a:r>
            <a:endParaRPr lang="el-GR" sz="1500" cap="none" spc="0" dirty="0" smtClean="0"/>
          </a:p>
          <a:p>
            <a:pPr lvl="0">
              <a:buFont typeface="Arial" pitchFamily="34" charset="0"/>
              <a:buChar char="•"/>
            </a:pPr>
            <a:r>
              <a:rPr lang="el-GR" sz="1500" u="sng" cap="none" spc="0" dirty="0" smtClean="0">
                <a:hlinkClick r:id="rId5"/>
              </a:rPr>
              <a:t>Https://el.Wikipedia.Org/wiki/%ce%a3%ce%b5%ce%bb%ce%ae%ce%bd%ce%b7</a:t>
            </a:r>
            <a:endParaRPr lang="el-GR" sz="1500" cap="none" spc="0" dirty="0" smtClean="0"/>
          </a:p>
          <a:p>
            <a:pPr lvl="0">
              <a:buFont typeface="Arial" pitchFamily="34" charset="0"/>
              <a:buChar char="•"/>
            </a:pPr>
            <a:r>
              <a:rPr lang="el-GR" sz="1500" u="sng" cap="none" spc="0" dirty="0" smtClean="0">
                <a:hlinkClick r:id="rId6"/>
              </a:rPr>
              <a:t>Http://ebooks.Edu.Gr/ebooks/v/html/8547/2272/geografia_st-dimotikou_html-empl/indexa_1.Html</a:t>
            </a:r>
            <a:endParaRPr lang="el-GR" sz="1500" cap="none" spc="0" dirty="0" smtClean="0"/>
          </a:p>
          <a:p>
            <a:pPr lvl="0">
              <a:buFont typeface="Arial" pitchFamily="34" charset="0"/>
              <a:buChar char="•"/>
            </a:pPr>
            <a:r>
              <a:rPr lang="el-GR" sz="1500" u="sng" cap="none" spc="0" dirty="0" smtClean="0">
                <a:hlinkClick r:id="rId7"/>
              </a:rPr>
              <a:t>Https://www.Pronews.Gr/epistimes/diastima/786191_ti-tha-ginei-stin-gi-otan-anoixei-i-selini</a:t>
            </a:r>
            <a:endParaRPr lang="el-GR" sz="1500" cap="none" spc="0" dirty="0" smtClean="0"/>
          </a:p>
          <a:p>
            <a:endParaRPr lang="el-GR" sz="2000" spc="0" dirty="0" smtClean="0">
              <a:solidFill>
                <a:srgbClr val="FFFFCC"/>
              </a:solidFill>
            </a:endParaRPr>
          </a:p>
          <a:p>
            <a:endParaRPr lang="el-GR" dirty="0"/>
          </a:p>
        </p:txBody>
      </p:sp>
      <p:sp>
        <p:nvSpPr>
          <p:cNvPr id="3" name="2 - Τίτλος"/>
          <p:cNvSpPr>
            <a:spLocks noGrp="1"/>
          </p:cNvSpPr>
          <p:nvPr>
            <p:ph type="title"/>
          </p:nvPr>
        </p:nvSpPr>
        <p:spPr/>
        <p:txBody>
          <a:bodyPr/>
          <a:lstStyle/>
          <a:p>
            <a:r>
              <a:rPr lang="el-GR" dirty="0" smtClean="0">
                <a:solidFill>
                  <a:srgbClr val="FFFFCC"/>
                </a:solidFill>
              </a:rPr>
              <a:t>ΟΙ ΠΛΑΝΗΤΕΣ</a:t>
            </a:r>
            <a:endParaRPr lang="el-GR"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https://spacenews.gr/wp-content/uploads/2017/02/ngc-800x500.jpg"/>
          <p:cNvPicPr>
            <a:picLocks noChangeAspect="1" noChangeArrowheads="1"/>
          </p:cNvPicPr>
          <p:nvPr/>
        </p:nvPicPr>
        <p:blipFill>
          <a:blip r:embed="rId2">
            <a:lum/>
          </a:blip>
          <a:srcRect/>
          <a:stretch>
            <a:fillRect/>
          </a:stretch>
        </p:blipFill>
        <p:spPr bwMode="auto">
          <a:xfrm>
            <a:off x="0" y="0"/>
            <a:ext cx="9144000" cy="6858000"/>
          </a:xfrm>
          <a:prstGeom prst="rect">
            <a:avLst/>
          </a:prstGeom>
          <a:noFill/>
        </p:spPr>
      </p:pic>
      <p:sp>
        <p:nvSpPr>
          <p:cNvPr id="2" name="1 - Θέση κειμένου"/>
          <p:cNvSpPr>
            <a:spLocks noGrp="1"/>
          </p:cNvSpPr>
          <p:nvPr>
            <p:ph type="body" idx="1"/>
          </p:nvPr>
        </p:nvSpPr>
        <p:spPr>
          <a:xfrm>
            <a:off x="357158" y="2143116"/>
            <a:ext cx="8572560" cy="4214842"/>
          </a:xfrm>
        </p:spPr>
        <p:txBody>
          <a:bodyPr>
            <a:normAutofit fontScale="92500" lnSpcReduction="10000"/>
          </a:bodyPr>
          <a:lstStyle/>
          <a:p>
            <a:r>
              <a:rPr lang="el-GR" sz="2000" spc="0" dirty="0" smtClean="0">
                <a:solidFill>
                  <a:srgbClr val="FFFFCC"/>
                </a:solidFill>
              </a:rPr>
              <a:t>ΑΠΟΣΤΟΛΗ ΕΠΑΝΔΡΩΜΕΝΩΝ ΔΙΑΣΤΗΜΟΠΛΟΙΩΝ</a:t>
            </a:r>
            <a:endParaRPr lang="en-US" sz="2000" spc="0" dirty="0" smtClean="0">
              <a:solidFill>
                <a:srgbClr val="FFFFCC"/>
              </a:solidFill>
            </a:endParaRPr>
          </a:p>
          <a:p>
            <a:r>
              <a:rPr lang="el-GR" cap="none" spc="0" dirty="0" smtClean="0">
                <a:solidFill>
                  <a:srgbClr val="FFFFCC"/>
                </a:solidFill>
              </a:rPr>
              <a:t>Επανδρωμένα είναι τα διαστημόπλοια που μεταφέρουν ανθρώπους στο διάστημα. Καλύπτουν τις ανάγκες των πληρωμάτων τους σε αέρα, τροφή, νερό, καθαριότητα κ.α. Η επιτάχυνση, η επιβράδυνση, η στρέψη και η περιστροφή τους επιτυγχάνονται με την χρήση μικρών πυραυλοκινητήρων, που περιστρέφουν το όχημα γύρω από τρεις κάθετους άξονες. Σε αντίθεση με τα επανδρωμένα διαστημόπλοια του </a:t>
            </a:r>
            <a:r>
              <a:rPr lang="el-GR" cap="none" spc="0" smtClean="0">
                <a:solidFill>
                  <a:srgbClr val="FFFFCC"/>
                </a:solidFill>
              </a:rPr>
              <a:t>παρελθόντος, η </a:t>
            </a:r>
            <a:r>
              <a:rPr lang="el-GR" cap="none" spc="0" dirty="0" smtClean="0">
                <a:solidFill>
                  <a:srgbClr val="FFFFCC"/>
                </a:solidFill>
              </a:rPr>
              <a:t>ΗΠΑ χρησιμοποιεί σε τακτικές πτήσεις 4 επαναχρησιμοποιούμενα διαστημικά λεωφορεία.</a:t>
            </a:r>
            <a:r>
              <a:rPr lang="el-GR" cap="none" dirty="0" smtClean="0">
                <a:solidFill>
                  <a:srgbClr val="FFFFCC"/>
                </a:solidFill>
              </a:rPr>
              <a:t> </a:t>
            </a:r>
            <a:r>
              <a:rPr lang="el-GR" cap="none" spc="0" dirty="0" smtClean="0">
                <a:solidFill>
                  <a:srgbClr val="FFFFCC"/>
                </a:solidFill>
              </a:rPr>
              <a:t>Το πρώτο επανδρωμένο διαστημόπλοιο ήταν το ΒΟΣΤΟΚ. Εκτοξεύτηκε στις 12 Απριλίου του 1961 με τον Γιούρι Γκαγκάριν. Η διαστημική πτήση περιλάμβανε μία τροχιά γύρω από τη γη και είναι η συντομότερη επανδρωμένη τροχιακή πτήση. 25 λεπτά μετά την εκτόξευση, μπήκε σε ελλειπτική τροχιά με απόγειο 302 χιλιόμετρα. </a:t>
            </a:r>
          </a:p>
          <a:p>
            <a:r>
              <a:rPr lang="el-GR" cap="none" spc="0" dirty="0" smtClean="0">
                <a:solidFill>
                  <a:srgbClr val="FFFFCC"/>
                </a:solidFill>
              </a:rPr>
              <a:t>Το πρόγραμμα </a:t>
            </a:r>
            <a:r>
              <a:rPr lang="en-US" cap="none" spc="0" dirty="0" smtClean="0">
                <a:solidFill>
                  <a:srgbClr val="FFFFCC"/>
                </a:solidFill>
              </a:rPr>
              <a:t>Gemini</a:t>
            </a:r>
            <a:r>
              <a:rPr lang="el-GR" cap="none" spc="0" dirty="0" smtClean="0">
                <a:solidFill>
                  <a:srgbClr val="FFFFCC"/>
                </a:solidFill>
              </a:rPr>
              <a:t> ήταν το δεύτερο επανδρωμένο διαστημικό πρόγραμμα της </a:t>
            </a:r>
            <a:r>
              <a:rPr lang="en-US" cap="none" spc="0" dirty="0" smtClean="0">
                <a:solidFill>
                  <a:srgbClr val="FFFFCC"/>
                </a:solidFill>
              </a:rPr>
              <a:t>Nasa</a:t>
            </a:r>
            <a:r>
              <a:rPr lang="el-GR" cap="none" spc="0" dirty="0" smtClean="0">
                <a:solidFill>
                  <a:srgbClr val="FFFFCC"/>
                </a:solidFill>
              </a:rPr>
              <a:t>. Το πρόγραμμα αυτό επανδρωνόταν από πλήρωμα δύο ατόμων και συνολικά πραγματοποιήθηκαν δέκα επανδρωμένες αποστολές αρκετά μεγάλες σε διάρκεια έως και δύο εβδομάδων. Αυτό το χρονικό διάστημα ήταν αρκετό για ένα ταξίδι στην σελήνη και επιστροφή από αυτή.</a:t>
            </a:r>
          </a:p>
          <a:p>
            <a:r>
              <a:rPr lang="el-GR" cap="none" spc="0" dirty="0" smtClean="0">
                <a:solidFill>
                  <a:srgbClr val="FFFFCC"/>
                </a:solidFill>
              </a:rPr>
              <a:t>Το πρόγραμμα Μέρκιουρι (</a:t>
            </a:r>
            <a:r>
              <a:rPr lang="en-US" cap="none" spc="0" dirty="0" smtClean="0">
                <a:solidFill>
                  <a:srgbClr val="FFFFCC"/>
                </a:solidFill>
              </a:rPr>
              <a:t>mercury</a:t>
            </a:r>
            <a:r>
              <a:rPr lang="el-GR" cap="none" spc="0" dirty="0" smtClean="0">
                <a:solidFill>
                  <a:srgbClr val="FFFFCC"/>
                </a:solidFill>
              </a:rPr>
              <a:t>) έστειλε τον Αμερικανό Άλαν Σέπαρντ στο διάστημα. Τέθηκε σε υποτροχιακή παραβολική τροχιά για 15 λεπτά.</a:t>
            </a:r>
          </a:p>
          <a:p>
            <a:endParaRPr lang="el-GR" cap="none" spc="0" dirty="0" smtClean="0">
              <a:solidFill>
                <a:srgbClr val="FFFFCC"/>
              </a:solidFill>
            </a:endParaRPr>
          </a:p>
          <a:p>
            <a:endParaRPr lang="el-GR" sz="1800" dirty="0" smtClean="0">
              <a:solidFill>
                <a:srgbClr val="FFFFCC"/>
              </a:solidFill>
            </a:endParaRPr>
          </a:p>
          <a:p>
            <a:endParaRPr lang="el-GR" sz="2000" spc="0" dirty="0">
              <a:solidFill>
                <a:srgbClr val="FFFFCC"/>
              </a:solidFill>
            </a:endParaRPr>
          </a:p>
        </p:txBody>
      </p:sp>
      <p:sp>
        <p:nvSpPr>
          <p:cNvPr id="3" name="2 - Τίτλος"/>
          <p:cNvSpPr>
            <a:spLocks noGrp="1"/>
          </p:cNvSpPr>
          <p:nvPr>
            <p:ph type="title"/>
          </p:nvPr>
        </p:nvSpPr>
        <p:spPr/>
        <p:txBody>
          <a:bodyPr/>
          <a:lstStyle/>
          <a:p>
            <a:r>
              <a:rPr lang="el-GR" dirty="0" smtClean="0">
                <a:solidFill>
                  <a:srgbClr val="FFFFCC"/>
                </a:solidFill>
              </a:rPr>
              <a:t>ΟΙ ΠΛΑΝΗΤΕΣ</a:t>
            </a:r>
            <a:endParaRPr lang="el-GR"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https://spacenews.gr/wp-content/uploads/2017/02/ngc-800x500.jpg"/>
          <p:cNvPicPr>
            <a:picLocks noChangeAspect="1" noChangeArrowheads="1"/>
          </p:cNvPicPr>
          <p:nvPr/>
        </p:nvPicPr>
        <p:blipFill>
          <a:blip r:embed="rId2">
            <a:lum/>
          </a:blip>
          <a:srcRect/>
          <a:stretch>
            <a:fillRect/>
          </a:stretch>
        </p:blipFill>
        <p:spPr bwMode="auto">
          <a:xfrm>
            <a:off x="0" y="0"/>
            <a:ext cx="9144000" cy="6858000"/>
          </a:xfrm>
          <a:prstGeom prst="rect">
            <a:avLst/>
          </a:prstGeom>
          <a:noFill/>
        </p:spPr>
      </p:pic>
      <p:sp>
        <p:nvSpPr>
          <p:cNvPr id="2" name="1 - Θέση κειμένου"/>
          <p:cNvSpPr>
            <a:spLocks noGrp="1"/>
          </p:cNvSpPr>
          <p:nvPr>
            <p:ph type="body" idx="1"/>
          </p:nvPr>
        </p:nvSpPr>
        <p:spPr>
          <a:xfrm>
            <a:off x="357158" y="2143116"/>
            <a:ext cx="8572560" cy="4214842"/>
          </a:xfrm>
        </p:spPr>
        <p:txBody>
          <a:bodyPr>
            <a:normAutofit/>
          </a:bodyPr>
          <a:lstStyle/>
          <a:p>
            <a:r>
              <a:rPr lang="el-GR" sz="2000" spc="0" dirty="0" smtClean="0">
                <a:solidFill>
                  <a:srgbClr val="FFFFCC"/>
                </a:solidFill>
              </a:rPr>
              <a:t>ΑΠΟΣΤΟΛΗ ΕΠΑΝΔΡΩΜΕΝΩΝ ΔΙΑΣΤΗΜΟΠΛΟΙΩΝ</a:t>
            </a:r>
            <a:endParaRPr lang="en-US" sz="2000" spc="0" dirty="0" smtClean="0">
              <a:solidFill>
                <a:srgbClr val="FFFFCC"/>
              </a:solidFill>
            </a:endParaRPr>
          </a:p>
          <a:p>
            <a:r>
              <a:rPr lang="el-GR" sz="1500" cap="none" spc="0" dirty="0" smtClean="0">
                <a:solidFill>
                  <a:srgbClr val="FFFFCC"/>
                </a:solidFill>
              </a:rPr>
              <a:t>Ο απόλλων 7 ήταν η πρώτη επανδρωμένη αποστολή του προγράμματος </a:t>
            </a:r>
            <a:r>
              <a:rPr lang="el-GR" sz="1500" cap="none" spc="0" dirty="0" err="1" smtClean="0">
                <a:solidFill>
                  <a:srgbClr val="FFFFCC"/>
                </a:solidFill>
              </a:rPr>
              <a:t>απόλλων</a:t>
            </a:r>
            <a:r>
              <a:rPr lang="el-GR" sz="1500" cap="none" spc="0" dirty="0" smtClean="0">
                <a:solidFill>
                  <a:srgbClr val="FFFFCC"/>
                </a:solidFill>
              </a:rPr>
              <a:t> που έστειλε ανθρώπους στο διάστημα σε περιγήινη τροχιά.</a:t>
            </a:r>
          </a:p>
          <a:p>
            <a:r>
              <a:rPr lang="el-GR" sz="1500" cap="none" spc="0" dirty="0" smtClean="0">
                <a:solidFill>
                  <a:srgbClr val="FFFFCC"/>
                </a:solidFill>
              </a:rPr>
              <a:t>Ο απόλλων 8 ήταν η πρώτη επανδρωμένη αποστολή που μπήκε σε τροχιά γύρω από τη</a:t>
            </a:r>
            <a:r>
              <a:rPr lang="en-US" sz="1500" cap="none" spc="0" dirty="0" smtClean="0">
                <a:solidFill>
                  <a:srgbClr val="FFFFCC"/>
                </a:solidFill>
              </a:rPr>
              <a:t> </a:t>
            </a:r>
            <a:r>
              <a:rPr lang="el-GR" sz="1500" cap="none" spc="0" dirty="0" smtClean="0">
                <a:solidFill>
                  <a:srgbClr val="FFFFCC"/>
                </a:solidFill>
              </a:rPr>
              <a:t>σελήνη.</a:t>
            </a:r>
          </a:p>
          <a:p>
            <a:r>
              <a:rPr lang="el-GR" sz="1500" cap="none" spc="0" dirty="0" smtClean="0">
                <a:solidFill>
                  <a:srgbClr val="FFFFCC"/>
                </a:solidFill>
              </a:rPr>
              <a:t>Ο απόλλων 9 μπήκε σε περιγήινη τροχιά με σκοπό να ελέγξει πολλά κρίσιμα συστήματα.</a:t>
            </a:r>
          </a:p>
          <a:p>
            <a:r>
              <a:rPr lang="el-GR" sz="1500" cap="none" spc="0" dirty="0" smtClean="0">
                <a:solidFill>
                  <a:srgbClr val="FFFFCC"/>
                </a:solidFill>
              </a:rPr>
              <a:t>Ο απόλλων 11 ήταν η πρώτη στα χρονικά αποστολή ανθρώπων στην σελήνη με τον </a:t>
            </a:r>
            <a:r>
              <a:rPr lang="el-GR" sz="1500" cap="none" spc="0" dirty="0" err="1" smtClean="0">
                <a:solidFill>
                  <a:srgbClr val="FFFFCC"/>
                </a:solidFill>
              </a:rPr>
              <a:t>νηλ</a:t>
            </a:r>
            <a:r>
              <a:rPr lang="el-GR" sz="1500" cap="none" spc="0" dirty="0" smtClean="0">
                <a:solidFill>
                  <a:srgbClr val="FFFFCC"/>
                </a:solidFill>
              </a:rPr>
              <a:t> </a:t>
            </a:r>
            <a:r>
              <a:rPr lang="el-GR" sz="1500" cap="none" spc="0" dirty="0" err="1" smtClean="0">
                <a:solidFill>
                  <a:srgbClr val="FFFFCC"/>
                </a:solidFill>
              </a:rPr>
              <a:t>άρμστρονγκ</a:t>
            </a:r>
            <a:r>
              <a:rPr lang="en-US" sz="1500" cap="none" spc="0" dirty="0" smtClean="0">
                <a:solidFill>
                  <a:srgbClr val="FFFFCC"/>
                </a:solidFill>
              </a:rPr>
              <a:t>. </a:t>
            </a:r>
            <a:endParaRPr lang="el-GR" sz="1500" cap="none" spc="0" dirty="0" smtClean="0">
              <a:solidFill>
                <a:srgbClr val="FFFFCC"/>
              </a:solidFill>
            </a:endParaRPr>
          </a:p>
          <a:p>
            <a:endParaRPr lang="en-US" sz="1500" spc="0" dirty="0" smtClean="0">
              <a:solidFill>
                <a:srgbClr val="FFFFCC"/>
              </a:solidFill>
            </a:endParaRPr>
          </a:p>
          <a:p>
            <a:endParaRPr lang="el-GR" sz="1500" spc="0" dirty="0">
              <a:solidFill>
                <a:srgbClr val="FFFFCC"/>
              </a:solidFill>
            </a:endParaRPr>
          </a:p>
        </p:txBody>
      </p:sp>
      <p:sp>
        <p:nvSpPr>
          <p:cNvPr id="3" name="2 - Τίτλος"/>
          <p:cNvSpPr>
            <a:spLocks noGrp="1"/>
          </p:cNvSpPr>
          <p:nvPr>
            <p:ph type="title"/>
          </p:nvPr>
        </p:nvSpPr>
        <p:spPr/>
        <p:txBody>
          <a:bodyPr/>
          <a:lstStyle/>
          <a:p>
            <a:r>
              <a:rPr lang="el-GR" dirty="0" smtClean="0">
                <a:solidFill>
                  <a:srgbClr val="FFFFCC"/>
                </a:solidFill>
              </a:rPr>
              <a:t>ΟΙ ΠΛΑΝΗΤΕΣ</a:t>
            </a:r>
            <a:endParaRPr lang="el-GR" dirty="0"/>
          </a:p>
        </p:txBody>
      </p:sp>
      <p:pic>
        <p:nvPicPr>
          <p:cNvPr id="6" name="5 - Εικόνα" descr="Οι θεωρίες συνομωσίας για την αποστολή του Απόλλων 11 | Διεθνή Ειδήσεις"/>
          <p:cNvPicPr/>
          <p:nvPr/>
        </p:nvPicPr>
        <p:blipFill>
          <a:blip r:embed="rId3" cstate="print"/>
          <a:srcRect/>
          <a:stretch>
            <a:fillRect/>
          </a:stretch>
        </p:blipFill>
        <p:spPr bwMode="auto">
          <a:xfrm>
            <a:off x="928662" y="4429132"/>
            <a:ext cx="3071834" cy="1857388"/>
          </a:xfrm>
          <a:prstGeom prst="rect">
            <a:avLst/>
          </a:prstGeom>
          <a:noFill/>
          <a:ln w="9525">
            <a:noFill/>
            <a:miter lim="800000"/>
            <a:headEnd/>
            <a:tailEnd/>
          </a:ln>
        </p:spPr>
      </p:pic>
      <p:pic>
        <p:nvPicPr>
          <p:cNvPr id="7" name="6 - Εικόνα" descr="Apollo 11 Lunar Module | How Things Fly"/>
          <p:cNvPicPr/>
          <p:nvPr/>
        </p:nvPicPr>
        <p:blipFill>
          <a:blip r:embed="rId4" cstate="print"/>
          <a:srcRect/>
          <a:stretch>
            <a:fillRect/>
          </a:stretch>
        </p:blipFill>
        <p:spPr bwMode="auto">
          <a:xfrm>
            <a:off x="5572132" y="4429132"/>
            <a:ext cx="2643206" cy="185736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Δημοτικός">
  <a:themeElements>
    <a:clrScheme name="Δημοτικός">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Δημοτικός">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Δημοτικός">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128</TotalTime>
  <Words>751</Words>
  <Application>Microsoft Office PowerPoint</Application>
  <PresentationFormat>Προβολή στην οθόνη (4:3)</PresentationFormat>
  <Paragraphs>111</Paragraphs>
  <Slides>15</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15</vt:i4>
      </vt:variant>
    </vt:vector>
  </HeadingPairs>
  <TitlesOfParts>
    <vt:vector size="16" baseType="lpstr">
      <vt:lpstr>Δημοτικός</vt:lpstr>
      <vt:lpstr>ΟΙ ΠΛΑΝΗΤΕΣ</vt:lpstr>
      <vt:lpstr>ΟΙ ΠΛΑΝΗΤΕΣ</vt:lpstr>
      <vt:lpstr>ΟΙ ΠΛΑΝΗΤΕΣ</vt:lpstr>
      <vt:lpstr>ΟΙ ΠΛΑΝΗΤΕΣ</vt:lpstr>
      <vt:lpstr>ΟΙ ΠΛΑΝΗΤΕΣ</vt:lpstr>
      <vt:lpstr>ΟΙ ΠΛΑΝΗΤΕΣ</vt:lpstr>
      <vt:lpstr>ΟΙ ΠΛΑΝΗΤΕΣ</vt:lpstr>
      <vt:lpstr>ΟΙ ΠΛΑΝΗΤΕΣ</vt:lpstr>
      <vt:lpstr>ΟΙ ΠΛΑΝΗΤΕΣ</vt:lpstr>
      <vt:lpstr>ΟΙ ΠΛΑΝΗΤΕΣ</vt:lpstr>
      <vt:lpstr>ΟΙ ΠΛΑΝΗΤΕΣ</vt:lpstr>
      <vt:lpstr>ΟΙ ΠΛΑΝΗΤΕΣ</vt:lpstr>
      <vt:lpstr>ΟΙ ΠΛΑΝΗΤΕΣ</vt:lpstr>
      <vt:lpstr>ΟΙ ΠΛΑΝΗΤΕΣ</vt:lpstr>
      <vt:lpstr>ΟΙ ΠΛΑΝΗΤΕΣ</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User</dc:creator>
  <cp:lastModifiedBy>User</cp:lastModifiedBy>
  <cp:revision>26</cp:revision>
  <dcterms:created xsi:type="dcterms:W3CDTF">2021-04-17T18:16:39Z</dcterms:created>
  <dcterms:modified xsi:type="dcterms:W3CDTF">2021-04-22T12:57:54Z</dcterms:modified>
</cp:coreProperties>
</file>